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0"/>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Lst>
  <p:sldSz cx="9144000" cy="6858000"/>
  <p:notesSz cx="6857365" cy="9143365"/>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1pPr>
    <a:lvl2pPr marL="4572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2pPr>
    <a:lvl3pPr marL="9144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3pPr>
    <a:lvl4pPr marL="13716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4pPr>
    <a:lvl5pPr marL="18288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5pPr>
    <a:lvl6pPr marL="22860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6pPr>
    <a:lvl7pPr marL="27432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7pPr>
    <a:lvl8pPr marL="32004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8pPr>
    <a:lvl9pPr marL="3200400" indent="0" algn="l" defTabSz="914400" eaLnBrk="1" fontAlgn="auto" latinLnBrk="0" hangingPunct="1">
      <a:buNone/>
      <a:defRPr sz="1800" kern="1200">
        <a:solidFill>
          <a:schemeClr val="tx1"/>
        </a:solidFill>
        <a:latin typeface="Times New Roman" panose="02020603050405020304" charset="0"/>
        <a:ea typeface="宋体" panose="02010600030101010101" pitchFamily="2" charset="-122"/>
        <a:cs typeface="Times New Roman" panose="0202060305040502030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8" autoAdjust="0"/>
    <p:restoredTop sz="99500" autoAdjust="0"/>
  </p:normalViewPr>
  <p:slideViewPr>
    <p:cSldViewPr snapToGrid="0" snapToObjects="1">
      <p:cViewPr varScale="1">
        <p:scale>
          <a:sx n="86" d="100"/>
          <a:sy n="86" d="100"/>
        </p:scale>
        <p:origin x="0" y="0"/>
      </p:cViewPr>
      <p:guideLst>
        <p:guide orient="horz" pos="2120"/>
        <p:guide pos="28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8.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40.emf"/><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45.emf"/><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54.emf"/><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3.emf"/><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66.emf"/><Relationship Id="rId4" Type="http://schemas.openxmlformats.org/officeDocument/2006/relationships/image" Target="../media/image65.emf"/><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2.vml.rels><?xml version="1.0" encoding="UTF-8" standalone="yes"?>
<Relationships xmlns="http://schemas.openxmlformats.org/package/2006/relationships"><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85.wmf"/><Relationship Id="rId6" Type="http://schemas.openxmlformats.org/officeDocument/2006/relationships/image" Target="../media/image84.emf"/><Relationship Id="rId5" Type="http://schemas.openxmlformats.org/officeDocument/2006/relationships/image" Target="../media/image83.wmf"/><Relationship Id="rId4" Type="http://schemas.openxmlformats.org/officeDocument/2006/relationships/image" Target="../media/image82.emf"/><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90.emf"/><Relationship Id="rId4" Type="http://schemas.openxmlformats.org/officeDocument/2006/relationships/image" Target="../media/image89.emf"/><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8.emf"/><Relationship Id="rId7" Type="http://schemas.openxmlformats.org/officeDocument/2006/relationships/image" Target="../media/image97.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3.emf"/><Relationship Id="rId3" Type="http://schemas.openxmlformats.org/officeDocument/2006/relationships/image" Target="../media/image94.png"/><Relationship Id="rId2" Type="http://schemas.openxmlformats.org/officeDocument/2006/relationships/image" Target="../media/image92.emf"/><Relationship Id="rId1" Type="http://schemas.openxmlformats.org/officeDocument/2006/relationships/image" Target="../media/image9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4.png"/><Relationship Id="rId1" Type="http://schemas.openxmlformats.org/officeDocument/2006/relationships/image" Target="../media/image102.emf"/></Relationships>
</file>

<file path=ppt/drawings/_rels/vmlDrawing29.vml.rels><?xml version="1.0" encoding="UTF-8" standalone="yes"?>
<Relationships xmlns="http://schemas.openxmlformats.org/package/2006/relationships"><Relationship Id="rId4" Type="http://schemas.openxmlformats.org/officeDocument/2006/relationships/image" Target="../media/image107.emf"/><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16.emf"/><Relationship Id="rId8" Type="http://schemas.openxmlformats.org/officeDocument/2006/relationships/image" Target="../media/image115.emf"/><Relationship Id="rId7" Type="http://schemas.openxmlformats.org/officeDocument/2006/relationships/image" Target="../media/image114.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3" Type="http://schemas.openxmlformats.org/officeDocument/2006/relationships/image" Target="../media/image110.emf"/><Relationship Id="rId2" Type="http://schemas.openxmlformats.org/officeDocument/2006/relationships/image" Target="../media/image109.emf"/><Relationship Id="rId10" Type="http://schemas.openxmlformats.org/officeDocument/2006/relationships/image" Target="../media/image117.emf"/><Relationship Id="rId1" Type="http://schemas.openxmlformats.org/officeDocument/2006/relationships/image" Target="../media/image10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33.vml.rels><?xml version="1.0" encoding="UTF-8" standalone="yes"?>
<Relationships xmlns="http://schemas.openxmlformats.org/package/2006/relationships"><Relationship Id="rId4" Type="http://schemas.openxmlformats.org/officeDocument/2006/relationships/image" Target="../media/image123.emf"/><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34.vml.rels><?xml version="1.0" encoding="UTF-8" standalone="yes"?>
<Relationships xmlns="http://schemas.openxmlformats.org/package/2006/relationships"><Relationship Id="rId9" Type="http://schemas.openxmlformats.org/officeDocument/2006/relationships/image" Target="../media/image109.emf"/><Relationship Id="rId8" Type="http://schemas.openxmlformats.org/officeDocument/2006/relationships/image" Target="../media/image108.emf"/><Relationship Id="rId7" Type="http://schemas.openxmlformats.org/officeDocument/2006/relationships/image" Target="../media/image130.emf"/><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 Id="rId3" Type="http://schemas.openxmlformats.org/officeDocument/2006/relationships/image" Target="../media/image126.emf"/><Relationship Id="rId2" Type="http://schemas.openxmlformats.org/officeDocument/2006/relationships/image" Target="../media/image125.emf"/><Relationship Id="rId10" Type="http://schemas.openxmlformats.org/officeDocument/2006/relationships/image" Target="../media/image112.emf"/><Relationship Id="rId1" Type="http://schemas.openxmlformats.org/officeDocument/2006/relationships/image" Target="../media/image12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wmf"/></Relationships>
</file>

<file path=ppt/drawings/_rels/vmlDrawing37.vml.rels><?xml version="1.0" encoding="UTF-8" standalone="yes"?>
<Relationships xmlns="http://schemas.openxmlformats.org/package/2006/relationships"><Relationship Id="rId4" Type="http://schemas.openxmlformats.org/officeDocument/2006/relationships/image" Target="../media/image141.emf"/><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image" Target="../media/image138.e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45.emf"/><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153.emf"/><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image" Target="../media/image155.emf"/></Relationships>
</file>

<file path=ppt/drawings/_rels/vmlDrawing45.vml.rels><?xml version="1.0" encoding="UTF-8" standalone="yes"?>
<Relationships xmlns="http://schemas.openxmlformats.org/package/2006/relationships"><Relationship Id="rId4" Type="http://schemas.openxmlformats.org/officeDocument/2006/relationships/image" Target="../media/image160.emf"/><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image" Target="../media/image157.png"/></Relationships>
</file>

<file path=ppt/drawings/_rels/vmlDrawing46.vml.rels><?xml version="1.0" encoding="UTF-8" standalone="yes"?>
<Relationships xmlns="http://schemas.openxmlformats.org/package/2006/relationships"><Relationship Id="rId4" Type="http://schemas.openxmlformats.org/officeDocument/2006/relationships/image" Target="../media/image164.emf"/><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image" Target="../media/image161.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image" Target="../media/image165.emf"/></Relationships>
</file>

<file path=ppt/drawings/_rels/vmlDrawing48.vml.rels><?xml version="1.0" encoding="UTF-8" standalone="yes"?>
<Relationships xmlns="http://schemas.openxmlformats.org/package/2006/relationships"><Relationship Id="rId4" Type="http://schemas.openxmlformats.org/officeDocument/2006/relationships/image" Target="../media/image170.emf"/><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image" Target="../media/image16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9.emf"/><Relationship Id="rId7" Type="http://schemas.openxmlformats.org/officeDocument/2006/relationships/image" Target="../media/image28.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p>
            <a:pPr algn="l"/>
            <a:endParaRPr lang="zh-CN" altLang="en-US" sz="1200">
              <a:latin typeface="Calibri" panose="020F0502020204030204" charset="0"/>
              <a:ea typeface="宋体" panose="02010600030101010101" pitchFamily="2" charset="-122"/>
              <a:cs typeface="Calibri" panose="020F0502020204030204" charset="0"/>
            </a:endParaRPr>
          </a:p>
        </p:txBody>
      </p:sp>
      <p:sp>
        <p:nvSpPr>
          <p:cNvPr id="14" name="文本框"/>
          <p:cNvSpPr>
            <a:spLocks noGrp="1"/>
          </p:cNvSpPr>
          <p:nvPr>
            <p:ph type="dt" idx="1"/>
          </p:nvPr>
        </p:nvSpPr>
        <p:spPr>
          <a:xfrm>
            <a:off x="3884613" y="0"/>
            <a:ext cx="2971800" cy="458787"/>
          </a:xfrm>
          <a:prstGeom prst="rect">
            <a:avLst/>
          </a:prstGeom>
          <a:noFill/>
          <a:ln w="9525" cap="flat" cmpd="sng">
            <a:noFill/>
            <a:prstDash val="solid"/>
            <a:miter/>
          </a:ln>
        </p:spPr>
        <p:txBody>
          <a:bodyPr vert="horz" wrap="square" lIns="91440" tIns="45720" rIns="91440" bIns="45720" anchor="t" anchorCtr="0"/>
          <a:lstStyle/>
          <a:p>
            <a:pPr algn="r"/>
            <a:fld id="{CAD2D6BD-DE1B-4B5F-8B41-2702339687B9}" type="datetime1">
              <a:rPr lang="zh-CN" altLang="en-US" sz="1200">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15" name="文本框"/>
          <p:cNvSpPr>
            <a:spLocks noGrp="1"/>
          </p:cNvSpPr>
          <p:nvPr>
            <p:ph type="ftr" idx="2"/>
          </p:nvPr>
        </p:nvSpPr>
        <p:spPr>
          <a:xfrm>
            <a:off x="0" y="8685213"/>
            <a:ext cx="2971799" cy="458787"/>
          </a:xfrm>
          <a:prstGeom prst="rect">
            <a:avLst/>
          </a:prstGeom>
          <a:noFill/>
          <a:ln w="9525" cap="flat" cmpd="sng">
            <a:noFill/>
            <a:prstDash val="solid"/>
            <a:miter/>
          </a:ln>
        </p:spPr>
        <p:txBody>
          <a:bodyPr vert="horz" wrap="square" lIns="91440" tIns="45720" rIns="91440" bIns="45720" anchor="b" anchorCtr="0"/>
          <a:lstStyle/>
          <a:p>
            <a:pPr algn="l"/>
            <a:endParaRPr lang="zh-CN" altLang="en-US" sz="1200">
              <a:latin typeface="Calibri" panose="020F0502020204030204" charset="0"/>
              <a:ea typeface="宋体" panose="02010600030101010101" pitchFamily="2" charset="-122"/>
              <a:cs typeface="Calibri" panose="020F0502020204030204" charset="0"/>
            </a:endParaRPr>
          </a:p>
        </p:txBody>
      </p:sp>
      <p:sp>
        <p:nvSpPr>
          <p:cNvPr id="16" name="文本框"/>
          <p:cNvSpPr>
            <a:spLocks noGrp="1"/>
          </p:cNvSpPr>
          <p:nvPr>
            <p:ph type="sldNum" idx="3"/>
          </p:nvPr>
        </p:nvSpPr>
        <p:spPr>
          <a:xfrm>
            <a:off x="3884613" y="8685213"/>
            <a:ext cx="2971800" cy="458787"/>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Tree>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8" name="文本框"/>
          <p:cNvSpPr>
            <a:spLocks noGrp="1"/>
          </p:cNvSpPr>
          <p:nvPr>
            <p:ph type="hdr"/>
          </p:nvPr>
        </p:nvSpPr>
        <p:spPr>
          <a:xfrm>
            <a:off x="0" y="0"/>
            <a:ext cx="2971799" cy="457200"/>
          </a:xfrm>
          <a:prstGeom prst="rect">
            <a:avLst/>
          </a:prstGeom>
          <a:noFill/>
          <a:ln w="9525" cap="flat" cmpd="sng">
            <a:noFill/>
            <a:prstDash val="solid"/>
            <a:miter/>
          </a:ln>
        </p:spPr>
        <p:txBody>
          <a:bodyPr vert="horz" wrap="square" lIns="91440" tIns="45720" rIns="91440" bIns="45720" anchor="t" anchorCtr="0"/>
          <a:lstStyle/>
          <a:p>
            <a:pPr algn="l"/>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9" name="文本框"/>
          <p:cNvSpPr>
            <a:spLocks noGrp="1"/>
          </p:cNvSpPr>
          <p:nvPr>
            <p:ph type="dt" idx="1"/>
          </p:nvPr>
        </p:nvSpPr>
        <p:spPr>
          <a:xfrm>
            <a:off x="3884613" y="0"/>
            <a:ext cx="2971800" cy="457200"/>
          </a:xfrm>
          <a:prstGeom prst="rect">
            <a:avLst/>
          </a:prstGeom>
          <a:noFill/>
          <a:ln w="9525" cap="flat" cmpd="sng">
            <a:noFill/>
            <a:prstDash val="solid"/>
            <a:miter/>
          </a:ln>
        </p:spPr>
        <p:txBody>
          <a:bodyPr vert="horz" wrap="square" lIns="91440" tIns="45720" rIns="91440" bIns="45720" anchor="t" anchorCtr="0"/>
          <a:lstStyle/>
          <a:p>
            <a:pPr algn="r"/>
            <a:fld id="{CAD2D6BD-DE1B-4B5F-8B41-2702339687B9}" type="datetime1">
              <a:rPr lang="zh-CN" altLang="en-US" sz="1200">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0" name="对象"/>
          <p:cNvSpPr>
            <a:spLocks noGrp="1" noChangeAspect="1"/>
          </p:cNvSpPr>
          <p:nvPr>
            <p:ph type="sldImg" idx="2"/>
          </p:nvPr>
        </p:nvSpPr>
        <p:spPr>
          <a:xfrm>
            <a:off x="1143000" y="685800"/>
            <a:ext cx="4572000" cy="3429000"/>
          </a:xfrm>
          <a:prstGeom prst="rect">
            <a:avLst/>
          </a:prstGeom>
          <a:noFill/>
          <a:ln w="12700" cap="flat" cmpd="sng">
            <a:solidFill>
              <a:srgbClr val="000000"/>
            </a:solidFill>
            <a:prstDash val="solid"/>
            <a:round/>
          </a:ln>
        </p:spPr>
      </p:sp>
      <p:sp>
        <p:nvSpPr>
          <p:cNvPr id="11" name="文本框"/>
          <p:cNvSpPr>
            <a:spLocks noGrp="1"/>
          </p:cNvSpPr>
          <p:nvPr>
            <p:ph type="body" idx="3"/>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r>
              <a:rPr lang="zh-CN" altLang="en-US"/>
              <a:t>单击此处编辑母版文本样式</a:t>
            </a:r>
            <a:endParaRPr lang="en-US" altLang="zh-CN"/>
          </a:p>
          <a:p>
            <a:pPr lvl="1"/>
            <a:r>
              <a:rPr lang="zh-CN" altLang="en-US"/>
              <a:t>二级</a:t>
            </a:r>
            <a:endParaRPr lang="en-US" altLang="zh-CN"/>
          </a:p>
          <a:p>
            <a:pPr lvl="2"/>
            <a:r>
              <a:rPr lang="zh-CN" altLang="en-US"/>
              <a:t>三级</a:t>
            </a:r>
            <a:endParaRPr lang="en-US" altLang="zh-CN"/>
          </a:p>
          <a:p>
            <a:pPr lvl="3"/>
            <a:r>
              <a:rPr lang="zh-CN" altLang="en-US"/>
              <a:t>四级</a:t>
            </a:r>
            <a:endParaRPr lang="en-US" altLang="zh-CN"/>
          </a:p>
          <a:p>
            <a:pPr lvl="4"/>
            <a:r>
              <a:rPr lang="zh-CN" altLang="en-US"/>
              <a:t>五级</a:t>
            </a:r>
            <a:endParaRPr lang="zh-CN" altLang="en-US"/>
          </a:p>
        </p:txBody>
      </p:sp>
      <p:sp>
        <p:nvSpPr>
          <p:cNvPr id="12" name="文本框"/>
          <p:cNvSpPr>
            <a:spLocks noGrp="1"/>
          </p:cNvSpPr>
          <p:nvPr>
            <p:ph type="ftr" idx="4"/>
          </p:nvPr>
        </p:nvSpPr>
        <p:spPr>
          <a:xfrm>
            <a:off x="0" y="8685213"/>
            <a:ext cx="2971799" cy="457200"/>
          </a:xfrm>
          <a:prstGeom prst="rect">
            <a:avLst/>
          </a:prstGeom>
          <a:noFill/>
          <a:ln w="9525" cap="flat" cmpd="sng">
            <a:noFill/>
            <a:prstDash val="solid"/>
            <a:miter/>
          </a:ln>
        </p:spPr>
        <p:txBody>
          <a:bodyPr vert="horz" wrap="square" lIns="91440" tIns="45720" rIns="91440" bIns="45720" anchor="b" anchorCtr="0"/>
          <a:lstStyle/>
          <a:p>
            <a:pPr algn="l"/>
            <a:endParaRPr lang="zh-CN" altLang="en-US" sz="1200">
              <a:latin typeface="Times New Roman" panose="02020603050405020304" charset="0"/>
              <a:ea typeface="宋体" panose="02010600030101010101" pitchFamily="2" charset="-122"/>
              <a:cs typeface="Calibri" panose="020F0502020204030204" charset="0"/>
            </a:endParaRPr>
          </a:p>
        </p:txBody>
      </p:sp>
    </p:spTree>
  </p:cSld>
  <p:clrMap bg1="lt1" tx1="dk1" bg2="lt2" tx2="dk2" accent1="accent1" accent2="accent2" accent3="accent3" accent4="accent4" accent5="accent5" accent6="accent6" hlink="hlink" folHlink="folHlink"/>
  <p:hf hdr="0" ftr="0" dt="0"/>
  <p:notesStyle>
    <a:lvl1pPr marL="0" indent="0" algn="l" defTabSz="914400" eaLnBrk="1" fontAlgn="auto" latinLnBrk="0" hangingPunct="1">
      <a:buNone/>
      <a:defRPr sz="1200" kern="1200">
        <a:solidFill>
          <a:schemeClr val="tx1"/>
        </a:solidFill>
        <a:latin typeface="Times New Roman" panose="02020603050405020304" charset="0"/>
        <a:ea typeface="宋体" panose="02010600030101010101" pitchFamily="2" charset="-122"/>
        <a:cs typeface="Calibri" panose="020F0502020204030204" charset="0"/>
      </a:defRPr>
    </a:lvl1pPr>
    <a:lvl2pPr marL="457200" indent="0" algn="l" defTabSz="914400" eaLnBrk="1" fontAlgn="auto" latinLnBrk="0" hangingPunct="1">
      <a:buNone/>
      <a:defRPr sz="1200" kern="1200">
        <a:solidFill>
          <a:schemeClr val="tx1"/>
        </a:solidFill>
        <a:latin typeface="Times New Roman" panose="02020603050405020304" charset="0"/>
        <a:ea typeface="宋体" panose="02010600030101010101" pitchFamily="2" charset="-122"/>
        <a:cs typeface="Calibri" panose="020F0502020204030204" charset="0"/>
      </a:defRPr>
    </a:lvl2pPr>
    <a:lvl3pPr marL="914400" indent="0" algn="l" defTabSz="914400" eaLnBrk="1" fontAlgn="auto" latinLnBrk="0" hangingPunct="1">
      <a:buNone/>
      <a:defRPr sz="1200" kern="1200">
        <a:solidFill>
          <a:schemeClr val="tx1"/>
        </a:solidFill>
        <a:latin typeface="Times New Roman" panose="02020603050405020304" charset="0"/>
        <a:ea typeface="宋体" panose="02010600030101010101" pitchFamily="2" charset="-122"/>
        <a:cs typeface="Calibri" panose="020F0502020204030204" charset="0"/>
      </a:defRPr>
    </a:lvl3pPr>
    <a:lvl4pPr marL="1371600" indent="0" algn="l" defTabSz="914400" eaLnBrk="1" fontAlgn="auto" latinLnBrk="0" hangingPunct="1">
      <a:buNone/>
      <a:defRPr sz="1200" kern="1200">
        <a:solidFill>
          <a:schemeClr val="tx1"/>
        </a:solidFill>
        <a:latin typeface="Times New Roman" panose="02020603050405020304" charset="0"/>
        <a:ea typeface="宋体" panose="02010600030101010101" pitchFamily="2" charset="-122"/>
        <a:cs typeface="Calibri" panose="020F0502020204030204" charset="0"/>
      </a:defRPr>
    </a:lvl4pPr>
    <a:lvl5pPr marL="1828800" indent="0" algn="l" defTabSz="914400" eaLnBrk="1" fontAlgn="auto" latinLnBrk="0" hangingPunct="1">
      <a:buNone/>
      <a:defRPr sz="1200" kern="1200">
        <a:solidFill>
          <a:schemeClr val="tx1"/>
        </a:solidFill>
        <a:latin typeface="Times New Roman" panose="02020603050405020304" charset="0"/>
        <a:ea typeface="宋体" panose="02010600030101010101" pitchFamily="2" charset="-122"/>
        <a:cs typeface="Calibri" panose="020F0502020204030204" charset="0"/>
      </a:defRPr>
    </a:lvl5pPr>
    <a:lvl6pPr marL="2286000" indent="0" algn="l" defTabSz="914400" eaLnBrk="1" fontAlgn="auto" latinLnBrk="0" hangingPunct="1">
      <a:buNone/>
      <a:defRPr sz="1200" kern="1200">
        <a:solidFill>
          <a:schemeClr val="tx1"/>
        </a:solidFill>
        <a:latin typeface="Calibri" panose="020F0502020204030204" charset="0"/>
        <a:ea typeface="宋体" panose="02010600030101010101" pitchFamily="2" charset="-122"/>
        <a:cs typeface="Calibri" panose="020F0502020204030204" charset="0"/>
      </a:defRPr>
    </a:lvl6pPr>
    <a:lvl7pPr marL="2743200" indent="0" algn="l" defTabSz="914400" eaLnBrk="1" fontAlgn="auto" latinLnBrk="0" hangingPunct="1">
      <a:buNone/>
      <a:defRPr sz="1200" kern="1200">
        <a:solidFill>
          <a:schemeClr val="tx1"/>
        </a:solidFill>
        <a:latin typeface="Calibri" panose="020F0502020204030204" charset="0"/>
        <a:ea typeface="宋体" panose="02010600030101010101" pitchFamily="2" charset="-122"/>
        <a:cs typeface="Calibri" panose="020F0502020204030204" charset="0"/>
      </a:defRPr>
    </a:lvl7pPr>
    <a:lvl8pPr marL="3200400" indent="0" algn="l" defTabSz="914400" eaLnBrk="1" fontAlgn="auto" latinLnBrk="0" hangingPunct="1">
      <a:buNone/>
      <a:defRPr sz="1200" kern="1200">
        <a:solidFill>
          <a:schemeClr val="tx1"/>
        </a:solidFill>
        <a:latin typeface="Calibri" panose="020F0502020204030204" charset="0"/>
        <a:ea typeface="宋体" panose="02010600030101010101" pitchFamily="2" charset="-122"/>
        <a:cs typeface="Calibri" panose="020F0502020204030204" charset="0"/>
      </a:defRPr>
    </a:lvl8pPr>
    <a:lvl9pPr marL="3200400" indent="0" algn="l" defTabSz="914400" eaLnBrk="1" fontAlgn="auto" latinLnBrk="0" hangingPunct="1">
      <a:buNone/>
      <a:defRPr sz="1200" kern="1200">
        <a:solidFill>
          <a:schemeClr val="tx1"/>
        </a:solidFill>
        <a:latin typeface="Calibri" panose="020F0502020204030204" charset="0"/>
        <a:ea typeface="宋体" panose="02010600030101010101" pitchFamily="2" charset="-122"/>
        <a:cs typeface="Calibri" panose="020F050202020403020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4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4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8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8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54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54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622"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623"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73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73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74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75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82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82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832"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833"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94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94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954" name="对象"/>
          <p:cNvSpPr>
            <a:spLocks noGrp="1" noChangeAspect="1"/>
          </p:cNvSpPr>
          <p:nvPr>
            <p:ph type="sldImg"/>
          </p:nvPr>
        </p:nvSpPr>
        <p:spPr>
          <a:xfrm>
            <a:off x="1143000" y="685800"/>
            <a:ext cx="4572000" cy="3429000"/>
          </a:xfrm>
          <a:prstGeom prst="rect">
            <a:avLst/>
          </a:prstGeom>
          <a:noFill/>
          <a:ln w="9525" cap="flat" cmpd="sng">
            <a:noFill/>
            <a:prstDash val="solid"/>
            <a:miter/>
          </a:ln>
        </p:spPr>
      </p:sp>
      <p:sp>
        <p:nvSpPr>
          <p:cNvPr id="95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06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07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11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11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12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12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190" name="对象"/>
          <p:cNvSpPr>
            <a:spLocks noGrp="1" noChangeAspect="1"/>
          </p:cNvSpPr>
          <p:nvPr>
            <p:ph type="sldImg"/>
          </p:nvPr>
        </p:nvSpPr>
        <p:spPr>
          <a:xfrm>
            <a:off x="1143000" y="685800"/>
            <a:ext cx="4572000" cy="3429000"/>
          </a:xfrm>
          <a:prstGeom prst="rect">
            <a:avLst/>
          </a:prstGeom>
          <a:solidFill>
            <a:srgbClr val="FFFFFF"/>
          </a:solidFill>
          <a:ln w="9525" cap="flat" cmpd="sng">
            <a:noFill/>
            <a:prstDash val="solid"/>
            <a:miter/>
          </a:ln>
        </p:spPr>
      </p:sp>
      <p:sp>
        <p:nvSpPr>
          <p:cNvPr id="1191" name="文本框"/>
          <p:cNvSpPr>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round/>
          </a:ln>
        </p:spPr>
        <p:txBody>
          <a:bodyPr vert="horz" wrap="square" lIns="91440" tIns="45720" rIns="91440" bIns="45720" anchor="t" anchorCtr="0"/>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25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25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32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32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38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39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45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46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463"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464"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54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55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6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6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632"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633"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67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67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68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68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69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69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70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70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77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77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81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81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853"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854"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88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88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89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89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5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5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90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90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96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97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02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02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03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03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08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08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14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14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20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20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21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21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33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33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42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42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17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17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485" name="对象"/>
          <p:cNvSpPr>
            <a:spLocks noGrp="1" noChangeAspect="1"/>
          </p:cNvSpPr>
          <p:nvPr>
            <p:ph type="sldImg"/>
          </p:nvPr>
        </p:nvSpPr>
        <p:spPr>
          <a:xfrm>
            <a:off x="1143000" y="685800"/>
            <a:ext cx="4572000" cy="3429000"/>
          </a:xfrm>
          <a:prstGeom prst="rect">
            <a:avLst/>
          </a:prstGeom>
          <a:solidFill>
            <a:srgbClr val="FFFFFF"/>
          </a:solidFill>
          <a:ln w="9525" cap="flat" cmpd="sng">
            <a:noFill/>
            <a:prstDash val="solid"/>
            <a:miter/>
          </a:ln>
        </p:spPr>
      </p:sp>
      <p:sp>
        <p:nvSpPr>
          <p:cNvPr id="2486" name="文本框"/>
          <p:cNvSpPr>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round/>
          </a:ln>
        </p:spPr>
        <p:txBody>
          <a:bodyPr vert="horz" wrap="square" lIns="91440" tIns="45720" rIns="91440" bIns="45720" anchor="t" anchorCtr="0"/>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55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55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63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63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69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69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763"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764"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802"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803"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906" name="对象"/>
          <p:cNvSpPr>
            <a:spLocks noGrp="1" noChangeAspect="1"/>
          </p:cNvSpPr>
          <p:nvPr>
            <p:ph type="sldImg"/>
          </p:nvPr>
        </p:nvSpPr>
        <p:spPr>
          <a:xfrm>
            <a:off x="1143000" y="685800"/>
            <a:ext cx="4572000" cy="3429000"/>
          </a:xfrm>
          <a:prstGeom prst="rect">
            <a:avLst/>
          </a:prstGeom>
          <a:solidFill>
            <a:srgbClr val="FFFFFF"/>
          </a:solidFill>
          <a:ln w="9525" cap="flat" cmpd="sng">
            <a:noFill/>
            <a:prstDash val="solid"/>
            <a:miter/>
          </a:ln>
        </p:spPr>
      </p:sp>
      <p:sp>
        <p:nvSpPr>
          <p:cNvPr id="2907" name="文本框"/>
          <p:cNvSpPr>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round/>
          </a:ln>
        </p:spPr>
        <p:txBody>
          <a:bodyPr vert="horz" wrap="square" lIns="91440" tIns="45720" rIns="91440" bIns="45720" anchor="t" anchorCtr="0"/>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97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97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03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04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06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06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2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2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15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15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15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15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21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22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24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24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25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25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273"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274"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34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34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47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47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57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57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68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68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6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6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746"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747"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88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88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3998"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3999"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00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00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109"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110"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21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21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38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38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38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38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482"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483"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54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54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28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28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634"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635"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757"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758"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79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79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80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80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920"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921"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5011"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5012"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5073"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5074"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9525" cap="flat" cmpd="sng">
            <a:noFill/>
            <a:prstDash val="solid"/>
            <a:miter/>
          </a:ln>
        </p:spPr>
        <p:txBody>
          <a:bodyPr vert="horz" wrap="square" lIns="91440" tIns="45720" rIns="91440" bIns="45720" anchor="b" anchorCtr="0"/>
          <a:lstStyle/>
          <a:p>
            <a:pPr algn="r"/>
            <a:fld id="{CAD2D6BD-DE1B-4B5F-8B41-2702339687B9}" type="slidenum">
              <a:rPr lang="en-US" altLang="zh-CN" sz="12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fld>
            <a:endParaRPr lang="zh-CN" altLang="en-US" sz="1200">
              <a:latin typeface="Times New Roman" panose="02020603050405020304" charset="0"/>
              <a:ea typeface="宋体" panose="02010600030101010101" pitchFamily="2" charset="-122"/>
              <a:cs typeface="Calibri" panose="020F0502020204030204" charset="0"/>
            </a:endParaRPr>
          </a:p>
        </p:txBody>
      </p:sp>
      <p:sp>
        <p:nvSpPr>
          <p:cNvPr id="405" name="对象"/>
          <p:cNvSpPr>
            <a:spLocks noGrp="1"/>
          </p:cNvSpPr>
          <p:nvPr>
            <p:ph type="sldImg"/>
          </p:nvPr>
        </p:nvSpPr>
        <p:spPr>
          <a:xfrm>
            <a:off x="1143000" y="685800"/>
            <a:ext cx="4572000" cy="3429000"/>
          </a:xfrm>
          <a:prstGeom prst="rect">
            <a:avLst/>
          </a:prstGeom>
          <a:noFill/>
          <a:ln w="9525" cap="flat" cmpd="sng">
            <a:noFill/>
            <a:prstDash val="solid"/>
            <a:miter/>
          </a:ln>
        </p:spPr>
      </p:sp>
      <p:sp>
        <p:nvSpPr>
          <p:cNvPr id="406" name="文本框"/>
          <p:cNvSpPr>
            <a:spLocks noGrp="1"/>
          </p:cNvSpPr>
          <p:nvPr>
            <p:ph type="body" idx="1"/>
          </p:nvPr>
        </p:nvSpPr>
        <p:spPr>
          <a:xfrm>
            <a:off x="685800" y="4343400"/>
            <a:ext cx="5486400" cy="411480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3886199"/>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17" name="文本框"/>
          <p:cNvSpPr>
            <a:spLocks noGrp="1"/>
          </p:cNvSpPr>
          <p:nvPr>
            <p:ph type="title"/>
          </p:nvPr>
        </p:nvSpPr>
        <p:spPr>
          <a:xfrm>
            <a:off x="685800" y="2130425"/>
            <a:ext cx="7772400" cy="1470024"/>
          </a:xfrm>
          <a:prstGeom prst="rect">
            <a:avLst/>
          </a:prstGeom>
          <a:noFill/>
          <a:ln w="9525" cap="flat" cmpd="sng">
            <a:noFill/>
            <a:prstDash val="solid"/>
            <a:miter/>
          </a:ln>
        </p:spPr>
        <p:txBody>
          <a:bodyPr vert="horz" wrap="square" lIns="91440" tIns="45720" rIns="91440" bIns="45720" anchor="ctr" anchorCtr="0"/>
          <a:lstStyle/>
          <a:p>
            <a:r>
              <a:rPr lang="en-US" altLang="zh-CN"/>
              <a:t>Click to edit Master title style</a:t>
            </a:r>
            <a:endParaRPr lang="zh-CN" altLang="en-US"/>
          </a:p>
        </p:txBody>
      </p:sp>
      <p:sp>
        <p:nvSpPr>
          <p:cNvPr id="18" name="文本框"/>
          <p:cNvSpPr>
            <a:spLocks noGrp="1"/>
          </p:cNvSpPr>
          <p:nvPr>
            <p:ph type="body" idx="1" hasCustomPrompt="1"/>
          </p:nvPr>
        </p:nvSpPr>
        <p:spPr>
          <a:xfrm>
            <a:off x="1371600" y="3886200"/>
            <a:ext cx="6400800" cy="1752600"/>
          </a:xfrm>
          <a:prstGeom prst="rect">
            <a:avLst/>
          </a:prstGeom>
          <a:noFill/>
          <a:ln w="9525" cap="flat" cmpd="sng">
            <a:noFill/>
            <a:prstDash val="solid"/>
            <a:miter/>
          </a:ln>
        </p:spPr>
        <p:txBody>
          <a:bodyPr vert="horz" wrap="square" lIns="91440" tIns="45720" rIns="91440" bIns="45720" anchor="t" anchorCtr="0"/>
          <a:lstStyle/>
          <a:p>
            <a:pPr marL="0" indent="0" algn="ctr">
              <a:buNone/>
            </a:pPr>
            <a:r>
              <a:rPr lang="en-US" altLang="zh-CN">
                <a:solidFill>
                  <a:srgbClr val="898989"/>
                </a:solidFill>
              </a:rPr>
              <a:t>Click to edit Master subtitle style</a:t>
            </a:r>
            <a:endParaRPr lang="zh-CN" altLang="en-US">
              <a:solidFill>
                <a:srgbClr val="898989"/>
              </a:solidFill>
            </a:endParaRPr>
          </a:p>
        </p:txBody>
      </p:sp>
      <p:sp>
        <p:nvSpPr>
          <p:cNvPr id="19" name="文本框"/>
          <p:cNvSpPr>
            <a:spLocks noGrp="1"/>
          </p:cNvSpPr>
          <p:nvPr>
            <p:ph type="dt" idx="10"/>
          </p:nvPr>
        </p:nvSpPr>
        <p:spPr>
          <a:xfrm>
            <a:off x="457200" y="6356349"/>
            <a:ext cx="2133600" cy="365125"/>
          </a:xfrm>
          <a:prstGeom prst="rect">
            <a:avLst/>
          </a:prstGeom>
          <a:noFill/>
          <a:ln w="9525" cap="flat" cmpd="sng">
            <a:noFill/>
            <a:prstDash val="solid"/>
            <a:miter/>
          </a:ln>
        </p:spPr>
        <p:txBody>
          <a:bodyPr vert="horz" wrap="square" lIns="91440" tIns="45720" rIns="91440" bIns="45720" anchor="ctr" anchorCtr="0"/>
          <a:lstStyle/>
          <a:p>
            <a:pPr algn="l"/>
            <a:fld id="{CAD2D6BD-DE1B-4B5F-8B41-2702339687B9}" type="datetime1">
              <a:rPr lang="en-US" altLang="zh-CN" sz="120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20" name="文本框"/>
          <p:cNvSpPr>
            <a:spLocks noGrp="1"/>
          </p:cNvSpPr>
          <p:nvPr>
            <p:ph type="ftr"/>
          </p:nvPr>
        </p:nvSpPr>
        <p:spPr>
          <a:xfrm>
            <a:off x="3124200" y="6356349"/>
            <a:ext cx="2895600" cy="365125"/>
          </a:xfrm>
          <a:prstGeom prst="rect">
            <a:avLst/>
          </a:prstGeom>
          <a:noFill/>
          <a:ln w="9525" cap="flat" cmpd="sng">
            <a:noFill/>
            <a:prstDash val="solid"/>
            <a:miter/>
          </a:ln>
        </p:spPr>
        <p:txBody>
          <a:bodyPr vert="horz" wrap="square" lIns="91440" tIns="45720" rIns="91440" bIns="45720" anchor="ctr" anchorCtr="0"/>
          <a:lstStyle/>
          <a:p>
            <a:pPr algn="ctr"/>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21" name="文本框"/>
          <p:cNvSpPr>
            <a:spLocks noGrp="1"/>
          </p:cNvSpPr>
          <p:nvPr>
            <p:ph type="sldNum"/>
          </p:nvPr>
        </p:nvSpPr>
        <p:spPr>
          <a:xfrm>
            <a:off x="6553200" y="6356349"/>
            <a:ext cx="2133600" cy="365125"/>
          </a:xfrm>
          <a:prstGeom prst="rect">
            <a:avLst/>
          </a:prstGeom>
          <a:noFill/>
          <a:ln w="9525" cap="flat" cmpd="sng">
            <a:noFill/>
            <a:prstDash val="solid"/>
            <a:miter/>
          </a:ln>
        </p:spPr>
        <p:txBody>
          <a:bodyPr vert="horz" wrap="square" lIns="91440" tIns="45720" rIns="91440" bIns="45720" anchor="ctr" anchorCtr="0"/>
          <a:lstStyle/>
          <a:p>
            <a:pPr algn="r"/>
            <a:fld id="{CAD2D6BD-DE1B-4B5F-8B41-2702339687B9}" type="slidenum">
              <a:rPr lang="en-US" altLang="zh-CN" sz="1200" b="0" i="0" u="none" strike="noStrike" kern="1200" cap="none" spc="0" baseline="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31" name="文本框"/>
          <p:cNvSpPr>
            <a:spLocks noGrp="1"/>
          </p:cNvSpPr>
          <p:nvPr>
            <p:ph type="dt" idx="10"/>
          </p:nvPr>
        </p:nvSpPr>
        <p:spPr>
          <a:xfrm>
            <a:off x="457200" y="6356349"/>
            <a:ext cx="2133600" cy="365125"/>
          </a:xfrm>
          <a:prstGeom prst="rect">
            <a:avLst/>
          </a:prstGeom>
          <a:noFill/>
          <a:ln w="9525" cap="flat" cmpd="sng">
            <a:noFill/>
            <a:prstDash val="solid"/>
            <a:miter/>
          </a:ln>
        </p:spPr>
        <p:txBody>
          <a:bodyPr vert="horz" wrap="square" lIns="91440" tIns="45720" rIns="91440" bIns="45720" anchor="t" anchorCtr="0"/>
          <a:lstStyle/>
          <a:p>
            <a:pPr algn="l"/>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32" name="文本框"/>
          <p:cNvSpPr>
            <a:spLocks noGrp="1"/>
          </p:cNvSpPr>
          <p:nvPr>
            <p:ph type="ftr"/>
          </p:nvPr>
        </p:nvSpPr>
        <p:spPr>
          <a:xfrm>
            <a:off x="3124200" y="6356349"/>
            <a:ext cx="2895600" cy="365125"/>
          </a:xfrm>
          <a:prstGeom prst="rect">
            <a:avLst/>
          </a:prstGeom>
          <a:noFill/>
          <a:ln w="9525" cap="flat" cmpd="sng">
            <a:noFill/>
            <a:prstDash val="solid"/>
            <a:miter/>
          </a:ln>
        </p:spPr>
        <p:txBody>
          <a:bodyPr vert="horz" wrap="square" lIns="91440" tIns="45720" rIns="91440" bIns="45720" anchor="t" anchorCtr="0"/>
          <a:lstStyle/>
          <a:p>
            <a:pPr algn="ctr"/>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33" name="文本框"/>
          <p:cNvSpPr>
            <a:spLocks noGrp="1"/>
          </p:cNvSpPr>
          <p:nvPr>
            <p:ph type="sldNum"/>
          </p:nvPr>
        </p:nvSpPr>
        <p:spPr>
          <a:xfrm>
            <a:off x="6553200" y="6356349"/>
            <a:ext cx="2133600" cy="365125"/>
          </a:xfrm>
          <a:prstGeom prst="rect">
            <a:avLst/>
          </a:prstGeom>
          <a:noFill/>
          <a:ln w="9525" cap="flat" cmpd="sng">
            <a:noFill/>
            <a:prstDash val="solid"/>
            <a:miter/>
          </a:ln>
        </p:spPr>
        <p:txBody>
          <a:bodyPr vert="horz" wrap="square" lIns="91440" tIns="45720" rIns="91440" bIns="45720" anchor="t" anchorCtr="0"/>
          <a:lstStyle/>
          <a:p>
            <a:pPr algn="r"/>
            <a:fld id="{CAD2D6BD-DE1B-4B5F-8B41-2702339687B9}" type="slidenum">
              <a:rPr lang="en-US" altLang="zh-CN" sz="1200" b="0" i="0" u="none" strike="noStrike" kern="1200" cap="none" spc="0" baseline="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160" name="文本框"/>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r>
              <a:rPr lang="en-US" altLang="zh-CN"/>
              <a:t>Click to edit Master title style</a:t>
            </a:r>
            <a:endParaRPr lang="zh-CN" altLang="en-US"/>
          </a:p>
        </p:txBody>
      </p:sp>
      <p:sp>
        <p:nvSpPr>
          <p:cNvPr id="161" name="文本框"/>
          <p:cNvSpPr>
            <a:spLocks noGrp="1"/>
          </p:cNvSpPr>
          <p:nvPr>
            <p:ph type="dt" idx="10"/>
          </p:nvPr>
        </p:nvSpPr>
        <p:spPr>
          <a:xfrm>
            <a:off x="457200" y="6356349"/>
            <a:ext cx="2133600" cy="365125"/>
          </a:xfrm>
          <a:prstGeom prst="rect">
            <a:avLst/>
          </a:prstGeom>
          <a:noFill/>
          <a:ln w="9525" cap="flat" cmpd="sng">
            <a:noFill/>
            <a:prstDash val="solid"/>
            <a:miter/>
          </a:ln>
        </p:spPr>
        <p:txBody>
          <a:bodyPr vert="horz" wrap="square" lIns="91440" tIns="45720" rIns="91440" bIns="45720" anchor="t" anchorCtr="0"/>
          <a:lstStyle/>
          <a:p>
            <a:pPr algn="l"/>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162" name="文本框"/>
          <p:cNvSpPr>
            <a:spLocks noGrp="1"/>
          </p:cNvSpPr>
          <p:nvPr>
            <p:ph type="ftr"/>
          </p:nvPr>
        </p:nvSpPr>
        <p:spPr>
          <a:xfrm>
            <a:off x="3124200" y="6356349"/>
            <a:ext cx="2895600" cy="365125"/>
          </a:xfrm>
          <a:prstGeom prst="rect">
            <a:avLst/>
          </a:prstGeom>
          <a:noFill/>
          <a:ln w="9525" cap="flat" cmpd="sng">
            <a:noFill/>
            <a:prstDash val="solid"/>
            <a:miter/>
          </a:ln>
        </p:spPr>
        <p:txBody>
          <a:bodyPr vert="horz" wrap="square" lIns="91440" tIns="45720" rIns="91440" bIns="45720" anchor="t" anchorCtr="0"/>
          <a:lstStyle/>
          <a:p>
            <a:pPr algn="ctr"/>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163" name="文本框"/>
          <p:cNvSpPr>
            <a:spLocks noGrp="1"/>
          </p:cNvSpPr>
          <p:nvPr>
            <p:ph type="sldNum"/>
          </p:nvPr>
        </p:nvSpPr>
        <p:spPr>
          <a:xfrm>
            <a:off x="6553200" y="6356349"/>
            <a:ext cx="2133600" cy="365125"/>
          </a:xfrm>
          <a:prstGeom prst="rect">
            <a:avLst/>
          </a:prstGeom>
          <a:noFill/>
          <a:ln w="9525" cap="flat" cmpd="sng">
            <a:noFill/>
            <a:prstDash val="solid"/>
            <a:miter/>
          </a:ln>
        </p:spPr>
        <p:txBody>
          <a:bodyPr vert="horz" wrap="square" lIns="91440" tIns="45720" rIns="91440" bIns="45720" anchor="t" anchorCtr="0"/>
          <a:lstStyle/>
          <a:p>
            <a:pPr algn="r"/>
            <a:fld id="{CAD2D6BD-DE1B-4B5F-8B41-2702339687B9}" type="slidenum">
              <a:rPr lang="en-US" altLang="zh-CN" sz="1200" b="0" i="0" u="none" strike="noStrike" kern="1200" cap="none" spc="0" baseline="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483" name="文本框"/>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r>
              <a:rPr lang="en-US" altLang="zh-CN"/>
              <a:t>Click to edit Master title style</a:t>
            </a:r>
            <a:endParaRPr lang="zh-CN" altLang="en-US"/>
          </a:p>
        </p:txBody>
      </p:sp>
      <p:sp>
        <p:nvSpPr>
          <p:cNvPr id="484" name="文本框"/>
          <p:cNvSpPr>
            <a:spLocks noGrp="1"/>
          </p:cNvSpPr>
          <p:nvPr>
            <p:ph type="body" idx="1"/>
          </p:nvPr>
        </p:nvSpPr>
        <p:spPr>
          <a:xfrm>
            <a:off x="457200" y="1600200"/>
            <a:ext cx="8229600" cy="4525963"/>
          </a:xfrm>
          <a:prstGeom prst="rect">
            <a:avLst/>
          </a:prstGeom>
          <a:noFill/>
          <a:ln w="9525" cap="flat" cmpd="sng">
            <a:noFill/>
            <a:prstDash val="solid"/>
            <a:miter/>
          </a:ln>
        </p:spPr>
        <p:txBody>
          <a:bodyPr vert="horz" wrap="square" lIns="91440" tIns="45720" rIns="91440" bIns="45720" anchor="t" anchorCtr="0"/>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85" name="文本框"/>
          <p:cNvSpPr>
            <a:spLocks noGrp="1"/>
          </p:cNvSpPr>
          <p:nvPr>
            <p:ph type="dt" idx="10"/>
          </p:nvPr>
        </p:nvSpPr>
        <p:spPr>
          <a:xfrm>
            <a:off x="457200" y="6356349"/>
            <a:ext cx="2133600" cy="365125"/>
          </a:xfrm>
          <a:prstGeom prst="rect">
            <a:avLst/>
          </a:prstGeom>
          <a:noFill/>
          <a:ln w="9525" cap="flat" cmpd="sng">
            <a:noFill/>
            <a:prstDash val="solid"/>
            <a:miter/>
          </a:ln>
        </p:spPr>
        <p:txBody>
          <a:bodyPr vert="horz" wrap="square" lIns="91440" tIns="45720" rIns="91440" bIns="45720" anchor="t" anchorCtr="0"/>
          <a:lstStyle/>
          <a:p>
            <a:pPr algn="l"/>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486" name="文本框"/>
          <p:cNvSpPr>
            <a:spLocks noGrp="1"/>
          </p:cNvSpPr>
          <p:nvPr>
            <p:ph type="ftr"/>
          </p:nvPr>
        </p:nvSpPr>
        <p:spPr>
          <a:xfrm>
            <a:off x="3124200" y="6356349"/>
            <a:ext cx="2895600" cy="365125"/>
          </a:xfrm>
          <a:prstGeom prst="rect">
            <a:avLst/>
          </a:prstGeom>
          <a:noFill/>
          <a:ln w="9525" cap="flat" cmpd="sng">
            <a:noFill/>
            <a:prstDash val="solid"/>
            <a:miter/>
          </a:ln>
        </p:spPr>
        <p:txBody>
          <a:bodyPr vert="horz" wrap="square" lIns="91440" tIns="45720" rIns="91440" bIns="45720" anchor="t" anchorCtr="0"/>
          <a:lstStyle/>
          <a:p>
            <a:pPr algn="ctr"/>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487" name="文本框"/>
          <p:cNvSpPr>
            <a:spLocks noGrp="1"/>
          </p:cNvSpPr>
          <p:nvPr>
            <p:ph type="sldNum"/>
          </p:nvPr>
        </p:nvSpPr>
        <p:spPr>
          <a:xfrm>
            <a:off x="6553200" y="6356349"/>
            <a:ext cx="2133600" cy="365125"/>
          </a:xfrm>
          <a:prstGeom prst="rect">
            <a:avLst/>
          </a:prstGeom>
          <a:noFill/>
          <a:ln w="9525" cap="flat" cmpd="sng">
            <a:noFill/>
            <a:prstDash val="solid"/>
            <a:miter/>
          </a:ln>
        </p:spPr>
        <p:txBody>
          <a:bodyPr vert="horz" wrap="square" lIns="91440" tIns="45720" rIns="91440" bIns="45720" anchor="t" anchorCtr="0"/>
          <a:lstStyle/>
          <a:p>
            <a:pPr algn="r"/>
            <a:fld id="{CAD2D6BD-DE1B-4B5F-8B41-2702339687B9}" type="slidenum">
              <a:rPr lang="en-US" altLang="zh-CN" sz="1200" b="0" i="0" u="none" strike="noStrike" kern="1200" cap="none" spc="0" baseline="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8" name="文本框"/>
          <p:cNvSpPr>
            <a:spLocks noGrp="1"/>
          </p:cNvSpPr>
          <p:nvPr>
            <p:ph type="ftr" sz="quarter" idx="11"/>
          </p:nvPr>
        </p:nvSpPr>
        <p:spPr/>
        <p:txBody>
          <a:bodyPr/>
          <a:lstStyle/>
          <a:p>
            <a:endParaRPr lang="zh-CN" altLang="en-US"/>
          </a:p>
        </p:txBody>
      </p:sp>
      <p:sp>
        <p:nvSpPr>
          <p:cNvPr id="9"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4" name="文本框"/>
          <p:cNvSpPr>
            <a:spLocks noGrp="1"/>
          </p:cNvSpPr>
          <p:nvPr>
            <p:ph type="ftr" sz="quarter" idx="11"/>
          </p:nvPr>
        </p:nvSpPr>
        <p:spPr/>
        <p:txBody>
          <a:bodyPr/>
          <a:lstStyle/>
          <a:p>
            <a:endParaRPr lang="zh-CN" altLang="en-US"/>
          </a:p>
        </p:txBody>
      </p:sp>
      <p:sp>
        <p:nvSpPr>
          <p:cNvPr id="5"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3" name="文本框"/>
          <p:cNvSpPr>
            <a:spLocks noGrp="1"/>
          </p:cNvSpPr>
          <p:nvPr>
            <p:ph type="ftr" sz="quarter" idx="11"/>
          </p:nvPr>
        </p:nvSpPr>
        <p:spPr/>
        <p:txBody>
          <a:bodyPr/>
          <a:lstStyle/>
          <a:p>
            <a:endParaRPr lang="zh-CN" altLang="en-US"/>
          </a:p>
        </p:txBody>
      </p:sp>
      <p:sp>
        <p:nvSpPr>
          <p:cNvPr id="4"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文本框"/>
          <p:cNvSpPr>
            <a:spLocks noGrp="1"/>
          </p:cNvSpPr>
          <p:nvPr>
            <p:ph type="dt" sz="half" idx="10"/>
          </p:nvPr>
        </p:nvSpPr>
        <p:spPr/>
        <p:txBody>
          <a:bodyPr/>
          <a:lstStyle/>
          <a:p>
            <a:fld id="{72514870-5082-4025-BC8A-5E070B8EB77D}" type="datetimeFigureOut">
              <a:rPr lang="zh-CN" altLang="en-US" smtClean="0"/>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r>
              <a:rPr lang="en-US" altLang="zh-CN"/>
              <a:t>Click to edit Master title style</a:t>
            </a:r>
            <a:endParaRPr lang="zh-CN" altLang="en-US"/>
          </a:p>
        </p:txBody>
      </p:sp>
      <p:sp>
        <p:nvSpPr>
          <p:cNvPr id="3" name="文本框"/>
          <p:cNvSpPr>
            <a:spLocks noGrp="1"/>
          </p:cNvSpPr>
          <p:nvPr>
            <p:ph type="body" idx="1"/>
          </p:nvPr>
        </p:nvSpPr>
        <p:spPr>
          <a:xfrm>
            <a:off x="457200" y="1600200"/>
            <a:ext cx="8229600" cy="4525963"/>
          </a:xfrm>
          <a:prstGeom prst="rect">
            <a:avLst/>
          </a:prstGeom>
          <a:noFill/>
          <a:ln w="9525" cap="flat" cmpd="sng">
            <a:noFill/>
            <a:prstDash val="solid"/>
            <a:miter/>
          </a:ln>
        </p:spPr>
        <p:txBody>
          <a:bodyPr vert="horz" wrap="square" lIns="91440" tIns="45720" rIns="91440" bIns="45720" anchor="t" anchorCtr="0"/>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文本框"/>
          <p:cNvSpPr>
            <a:spLocks noGrp="1"/>
          </p:cNvSpPr>
          <p:nvPr>
            <p:ph type="dt" idx="2"/>
          </p:nvPr>
        </p:nvSpPr>
        <p:spPr>
          <a:xfrm>
            <a:off x="457200" y="6356349"/>
            <a:ext cx="2133600" cy="365125"/>
          </a:xfrm>
          <a:prstGeom prst="rect">
            <a:avLst/>
          </a:prstGeom>
          <a:noFill/>
          <a:ln w="9525" cap="flat" cmpd="sng">
            <a:noFill/>
            <a:prstDash val="solid"/>
            <a:miter/>
          </a:ln>
        </p:spPr>
        <p:txBody>
          <a:bodyPr vert="horz" wrap="square" lIns="91440" tIns="45720" rIns="91440" bIns="45720" anchor="ctr" anchorCtr="0"/>
          <a:lstStyle/>
          <a:p>
            <a:pPr algn="l"/>
            <a:fld id="{CAD2D6BD-DE1B-4B5F-8B41-2702339687B9}" type="datetime1">
              <a:rPr lang="en-US" altLang="zh-CN" sz="120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5" name="文本框"/>
          <p:cNvSpPr>
            <a:spLocks noGrp="1"/>
          </p:cNvSpPr>
          <p:nvPr>
            <p:ph type="ftr" idx="3"/>
          </p:nvPr>
        </p:nvSpPr>
        <p:spPr>
          <a:xfrm>
            <a:off x="3124200" y="6356349"/>
            <a:ext cx="2895600" cy="365125"/>
          </a:xfrm>
          <a:prstGeom prst="rect">
            <a:avLst/>
          </a:prstGeom>
          <a:noFill/>
          <a:ln w="9525" cap="flat" cmpd="sng">
            <a:noFill/>
            <a:prstDash val="solid"/>
            <a:miter/>
          </a:ln>
        </p:spPr>
        <p:txBody>
          <a:bodyPr vert="horz" wrap="square" lIns="91440" tIns="45720" rIns="91440" bIns="45720" anchor="ctr" anchorCtr="0"/>
          <a:lstStyle/>
          <a:p>
            <a:pPr algn="ctr"/>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
        <p:nvSpPr>
          <p:cNvPr id="6" name="文本框"/>
          <p:cNvSpPr>
            <a:spLocks noGrp="1"/>
          </p:cNvSpPr>
          <p:nvPr>
            <p:ph type="sldNum" idx="4"/>
          </p:nvPr>
        </p:nvSpPr>
        <p:spPr>
          <a:xfrm>
            <a:off x="6553200" y="6356349"/>
            <a:ext cx="2133600" cy="365125"/>
          </a:xfrm>
          <a:prstGeom prst="rect">
            <a:avLst/>
          </a:prstGeom>
          <a:noFill/>
          <a:ln w="9525" cap="flat" cmpd="sng">
            <a:noFill/>
            <a:prstDash val="solid"/>
            <a:miter/>
          </a:ln>
        </p:spPr>
        <p:txBody>
          <a:bodyPr vert="horz" wrap="square" lIns="91440" tIns="45720" rIns="91440" bIns="45720" anchor="ctr" anchorCtr="0"/>
          <a:lstStyle/>
          <a:p>
            <a:pPr algn="r"/>
            <a:fld id="{CAD2D6BD-DE1B-4B5F-8B41-2702339687B9}" type="slidenum">
              <a:rPr lang="en-US" altLang="zh-CN" sz="1200" b="0" i="0" u="none" strike="noStrike" kern="1200" cap="none" spc="0" baseline="0">
                <a:solidFill>
                  <a:srgbClr val="898989"/>
                </a:solidFill>
                <a:latin typeface="Times New Roman" panose="02020603050405020304" charset="0"/>
                <a:ea typeface="宋体" panose="02010600030101010101" pitchFamily="2" charset="-122"/>
                <a:cs typeface="Calibri" panose="020F0502020204030204" charset="0"/>
              </a:rPr>
            </a:fld>
            <a:endParaRPr lang="zh-CN" altLang="en-US" sz="1200">
              <a:solidFill>
                <a:srgbClr val="898989"/>
              </a:solidFill>
              <a:latin typeface="Times New Roman" panose="02020603050405020304" charset="0"/>
              <a:ea typeface="宋体" panose="02010600030101010101" pitchFamily="2" charset="-122"/>
              <a:cs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eaLnBrk="1" fontAlgn="auto" latinLnBrk="0" hangingPunct="1">
        <a:spcBef>
          <a:spcPts val="0"/>
        </a:spcBef>
        <a:buNone/>
        <a:defRPr sz="4400" kern="1200">
          <a:solidFill>
            <a:schemeClr val="tx1"/>
          </a:solidFill>
          <a:latin typeface="Times New Roman" panose="02020603050405020304" charset="0"/>
          <a:ea typeface="宋体" panose="02010600030101010101" pitchFamily="2" charset="-122"/>
          <a:cs typeface="Calibri" panose="020F0502020204030204" charset="0"/>
        </a:defRPr>
      </a:lvl1pPr>
    </p:titleStyle>
    <p:bodyStyle>
      <a:lvl1pPr marL="342900" indent="-342900" algn="l" defTabSz="914400" eaLnBrk="1" fontAlgn="auto" latinLnBrk="0" hangingPunct="1">
        <a:spcBef>
          <a:spcPct val="20000"/>
        </a:spcBef>
        <a:buFont typeface="Arial" panose="020B0604020202020204" pitchFamily="34" charset="0"/>
        <a:buChar char="•"/>
        <a:defRPr sz="3200" kern="1200">
          <a:solidFill>
            <a:schemeClr val="tx1"/>
          </a:solidFill>
          <a:latin typeface="Times New Roman" panose="02020603050405020304" charset="0"/>
          <a:ea typeface="宋体" panose="02010600030101010101" pitchFamily="2" charset="-122"/>
          <a:cs typeface="Calibri" panose="020F0502020204030204" charset="0"/>
        </a:defRPr>
      </a:lvl1pPr>
      <a:lvl2pPr marL="742950" indent="-285750" algn="l" defTabSz="914400" eaLnBrk="1" fontAlgn="auto" latinLnBrk="0" hangingPunct="1">
        <a:spcBef>
          <a:spcPct val="20000"/>
        </a:spcBef>
        <a:buFont typeface="Arial" panose="020B0604020202020204" pitchFamily="34" charset="0"/>
        <a:buChar char="–"/>
        <a:defRPr sz="2800" kern="1200">
          <a:solidFill>
            <a:schemeClr val="tx1"/>
          </a:solidFill>
          <a:latin typeface="Times New Roman" panose="02020603050405020304" charset="0"/>
          <a:ea typeface="宋体" panose="02010600030101010101" pitchFamily="2" charset="-122"/>
          <a:cs typeface="Calibri" panose="020F0502020204030204" charset="0"/>
        </a:defRPr>
      </a:lvl2pPr>
      <a:lvl3pPr marL="1143000" indent="-228600" algn="l" defTabSz="914400" eaLnBrk="1" fontAlgn="auto" latinLnBrk="0" hangingPunct="1">
        <a:spcBef>
          <a:spcPct val="20000"/>
        </a:spcBef>
        <a:buFont typeface="Arial" panose="020B0604020202020204" pitchFamily="34" charset="0"/>
        <a:buChar char="•"/>
        <a:defRPr sz="2400" kern="1200">
          <a:solidFill>
            <a:schemeClr val="tx1"/>
          </a:solidFill>
          <a:latin typeface="Times New Roman" panose="02020603050405020304" charset="0"/>
          <a:ea typeface="宋体" panose="02010600030101010101" pitchFamily="2" charset="-122"/>
          <a:cs typeface="Calibri" panose="020F0502020204030204" charset="0"/>
        </a:defRPr>
      </a:lvl3pPr>
      <a:lvl4pPr marL="16002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Times New Roman" panose="02020603050405020304" charset="0"/>
          <a:ea typeface="宋体" panose="02010600030101010101" pitchFamily="2" charset="-122"/>
          <a:cs typeface="Calibri" panose="020F0502020204030204" charset="0"/>
        </a:defRPr>
      </a:lvl4pPr>
      <a:lvl5pPr marL="20574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Times New Roman" panose="02020603050405020304" charset="0"/>
          <a:ea typeface="宋体" panose="02010600030101010101" pitchFamily="2" charset="-122"/>
          <a:cs typeface="Calibri" panose="020F0502020204030204" charset="0"/>
        </a:defRPr>
      </a:lvl5pPr>
      <a:lvl6pPr marL="25146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Calibri" panose="020F0502020204030204" charset="0"/>
        </a:defRPr>
      </a:lvl6pPr>
      <a:lvl7pPr marL="29718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Calibri" panose="020F0502020204030204" charset="0"/>
        </a:defRPr>
      </a:lvl7pPr>
      <a:lvl8pPr marL="34290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Calibri" panose="020F0502020204030204" charset="0"/>
        </a:defRPr>
      </a:lvl8pPr>
      <a:lvl9pPr marL="3429000" indent="-228600" algn="l" defTabSz="914400" eaLnBrk="1" fontAlgn="auto" latinLnBrk="0" hangingPunct="1">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Calibri" panose="020F0502020204030204" charset="0"/>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5.emf"/><Relationship Id="rId7" Type="http://schemas.openxmlformats.org/officeDocument/2006/relationships/oleObject" Target="../embeddings/oleObject4.bin"/><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image" Target="../media/image2.emf"/><Relationship Id="rId17" Type="http://schemas.openxmlformats.org/officeDocument/2006/relationships/notesSlide" Target="../notesSlides/notesSlide10.xml"/><Relationship Id="rId16" Type="http://schemas.openxmlformats.org/officeDocument/2006/relationships/vmlDrawing" Target="../drawings/vmlDrawing1.vml"/><Relationship Id="rId15" Type="http://schemas.openxmlformats.org/officeDocument/2006/relationships/slideLayout" Target="../slideLayouts/slideLayout13.xml"/><Relationship Id="rId14" Type="http://schemas.openxmlformats.org/officeDocument/2006/relationships/image" Target="../media/image8.emf"/><Relationship Id="rId13" Type="http://schemas.openxmlformats.org/officeDocument/2006/relationships/oleObject" Target="../embeddings/oleObject7.bin"/><Relationship Id="rId12" Type="http://schemas.openxmlformats.org/officeDocument/2006/relationships/image" Target="../media/image7.emf"/><Relationship Id="rId11" Type="http://schemas.openxmlformats.org/officeDocument/2006/relationships/oleObject" Target="../embeddings/oleObject6.bin"/><Relationship Id="rId10" Type="http://schemas.openxmlformats.org/officeDocument/2006/relationships/image" Target="../media/image6.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2.emf"/><Relationship Id="rId7" Type="http://schemas.openxmlformats.org/officeDocument/2006/relationships/oleObject" Target="../embeddings/oleObject11.bin"/><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image" Target="../media/image10.emf"/><Relationship Id="rId3" Type="http://schemas.openxmlformats.org/officeDocument/2006/relationships/oleObject" Target="../embeddings/oleObject9.bin"/><Relationship Id="rId2" Type="http://schemas.openxmlformats.org/officeDocument/2006/relationships/image" Target="../media/image9.emf"/><Relationship Id="rId13" Type="http://schemas.openxmlformats.org/officeDocument/2006/relationships/notesSlide" Target="../notesSlides/notesSlide11.xml"/><Relationship Id="rId12" Type="http://schemas.openxmlformats.org/officeDocument/2006/relationships/vmlDrawing" Target="../drawings/vmlDrawing2.vml"/><Relationship Id="rId11" Type="http://schemas.openxmlformats.org/officeDocument/2006/relationships/slideLayout" Target="../slideLayouts/slideLayout13.xml"/><Relationship Id="rId10" Type="http://schemas.openxmlformats.org/officeDocument/2006/relationships/image" Target="../media/image13.emf"/><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audio" Target="../media/audio1.wa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3.vml"/><Relationship Id="rId3" Type="http://schemas.openxmlformats.org/officeDocument/2006/relationships/slideLayout" Target="../slideLayouts/slideLayout12.xml"/><Relationship Id="rId2" Type="http://schemas.openxmlformats.org/officeDocument/2006/relationships/image" Target="../media/image15.emf"/><Relationship Id="rId1"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16.e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5.vml"/><Relationship Id="rId3" Type="http://schemas.openxmlformats.org/officeDocument/2006/relationships/slideLayout" Target="../slideLayouts/slideLayout12.xml"/><Relationship Id="rId2" Type="http://schemas.openxmlformats.org/officeDocument/2006/relationships/image" Target="../media/image17.emf"/><Relationship Id="rId1"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6.vml"/><Relationship Id="rId3" Type="http://schemas.openxmlformats.org/officeDocument/2006/relationships/slideLayout" Target="../slideLayouts/slideLayout12.xml"/><Relationship Id="rId2" Type="http://schemas.openxmlformats.org/officeDocument/2006/relationships/image" Target="../media/image18.emf"/><Relationship Id="rId1"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vmlDrawing" Target="../drawings/vmlDrawing7.vml"/><Relationship Id="rId7" Type="http://schemas.openxmlformats.org/officeDocument/2006/relationships/slideLayout" Target="../slideLayouts/slideLayout12.xml"/><Relationship Id="rId6" Type="http://schemas.openxmlformats.org/officeDocument/2006/relationships/image" Target="../media/image21.emf"/><Relationship Id="rId5" Type="http://schemas.openxmlformats.org/officeDocument/2006/relationships/oleObject" Target="../embeddings/oleObject19.bin"/><Relationship Id="rId4" Type="http://schemas.openxmlformats.org/officeDocument/2006/relationships/image" Target="../media/image20.emf"/><Relationship Id="rId3" Type="http://schemas.openxmlformats.org/officeDocument/2006/relationships/oleObject" Target="../embeddings/oleObject18.bin"/><Relationship Id="rId2" Type="http://schemas.openxmlformats.org/officeDocument/2006/relationships/image" Target="../media/image19.emf"/><Relationship Id="rId1"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25.emf"/><Relationship Id="rId7" Type="http://schemas.openxmlformats.org/officeDocument/2006/relationships/oleObject" Target="../embeddings/oleObject23.bin"/><Relationship Id="rId6" Type="http://schemas.openxmlformats.org/officeDocument/2006/relationships/image" Target="../media/image24.emf"/><Relationship Id="rId5" Type="http://schemas.openxmlformats.org/officeDocument/2006/relationships/oleObject" Target="../embeddings/oleObject22.bin"/><Relationship Id="rId4" Type="http://schemas.openxmlformats.org/officeDocument/2006/relationships/image" Target="../media/image23.emf"/><Relationship Id="rId3" Type="http://schemas.openxmlformats.org/officeDocument/2006/relationships/oleObject" Target="../embeddings/oleObject21.bin"/><Relationship Id="rId2" Type="http://schemas.openxmlformats.org/officeDocument/2006/relationships/image" Target="../media/image22.emf"/><Relationship Id="rId19" Type="http://schemas.openxmlformats.org/officeDocument/2006/relationships/notesSlide" Target="../notesSlides/notesSlide31.xml"/><Relationship Id="rId18" Type="http://schemas.openxmlformats.org/officeDocument/2006/relationships/vmlDrawing" Target="../drawings/vmlDrawing8.vml"/><Relationship Id="rId17" Type="http://schemas.openxmlformats.org/officeDocument/2006/relationships/slideLayout" Target="../slideLayouts/slideLayout14.xml"/><Relationship Id="rId16" Type="http://schemas.openxmlformats.org/officeDocument/2006/relationships/image" Target="../media/image29.emf"/><Relationship Id="rId15" Type="http://schemas.openxmlformats.org/officeDocument/2006/relationships/oleObject" Target="../embeddings/oleObject27.bin"/><Relationship Id="rId14" Type="http://schemas.openxmlformats.org/officeDocument/2006/relationships/image" Target="../media/image28.emf"/><Relationship Id="rId13" Type="http://schemas.openxmlformats.org/officeDocument/2006/relationships/oleObject" Target="../embeddings/oleObject26.bin"/><Relationship Id="rId12" Type="http://schemas.openxmlformats.org/officeDocument/2006/relationships/image" Target="../media/image27.emf"/><Relationship Id="rId11" Type="http://schemas.openxmlformats.org/officeDocument/2006/relationships/oleObject" Target="../embeddings/oleObject25.bin"/><Relationship Id="rId10" Type="http://schemas.openxmlformats.org/officeDocument/2006/relationships/image" Target="../media/image26.emf"/><Relationship Id="rId1"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33.emf"/><Relationship Id="rId7" Type="http://schemas.openxmlformats.org/officeDocument/2006/relationships/oleObject" Target="../embeddings/oleObject31.bin"/><Relationship Id="rId6" Type="http://schemas.openxmlformats.org/officeDocument/2006/relationships/image" Target="../media/image32.emf"/><Relationship Id="rId5" Type="http://schemas.openxmlformats.org/officeDocument/2006/relationships/oleObject" Target="../embeddings/oleObject30.bin"/><Relationship Id="rId4" Type="http://schemas.openxmlformats.org/officeDocument/2006/relationships/image" Target="../media/image31.wmf"/><Relationship Id="rId3" Type="http://schemas.openxmlformats.org/officeDocument/2006/relationships/oleObject" Target="../embeddings/oleObject29.bin"/><Relationship Id="rId2" Type="http://schemas.openxmlformats.org/officeDocument/2006/relationships/image" Target="../media/image30.emf"/><Relationship Id="rId11" Type="http://schemas.openxmlformats.org/officeDocument/2006/relationships/notesSlide" Target="../notesSlides/notesSlide32.xml"/><Relationship Id="rId10" Type="http://schemas.openxmlformats.org/officeDocument/2006/relationships/vmlDrawing" Target="../drawings/vmlDrawing9.vml"/><Relationship Id="rId1" Type="http://schemas.openxmlformats.org/officeDocument/2006/relationships/oleObject" Target="../embeddings/oleObject28.bin"/></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vmlDrawing" Target="../drawings/vmlDrawing10.vml"/><Relationship Id="rId7"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oleObject" Target="../embeddings/oleObject34.bin"/><Relationship Id="rId4" Type="http://schemas.openxmlformats.org/officeDocument/2006/relationships/image" Target="../media/image35.emf"/><Relationship Id="rId3" Type="http://schemas.openxmlformats.org/officeDocument/2006/relationships/oleObject" Target="../embeddings/oleObject33.bin"/><Relationship Id="rId2" Type="http://schemas.openxmlformats.org/officeDocument/2006/relationships/image" Target="../media/image34.emf"/><Relationship Id="rId1" Type="http://schemas.openxmlformats.org/officeDocument/2006/relationships/oleObject" Target="../embeddings/oleObject32.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0.emf"/><Relationship Id="rId7" Type="http://schemas.openxmlformats.org/officeDocument/2006/relationships/oleObject" Target="../embeddings/oleObject38.bin"/><Relationship Id="rId6" Type="http://schemas.openxmlformats.org/officeDocument/2006/relationships/image" Target="../media/image39.emf"/><Relationship Id="rId5" Type="http://schemas.openxmlformats.org/officeDocument/2006/relationships/oleObject" Target="../embeddings/oleObject37.bin"/><Relationship Id="rId4" Type="http://schemas.openxmlformats.org/officeDocument/2006/relationships/image" Target="../media/image38.emf"/><Relationship Id="rId3" Type="http://schemas.openxmlformats.org/officeDocument/2006/relationships/oleObject" Target="../embeddings/oleObject36.bin"/><Relationship Id="rId2" Type="http://schemas.openxmlformats.org/officeDocument/2006/relationships/image" Target="../media/image37.emf"/><Relationship Id="rId11" Type="http://schemas.openxmlformats.org/officeDocument/2006/relationships/notesSlide" Target="../notesSlides/notesSlide34.xml"/><Relationship Id="rId10" Type="http://schemas.openxmlformats.org/officeDocument/2006/relationships/vmlDrawing" Target="../drawings/vmlDrawing11.vml"/><Relationship Id="rId1" Type="http://schemas.openxmlformats.org/officeDocument/2006/relationships/oleObject" Target="../embeddings/oleObject35.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12.vml"/><Relationship Id="rId3" Type="http://schemas.openxmlformats.org/officeDocument/2006/relationships/slideLayout" Target="../slideLayouts/slideLayout14.xml"/><Relationship Id="rId2" Type="http://schemas.openxmlformats.org/officeDocument/2006/relationships/image" Target="../media/image41.emf"/><Relationship Id="rId1" Type="http://schemas.openxmlformats.org/officeDocument/2006/relationships/oleObject" Target="../embeddings/oleObject39.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45.emf"/><Relationship Id="rId7" Type="http://schemas.openxmlformats.org/officeDocument/2006/relationships/oleObject" Target="../embeddings/oleObject43.bin"/><Relationship Id="rId6" Type="http://schemas.openxmlformats.org/officeDocument/2006/relationships/image" Target="../media/image44.emf"/><Relationship Id="rId5" Type="http://schemas.openxmlformats.org/officeDocument/2006/relationships/oleObject" Target="../embeddings/oleObject42.bin"/><Relationship Id="rId4" Type="http://schemas.openxmlformats.org/officeDocument/2006/relationships/image" Target="../media/image43.emf"/><Relationship Id="rId3" Type="http://schemas.openxmlformats.org/officeDocument/2006/relationships/oleObject" Target="../embeddings/oleObject41.bin"/><Relationship Id="rId2" Type="http://schemas.openxmlformats.org/officeDocument/2006/relationships/image" Target="../media/image42.emf"/><Relationship Id="rId11" Type="http://schemas.openxmlformats.org/officeDocument/2006/relationships/notesSlide" Target="../notesSlides/notesSlide37.xml"/><Relationship Id="rId10" Type="http://schemas.openxmlformats.org/officeDocument/2006/relationships/vmlDrawing" Target="../drawings/vmlDrawing13.vml"/><Relationship Id="rId1" Type="http://schemas.openxmlformats.org/officeDocument/2006/relationships/oleObject" Target="../embeddings/oleObject40.bin"/></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vmlDrawing" Target="../drawings/vmlDrawing14.vml"/><Relationship Id="rId7"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oleObject" Target="../embeddings/oleObject46.bin"/><Relationship Id="rId4" Type="http://schemas.openxmlformats.org/officeDocument/2006/relationships/image" Target="../media/image47.emf"/><Relationship Id="rId3" Type="http://schemas.openxmlformats.org/officeDocument/2006/relationships/oleObject" Target="../embeddings/oleObject45.bin"/><Relationship Id="rId2" Type="http://schemas.openxmlformats.org/officeDocument/2006/relationships/image" Target="../media/image46.emf"/><Relationship Id="rId1"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15.vml"/><Relationship Id="rId5" Type="http://schemas.openxmlformats.org/officeDocument/2006/relationships/slideLayout" Target="../slideLayouts/slideLayout13.xml"/><Relationship Id="rId4" Type="http://schemas.openxmlformats.org/officeDocument/2006/relationships/image" Target="../media/image50.emf"/><Relationship Id="rId3" Type="http://schemas.openxmlformats.org/officeDocument/2006/relationships/oleObject" Target="../embeddings/oleObject48.bin"/><Relationship Id="rId2" Type="http://schemas.openxmlformats.org/officeDocument/2006/relationships/image" Target="../media/image49.emf"/><Relationship Id="rId1" Type="http://schemas.openxmlformats.org/officeDocument/2006/relationships/oleObject" Target="../embeddings/oleObject4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9" Type="http://schemas.openxmlformats.org/officeDocument/2006/relationships/hyperlink" Target="file:///\\ppt\slides\ppt\slides\yfq7.exe" TargetMode="External"/><Relationship Id="rId8" Type="http://schemas.openxmlformats.org/officeDocument/2006/relationships/image" Target="../media/image54.emf"/><Relationship Id="rId7" Type="http://schemas.openxmlformats.org/officeDocument/2006/relationships/oleObject" Target="../embeddings/oleObject52.bin"/><Relationship Id="rId6" Type="http://schemas.openxmlformats.org/officeDocument/2006/relationships/image" Target="../media/image53.emf"/><Relationship Id="rId5" Type="http://schemas.openxmlformats.org/officeDocument/2006/relationships/oleObject" Target="../embeddings/oleObject51.bin"/><Relationship Id="rId4" Type="http://schemas.openxmlformats.org/officeDocument/2006/relationships/image" Target="../media/image52.emf"/><Relationship Id="rId3" Type="http://schemas.openxmlformats.org/officeDocument/2006/relationships/oleObject" Target="../embeddings/oleObject50.bin"/><Relationship Id="rId2" Type="http://schemas.openxmlformats.org/officeDocument/2006/relationships/image" Target="../media/image51.emf"/><Relationship Id="rId12" Type="http://schemas.openxmlformats.org/officeDocument/2006/relationships/notesSlide" Target="../notesSlides/notesSlide41.xml"/><Relationship Id="rId11" Type="http://schemas.openxmlformats.org/officeDocument/2006/relationships/vmlDrawing" Target="../drawings/vmlDrawing16.vml"/><Relationship Id="rId10" Type="http://schemas.openxmlformats.org/officeDocument/2006/relationships/slideLayout" Target="../slideLayouts/slideLayout12.xml"/><Relationship Id="rId1" Type="http://schemas.openxmlformats.org/officeDocument/2006/relationships/oleObject" Target="../embeddings/oleObject49.bin"/></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vmlDrawing" Target="../drawings/vmlDrawing17.vml"/><Relationship Id="rId7" Type="http://schemas.openxmlformats.org/officeDocument/2006/relationships/slideLayout" Target="../slideLayouts/slideLayout13.xml"/><Relationship Id="rId6" Type="http://schemas.openxmlformats.org/officeDocument/2006/relationships/image" Target="../media/image57.emf"/><Relationship Id="rId5" Type="http://schemas.openxmlformats.org/officeDocument/2006/relationships/oleObject" Target="../embeddings/oleObject55.bin"/><Relationship Id="rId4" Type="http://schemas.openxmlformats.org/officeDocument/2006/relationships/image" Target="../media/image56.emf"/><Relationship Id="rId3" Type="http://schemas.openxmlformats.org/officeDocument/2006/relationships/oleObject" Target="../embeddings/oleObject54.bin"/><Relationship Id="rId2" Type="http://schemas.openxmlformats.org/officeDocument/2006/relationships/image" Target="../media/image55.emf"/><Relationship Id="rId1" Type="http://schemas.openxmlformats.org/officeDocument/2006/relationships/oleObject" Target="../embeddings/oleObject53.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18.vml"/><Relationship Id="rId3" Type="http://schemas.openxmlformats.org/officeDocument/2006/relationships/slideLayout" Target="../slideLayouts/slideLayout13.xml"/><Relationship Id="rId2" Type="http://schemas.openxmlformats.org/officeDocument/2006/relationships/image" Target="../media/image58.wmf"/><Relationship Id="rId1" Type="http://schemas.openxmlformats.org/officeDocument/2006/relationships/oleObject" Target="../embeddings/oleObject56.bin"/></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vmlDrawing" Target="../drawings/vmlDrawing19.vml"/><Relationship Id="rId7" Type="http://schemas.openxmlformats.org/officeDocument/2006/relationships/slideLayout" Target="../slideLayouts/slideLayout12.xml"/><Relationship Id="rId6" Type="http://schemas.openxmlformats.org/officeDocument/2006/relationships/image" Target="../media/image61.emf"/><Relationship Id="rId5" Type="http://schemas.openxmlformats.org/officeDocument/2006/relationships/oleObject" Target="../embeddings/oleObject59.bin"/><Relationship Id="rId4" Type="http://schemas.openxmlformats.org/officeDocument/2006/relationships/image" Target="../media/image60.emf"/><Relationship Id="rId3" Type="http://schemas.openxmlformats.org/officeDocument/2006/relationships/oleObject" Target="../embeddings/oleObject58.bin"/><Relationship Id="rId2" Type="http://schemas.openxmlformats.org/officeDocument/2006/relationships/image" Target="../media/image59.emf"/><Relationship Id="rId1" Type="http://schemas.openxmlformats.org/officeDocument/2006/relationships/oleObject" Target="../embeddings/oleObject57.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65.emf"/><Relationship Id="rId7" Type="http://schemas.openxmlformats.org/officeDocument/2006/relationships/oleObject" Target="../embeddings/oleObject63.bin"/><Relationship Id="rId6" Type="http://schemas.openxmlformats.org/officeDocument/2006/relationships/image" Target="../media/image64.emf"/><Relationship Id="rId5" Type="http://schemas.openxmlformats.org/officeDocument/2006/relationships/oleObject" Target="../embeddings/oleObject62.bin"/><Relationship Id="rId4" Type="http://schemas.openxmlformats.org/officeDocument/2006/relationships/image" Target="../media/image63.emf"/><Relationship Id="rId3" Type="http://schemas.openxmlformats.org/officeDocument/2006/relationships/oleObject" Target="../embeddings/oleObject61.bin"/><Relationship Id="rId2" Type="http://schemas.openxmlformats.org/officeDocument/2006/relationships/image" Target="../media/image62.emf"/><Relationship Id="rId14" Type="http://schemas.openxmlformats.org/officeDocument/2006/relationships/notesSlide" Target="../notesSlides/notesSlide46.xml"/><Relationship Id="rId13" Type="http://schemas.openxmlformats.org/officeDocument/2006/relationships/vmlDrawing" Target="../drawings/vmlDrawing20.vml"/><Relationship Id="rId12" Type="http://schemas.openxmlformats.org/officeDocument/2006/relationships/slideLayout" Target="../slideLayouts/slideLayout12.xml"/><Relationship Id="rId11" Type="http://schemas.openxmlformats.org/officeDocument/2006/relationships/hyperlink" Target="file:///\\ppt\slides\ppt\slides\yfq8.exe" TargetMode="External"/><Relationship Id="rId10" Type="http://schemas.openxmlformats.org/officeDocument/2006/relationships/image" Target="../media/image66.emf"/><Relationship Id="rId1" Type="http://schemas.openxmlformats.org/officeDocument/2006/relationships/oleObject" Target="../embeddings/oleObject6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9" Type="http://schemas.openxmlformats.org/officeDocument/2006/relationships/vmlDrawing" Target="../drawings/vmlDrawing21.vml"/><Relationship Id="rId8" Type="http://schemas.openxmlformats.org/officeDocument/2006/relationships/slideLayout" Target="../slideLayouts/slideLayout12.xml"/><Relationship Id="rId7" Type="http://schemas.openxmlformats.org/officeDocument/2006/relationships/image" Target="../media/image69.png"/><Relationship Id="rId6" Type="http://schemas.openxmlformats.org/officeDocument/2006/relationships/hyperlink" Target="file:///\\ppt\slides\ppt\slides\yfq9.exe" TargetMode="External"/><Relationship Id="rId5" Type="http://schemas.openxmlformats.org/officeDocument/2006/relationships/image" Target="../media/image14.png"/><Relationship Id="rId4" Type="http://schemas.openxmlformats.org/officeDocument/2006/relationships/image" Target="../media/image68.emf"/><Relationship Id="rId3" Type="http://schemas.openxmlformats.org/officeDocument/2006/relationships/oleObject" Target="../embeddings/oleObject66.bin"/><Relationship Id="rId2" Type="http://schemas.openxmlformats.org/officeDocument/2006/relationships/image" Target="../media/image67.emf"/><Relationship Id="rId10" Type="http://schemas.openxmlformats.org/officeDocument/2006/relationships/notesSlide" Target="../notesSlides/notesSlide49.xml"/><Relationship Id="rId1" Type="http://schemas.openxmlformats.org/officeDocument/2006/relationships/oleObject" Target="../embeddings/oleObject6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73.emf"/><Relationship Id="rId7" Type="http://schemas.openxmlformats.org/officeDocument/2006/relationships/oleObject" Target="../embeddings/oleObject70.bin"/><Relationship Id="rId6" Type="http://schemas.openxmlformats.org/officeDocument/2006/relationships/image" Target="../media/image72.emf"/><Relationship Id="rId5" Type="http://schemas.openxmlformats.org/officeDocument/2006/relationships/oleObject" Target="../embeddings/oleObject69.bin"/><Relationship Id="rId4" Type="http://schemas.openxmlformats.org/officeDocument/2006/relationships/image" Target="../media/image71.emf"/><Relationship Id="rId3" Type="http://schemas.openxmlformats.org/officeDocument/2006/relationships/oleObject" Target="../embeddings/oleObject68.bin"/><Relationship Id="rId2" Type="http://schemas.openxmlformats.org/officeDocument/2006/relationships/image" Target="../media/image70.emf"/><Relationship Id="rId16" Type="http://schemas.openxmlformats.org/officeDocument/2006/relationships/notesSlide" Target="../notesSlides/notesSlide50.xml"/><Relationship Id="rId15" Type="http://schemas.openxmlformats.org/officeDocument/2006/relationships/vmlDrawing" Target="../drawings/vmlDrawing22.vml"/><Relationship Id="rId14" Type="http://schemas.openxmlformats.org/officeDocument/2006/relationships/slideLayout" Target="../slideLayouts/slideLayout12.xml"/><Relationship Id="rId13" Type="http://schemas.openxmlformats.org/officeDocument/2006/relationships/hyperlink" Target="file:///\\ppt\slides\ppt\slides\yfq9.exe" TargetMode="External"/><Relationship Id="rId12" Type="http://schemas.openxmlformats.org/officeDocument/2006/relationships/image" Target="../media/image75.emf"/><Relationship Id="rId11" Type="http://schemas.openxmlformats.org/officeDocument/2006/relationships/oleObject" Target="../embeddings/oleObject72.bin"/><Relationship Id="rId10" Type="http://schemas.openxmlformats.org/officeDocument/2006/relationships/image" Target="../media/image74.emf"/><Relationship Id="rId1" Type="http://schemas.openxmlformats.org/officeDocument/2006/relationships/oleObject" Target="../embeddings/oleObject67.bin"/></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51.xml"/><Relationship Id="rId8" Type="http://schemas.openxmlformats.org/officeDocument/2006/relationships/vmlDrawing" Target="../drawings/vmlDrawing23.vml"/><Relationship Id="rId7" Type="http://schemas.openxmlformats.org/officeDocument/2006/relationships/slideLayout" Target="../slideLayouts/slideLayout13.xml"/><Relationship Id="rId6" Type="http://schemas.openxmlformats.org/officeDocument/2006/relationships/image" Target="../media/image78.emf"/><Relationship Id="rId5" Type="http://schemas.openxmlformats.org/officeDocument/2006/relationships/oleObject" Target="../embeddings/oleObject75.bin"/><Relationship Id="rId4" Type="http://schemas.openxmlformats.org/officeDocument/2006/relationships/image" Target="../media/image77.emf"/><Relationship Id="rId3" Type="http://schemas.openxmlformats.org/officeDocument/2006/relationships/oleObject" Target="../embeddings/oleObject74.bin"/><Relationship Id="rId2" Type="http://schemas.openxmlformats.org/officeDocument/2006/relationships/image" Target="../media/image76.emf"/><Relationship Id="rId1" Type="http://schemas.openxmlformats.org/officeDocument/2006/relationships/oleObject" Target="../embeddings/oleObject73.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82.emf"/><Relationship Id="rId7" Type="http://schemas.openxmlformats.org/officeDocument/2006/relationships/oleObject" Target="../embeddings/oleObject79.bin"/><Relationship Id="rId6" Type="http://schemas.openxmlformats.org/officeDocument/2006/relationships/image" Target="../media/image81.emf"/><Relationship Id="rId5" Type="http://schemas.openxmlformats.org/officeDocument/2006/relationships/oleObject" Target="../embeddings/oleObject78.bin"/><Relationship Id="rId4" Type="http://schemas.openxmlformats.org/officeDocument/2006/relationships/image" Target="../media/image80.emf"/><Relationship Id="rId3" Type="http://schemas.openxmlformats.org/officeDocument/2006/relationships/oleObject" Target="../embeddings/oleObject77.bin"/><Relationship Id="rId2" Type="http://schemas.openxmlformats.org/officeDocument/2006/relationships/image" Target="../media/image79.emf"/><Relationship Id="rId18" Type="http://schemas.openxmlformats.org/officeDocument/2006/relationships/notesSlide" Target="../notesSlides/notesSlide52.xml"/><Relationship Id="rId17" Type="http://schemas.openxmlformats.org/officeDocument/2006/relationships/vmlDrawing" Target="../drawings/vmlDrawing24.vml"/><Relationship Id="rId16" Type="http://schemas.openxmlformats.org/officeDocument/2006/relationships/slideLayout" Target="../slideLayouts/slideLayout12.xml"/><Relationship Id="rId15" Type="http://schemas.openxmlformats.org/officeDocument/2006/relationships/image" Target="../media/image85.wmf"/><Relationship Id="rId14" Type="http://schemas.openxmlformats.org/officeDocument/2006/relationships/oleObject" Target="../embeddings/oleObject82.bin"/><Relationship Id="rId13" Type="http://schemas.openxmlformats.org/officeDocument/2006/relationships/hyperlink" Target="file:///\\ppt\slides\ppt\slides\yfq10.exe" TargetMode="External"/><Relationship Id="rId12" Type="http://schemas.openxmlformats.org/officeDocument/2006/relationships/image" Target="../media/image84.emf"/><Relationship Id="rId11" Type="http://schemas.openxmlformats.org/officeDocument/2006/relationships/oleObject" Target="../embeddings/oleObject81.bin"/><Relationship Id="rId10" Type="http://schemas.openxmlformats.org/officeDocument/2006/relationships/image" Target="../media/image83.wmf"/><Relationship Id="rId1" Type="http://schemas.openxmlformats.org/officeDocument/2006/relationships/oleObject" Target="../embeddings/oleObject76.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87.bin"/><Relationship Id="rId8" Type="http://schemas.openxmlformats.org/officeDocument/2006/relationships/image" Target="../media/image89.emf"/><Relationship Id="rId7" Type="http://schemas.openxmlformats.org/officeDocument/2006/relationships/oleObject" Target="../embeddings/oleObject86.bin"/><Relationship Id="rId6" Type="http://schemas.openxmlformats.org/officeDocument/2006/relationships/image" Target="../media/image88.emf"/><Relationship Id="rId5" Type="http://schemas.openxmlformats.org/officeDocument/2006/relationships/oleObject" Target="../embeddings/oleObject85.bin"/><Relationship Id="rId4" Type="http://schemas.openxmlformats.org/officeDocument/2006/relationships/image" Target="../media/image87.emf"/><Relationship Id="rId3" Type="http://schemas.openxmlformats.org/officeDocument/2006/relationships/oleObject" Target="../embeddings/oleObject84.bin"/><Relationship Id="rId2" Type="http://schemas.openxmlformats.org/officeDocument/2006/relationships/image" Target="../media/image86.emf"/><Relationship Id="rId13" Type="http://schemas.openxmlformats.org/officeDocument/2006/relationships/notesSlide" Target="../notesSlides/notesSlide53.xml"/><Relationship Id="rId12" Type="http://schemas.openxmlformats.org/officeDocument/2006/relationships/vmlDrawing" Target="../drawings/vmlDrawing25.vml"/><Relationship Id="rId11" Type="http://schemas.openxmlformats.org/officeDocument/2006/relationships/slideLayout" Target="../slideLayouts/slideLayout13.xml"/><Relationship Id="rId10" Type="http://schemas.openxmlformats.org/officeDocument/2006/relationships/image" Target="../media/image90.emf"/><Relationship Id="rId1" Type="http://schemas.openxmlformats.org/officeDocument/2006/relationships/oleObject" Target="../embeddings/oleObject83.bin"/></Relationships>
</file>

<file path=ppt/slides/_rels/slide54.xml.rels><?xml version="1.0" encoding="UTF-8" standalone="yes"?>
<Relationships xmlns="http://schemas.openxmlformats.org/package/2006/relationships"><Relationship Id="rId9" Type="http://schemas.openxmlformats.org/officeDocument/2006/relationships/image" Target="../media/image95.emf"/><Relationship Id="rId8" Type="http://schemas.openxmlformats.org/officeDocument/2006/relationships/oleObject" Target="../embeddings/oleObject91.bin"/><Relationship Id="rId7" Type="http://schemas.openxmlformats.org/officeDocument/2006/relationships/image" Target="../media/image94.png"/><Relationship Id="rId6" Type="http://schemas.openxmlformats.org/officeDocument/2006/relationships/image" Target="../media/image93.emf"/><Relationship Id="rId5" Type="http://schemas.openxmlformats.org/officeDocument/2006/relationships/oleObject" Target="../embeddings/oleObject90.bin"/><Relationship Id="rId4" Type="http://schemas.openxmlformats.org/officeDocument/2006/relationships/image" Target="../media/image92.emf"/><Relationship Id="rId3" Type="http://schemas.openxmlformats.org/officeDocument/2006/relationships/oleObject" Target="../embeddings/oleObject89.bin"/><Relationship Id="rId2" Type="http://schemas.openxmlformats.org/officeDocument/2006/relationships/image" Target="../media/image91.emf"/><Relationship Id="rId19" Type="http://schemas.openxmlformats.org/officeDocument/2006/relationships/notesSlide" Target="../notesSlides/notesSlide54.xml"/><Relationship Id="rId18" Type="http://schemas.openxmlformats.org/officeDocument/2006/relationships/vmlDrawing" Target="../drawings/vmlDrawing26.vml"/><Relationship Id="rId17" Type="http://schemas.openxmlformats.org/officeDocument/2006/relationships/slideLayout" Target="../slideLayouts/slideLayout12.xml"/><Relationship Id="rId16" Type="http://schemas.openxmlformats.org/officeDocument/2006/relationships/hyperlink" Target="file:///\\ppt\slides\ppt\slides\yfq2.exe" TargetMode="External"/><Relationship Id="rId15" Type="http://schemas.openxmlformats.org/officeDocument/2006/relationships/image" Target="../media/image98.emf"/><Relationship Id="rId14" Type="http://schemas.openxmlformats.org/officeDocument/2006/relationships/oleObject" Target="../embeddings/oleObject94.bin"/><Relationship Id="rId13" Type="http://schemas.openxmlformats.org/officeDocument/2006/relationships/image" Target="../media/image97.emf"/><Relationship Id="rId12" Type="http://schemas.openxmlformats.org/officeDocument/2006/relationships/oleObject" Target="../embeddings/oleObject93.bin"/><Relationship Id="rId11" Type="http://schemas.openxmlformats.org/officeDocument/2006/relationships/image" Target="../media/image96.emf"/><Relationship Id="rId10" Type="http://schemas.openxmlformats.org/officeDocument/2006/relationships/oleObject" Target="../embeddings/oleObject92.bin"/><Relationship Id="rId1" Type="http://schemas.openxmlformats.org/officeDocument/2006/relationships/oleObject" Target="../embeddings/oleObject88.bin"/></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vmlDrawing" Target="../drawings/vmlDrawing27.vml"/><Relationship Id="rId6"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image" Target="../media/image100.emf"/><Relationship Id="rId3" Type="http://schemas.openxmlformats.org/officeDocument/2006/relationships/oleObject" Target="../embeddings/oleObject96.bin"/><Relationship Id="rId2" Type="http://schemas.openxmlformats.org/officeDocument/2006/relationships/image" Target="../media/image99.emf"/><Relationship Id="rId1" Type="http://schemas.openxmlformats.org/officeDocument/2006/relationships/oleObject" Target="../embeddings/oleObject95.bin"/></Relationships>
</file>

<file path=ppt/slides/_rels/slide56.xml.rels><?xml version="1.0" encoding="UTF-8" standalone="yes"?>
<Relationships xmlns="http://schemas.openxmlformats.org/package/2006/relationships"><Relationship Id="rId9" Type="http://schemas.openxmlformats.org/officeDocument/2006/relationships/vmlDrawing" Target="../drawings/vmlDrawing28.vml"/><Relationship Id="rId8" Type="http://schemas.openxmlformats.org/officeDocument/2006/relationships/slideLayout" Target="../slideLayouts/slideLayout12.xml"/><Relationship Id="rId7" Type="http://schemas.openxmlformats.org/officeDocument/2006/relationships/hyperlink" Target="file:///\\ppt\slides\ppt\slides\yfq1.exe" TargetMode="External"/><Relationship Id="rId6" Type="http://schemas.openxmlformats.org/officeDocument/2006/relationships/image" Target="../media/image14.png"/><Relationship Id="rId5" Type="http://schemas.openxmlformats.org/officeDocument/2006/relationships/image" Target="../media/image94.png"/><Relationship Id="rId4" Type="http://schemas.openxmlformats.org/officeDocument/2006/relationships/image" Target="../media/image103.emf"/><Relationship Id="rId3" Type="http://schemas.openxmlformats.org/officeDocument/2006/relationships/oleObject" Target="../embeddings/oleObject98.bin"/><Relationship Id="rId2" Type="http://schemas.openxmlformats.org/officeDocument/2006/relationships/image" Target="../media/image102.emf"/><Relationship Id="rId10" Type="http://schemas.openxmlformats.org/officeDocument/2006/relationships/notesSlide" Target="../notesSlides/notesSlide56.xml"/><Relationship Id="rId1" Type="http://schemas.openxmlformats.org/officeDocument/2006/relationships/oleObject" Target="../embeddings/oleObject97.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07.emf"/><Relationship Id="rId7" Type="http://schemas.openxmlformats.org/officeDocument/2006/relationships/oleObject" Target="../embeddings/oleObject102.bin"/><Relationship Id="rId6" Type="http://schemas.openxmlformats.org/officeDocument/2006/relationships/image" Target="../media/image106.emf"/><Relationship Id="rId5" Type="http://schemas.openxmlformats.org/officeDocument/2006/relationships/oleObject" Target="../embeddings/oleObject101.bin"/><Relationship Id="rId4" Type="http://schemas.openxmlformats.org/officeDocument/2006/relationships/image" Target="../media/image105.emf"/><Relationship Id="rId3" Type="http://schemas.openxmlformats.org/officeDocument/2006/relationships/oleObject" Target="../embeddings/oleObject100.bin"/><Relationship Id="rId2" Type="http://schemas.openxmlformats.org/officeDocument/2006/relationships/image" Target="../media/image104.emf"/><Relationship Id="rId11" Type="http://schemas.openxmlformats.org/officeDocument/2006/relationships/notesSlide" Target="../notesSlides/notesSlide58.xml"/><Relationship Id="rId10" Type="http://schemas.openxmlformats.org/officeDocument/2006/relationships/vmlDrawing" Target="../drawings/vmlDrawing29.vml"/><Relationship Id="rId1" Type="http://schemas.openxmlformats.org/officeDocument/2006/relationships/oleObject" Target="../embeddings/oleObject99.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111.emf"/><Relationship Id="rId7" Type="http://schemas.openxmlformats.org/officeDocument/2006/relationships/oleObject" Target="../embeddings/oleObject106.bin"/><Relationship Id="rId6" Type="http://schemas.openxmlformats.org/officeDocument/2006/relationships/image" Target="../media/image110.emf"/><Relationship Id="rId5" Type="http://schemas.openxmlformats.org/officeDocument/2006/relationships/oleObject" Target="../embeddings/oleObject105.bin"/><Relationship Id="rId4" Type="http://schemas.openxmlformats.org/officeDocument/2006/relationships/image" Target="../media/image109.emf"/><Relationship Id="rId3" Type="http://schemas.openxmlformats.org/officeDocument/2006/relationships/oleObject" Target="../embeddings/oleObject104.bin"/><Relationship Id="rId23" Type="http://schemas.openxmlformats.org/officeDocument/2006/relationships/notesSlide" Target="../notesSlides/notesSlide59.xml"/><Relationship Id="rId22" Type="http://schemas.openxmlformats.org/officeDocument/2006/relationships/vmlDrawing" Target="../drawings/vmlDrawing30.vml"/><Relationship Id="rId21" Type="http://schemas.openxmlformats.org/officeDocument/2006/relationships/slideLayout" Target="../slideLayouts/slideLayout14.xml"/><Relationship Id="rId20" Type="http://schemas.openxmlformats.org/officeDocument/2006/relationships/image" Target="../media/image117.emf"/><Relationship Id="rId2" Type="http://schemas.openxmlformats.org/officeDocument/2006/relationships/image" Target="../media/image108.emf"/><Relationship Id="rId19" Type="http://schemas.openxmlformats.org/officeDocument/2006/relationships/oleObject" Target="../embeddings/oleObject112.bin"/><Relationship Id="rId18" Type="http://schemas.openxmlformats.org/officeDocument/2006/relationships/image" Target="../media/image116.emf"/><Relationship Id="rId17" Type="http://schemas.openxmlformats.org/officeDocument/2006/relationships/oleObject" Target="../embeddings/oleObject111.bin"/><Relationship Id="rId16" Type="http://schemas.openxmlformats.org/officeDocument/2006/relationships/image" Target="../media/image115.emf"/><Relationship Id="rId15" Type="http://schemas.openxmlformats.org/officeDocument/2006/relationships/oleObject" Target="../embeddings/oleObject110.bin"/><Relationship Id="rId14" Type="http://schemas.openxmlformats.org/officeDocument/2006/relationships/image" Target="../media/image114.emf"/><Relationship Id="rId13" Type="http://schemas.openxmlformats.org/officeDocument/2006/relationships/oleObject" Target="../embeddings/oleObject109.bin"/><Relationship Id="rId12" Type="http://schemas.openxmlformats.org/officeDocument/2006/relationships/image" Target="../media/image113.emf"/><Relationship Id="rId11" Type="http://schemas.openxmlformats.org/officeDocument/2006/relationships/oleObject" Target="../embeddings/oleObject108.bin"/><Relationship Id="rId10" Type="http://schemas.openxmlformats.org/officeDocument/2006/relationships/image" Target="../media/image112.emf"/><Relationship Id="rId1" Type="http://schemas.openxmlformats.org/officeDocument/2006/relationships/oleObject" Target="../embeddings/oleObject10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vmlDrawing" Target="../drawings/vmlDrawing31.vml"/><Relationship Id="rId3" Type="http://schemas.openxmlformats.org/officeDocument/2006/relationships/slideLayout" Target="../slideLayouts/slideLayout14.xml"/><Relationship Id="rId2" Type="http://schemas.openxmlformats.org/officeDocument/2006/relationships/image" Target="../media/image118.emf"/><Relationship Id="rId1" Type="http://schemas.openxmlformats.org/officeDocument/2006/relationships/oleObject" Target="../embeddings/oleObject113.bin"/></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vmlDrawing" Target="../drawings/vmlDrawing32.vml"/><Relationship Id="rId3" Type="http://schemas.openxmlformats.org/officeDocument/2006/relationships/slideLayout" Target="../slideLayouts/slideLayout14.xml"/><Relationship Id="rId2" Type="http://schemas.openxmlformats.org/officeDocument/2006/relationships/image" Target="../media/image119.png"/><Relationship Id="rId1" Type="http://schemas.openxmlformats.org/officeDocument/2006/relationships/oleObject" Target="../embeddings/oleObject114.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3.emf"/><Relationship Id="rId7" Type="http://schemas.openxmlformats.org/officeDocument/2006/relationships/oleObject" Target="../embeddings/oleObject118.bin"/><Relationship Id="rId6" Type="http://schemas.openxmlformats.org/officeDocument/2006/relationships/image" Target="../media/image122.emf"/><Relationship Id="rId5" Type="http://schemas.openxmlformats.org/officeDocument/2006/relationships/oleObject" Target="../embeddings/oleObject117.bin"/><Relationship Id="rId4" Type="http://schemas.openxmlformats.org/officeDocument/2006/relationships/image" Target="../media/image121.emf"/><Relationship Id="rId3" Type="http://schemas.openxmlformats.org/officeDocument/2006/relationships/oleObject" Target="../embeddings/oleObject116.bin"/><Relationship Id="rId2" Type="http://schemas.openxmlformats.org/officeDocument/2006/relationships/image" Target="../media/image120.emf"/><Relationship Id="rId11" Type="http://schemas.openxmlformats.org/officeDocument/2006/relationships/notesSlide" Target="../notesSlides/notesSlide62.xml"/><Relationship Id="rId10" Type="http://schemas.openxmlformats.org/officeDocument/2006/relationships/vmlDrawing" Target="../drawings/vmlDrawing33.vml"/><Relationship Id="rId1" Type="http://schemas.openxmlformats.org/officeDocument/2006/relationships/oleObject" Target="../embeddings/oleObject115.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123.bin"/><Relationship Id="rId8" Type="http://schemas.openxmlformats.org/officeDocument/2006/relationships/image" Target="../media/image127.emf"/><Relationship Id="rId7" Type="http://schemas.openxmlformats.org/officeDocument/2006/relationships/oleObject" Target="../embeddings/oleObject122.bin"/><Relationship Id="rId6" Type="http://schemas.openxmlformats.org/officeDocument/2006/relationships/image" Target="../media/image126.emf"/><Relationship Id="rId5" Type="http://schemas.openxmlformats.org/officeDocument/2006/relationships/oleObject" Target="../embeddings/oleObject121.bin"/><Relationship Id="rId4" Type="http://schemas.openxmlformats.org/officeDocument/2006/relationships/image" Target="../media/image125.emf"/><Relationship Id="rId3" Type="http://schemas.openxmlformats.org/officeDocument/2006/relationships/oleObject" Target="../embeddings/oleObject120.bin"/><Relationship Id="rId23" Type="http://schemas.openxmlformats.org/officeDocument/2006/relationships/notesSlide" Target="../notesSlides/notesSlide63.xml"/><Relationship Id="rId22" Type="http://schemas.openxmlformats.org/officeDocument/2006/relationships/vmlDrawing" Target="../drawings/vmlDrawing34.vml"/><Relationship Id="rId21" Type="http://schemas.openxmlformats.org/officeDocument/2006/relationships/slideLayout" Target="../slideLayouts/slideLayout14.xml"/><Relationship Id="rId20" Type="http://schemas.openxmlformats.org/officeDocument/2006/relationships/image" Target="../media/image112.emf"/><Relationship Id="rId2" Type="http://schemas.openxmlformats.org/officeDocument/2006/relationships/image" Target="../media/image124.emf"/><Relationship Id="rId19" Type="http://schemas.openxmlformats.org/officeDocument/2006/relationships/oleObject" Target="../embeddings/oleObject128.bin"/><Relationship Id="rId18" Type="http://schemas.openxmlformats.org/officeDocument/2006/relationships/image" Target="../media/image109.emf"/><Relationship Id="rId17" Type="http://schemas.openxmlformats.org/officeDocument/2006/relationships/oleObject" Target="../embeddings/oleObject127.bin"/><Relationship Id="rId16" Type="http://schemas.openxmlformats.org/officeDocument/2006/relationships/image" Target="../media/image108.emf"/><Relationship Id="rId15" Type="http://schemas.openxmlformats.org/officeDocument/2006/relationships/oleObject" Target="../embeddings/oleObject126.bin"/><Relationship Id="rId14" Type="http://schemas.openxmlformats.org/officeDocument/2006/relationships/image" Target="../media/image130.emf"/><Relationship Id="rId13" Type="http://schemas.openxmlformats.org/officeDocument/2006/relationships/oleObject" Target="../embeddings/oleObject125.bin"/><Relationship Id="rId12" Type="http://schemas.openxmlformats.org/officeDocument/2006/relationships/image" Target="../media/image129.emf"/><Relationship Id="rId11" Type="http://schemas.openxmlformats.org/officeDocument/2006/relationships/oleObject" Target="../embeddings/oleObject124.bin"/><Relationship Id="rId10" Type="http://schemas.openxmlformats.org/officeDocument/2006/relationships/image" Target="../media/image128.emf"/><Relationship Id="rId1" Type="http://schemas.openxmlformats.org/officeDocument/2006/relationships/oleObject" Target="../embeddings/oleObject119.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hyperlink" Target="file:///\\ppt\slides\ppt\slides\yfq3.exe"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35.vml"/><Relationship Id="rId3" Type="http://schemas.openxmlformats.org/officeDocument/2006/relationships/slideLayout" Target="../slideLayouts/slideLayout12.xml"/><Relationship Id="rId2" Type="http://schemas.openxmlformats.org/officeDocument/2006/relationships/image" Target="../media/image131.wmf"/><Relationship Id="rId1" Type="http://schemas.openxmlformats.org/officeDocument/2006/relationships/oleObject" Target="../embeddings/oleObject129.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35.png"/><Relationship Id="rId7" Type="http://schemas.openxmlformats.org/officeDocument/2006/relationships/image" Target="../media/image134.emf"/><Relationship Id="rId6" Type="http://schemas.openxmlformats.org/officeDocument/2006/relationships/oleObject" Target="../embeddings/oleObject133.bin"/><Relationship Id="rId5" Type="http://schemas.openxmlformats.org/officeDocument/2006/relationships/image" Target="../media/image133.emf"/><Relationship Id="rId4" Type="http://schemas.openxmlformats.org/officeDocument/2006/relationships/oleObject" Target="../embeddings/oleObject132.bin"/><Relationship Id="rId3" Type="http://schemas.openxmlformats.org/officeDocument/2006/relationships/oleObject" Target="../embeddings/oleObject131.bin"/><Relationship Id="rId2" Type="http://schemas.openxmlformats.org/officeDocument/2006/relationships/image" Target="../media/image132.wmf"/><Relationship Id="rId13" Type="http://schemas.openxmlformats.org/officeDocument/2006/relationships/notesSlide" Target="../notesSlides/notesSlide70.xml"/><Relationship Id="rId12" Type="http://schemas.openxmlformats.org/officeDocument/2006/relationships/vmlDrawing" Target="../drawings/vmlDrawing36.vml"/><Relationship Id="rId11" Type="http://schemas.openxmlformats.org/officeDocument/2006/relationships/slideLayout" Target="../slideLayouts/slideLayout12.xml"/><Relationship Id="rId10" Type="http://schemas.openxmlformats.org/officeDocument/2006/relationships/image" Target="../media/image137.png"/><Relationship Id="rId1" Type="http://schemas.openxmlformats.org/officeDocument/2006/relationships/oleObject" Target="../embeddings/oleObject130.bin"/></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41.emf"/><Relationship Id="rId7" Type="http://schemas.openxmlformats.org/officeDocument/2006/relationships/oleObject" Target="../embeddings/oleObject137.bin"/><Relationship Id="rId6" Type="http://schemas.openxmlformats.org/officeDocument/2006/relationships/image" Target="../media/image140.emf"/><Relationship Id="rId5" Type="http://schemas.openxmlformats.org/officeDocument/2006/relationships/oleObject" Target="../embeddings/oleObject136.bin"/><Relationship Id="rId4" Type="http://schemas.openxmlformats.org/officeDocument/2006/relationships/image" Target="../media/image139.emf"/><Relationship Id="rId3" Type="http://schemas.openxmlformats.org/officeDocument/2006/relationships/oleObject" Target="../embeddings/oleObject135.bin"/><Relationship Id="rId2" Type="http://schemas.openxmlformats.org/officeDocument/2006/relationships/image" Target="../media/image138.emf"/><Relationship Id="rId11" Type="http://schemas.openxmlformats.org/officeDocument/2006/relationships/notesSlide" Target="../notesSlides/notesSlide71.xml"/><Relationship Id="rId10" Type="http://schemas.openxmlformats.org/officeDocument/2006/relationships/vmlDrawing" Target="../drawings/vmlDrawing37.vml"/><Relationship Id="rId1" Type="http://schemas.openxmlformats.org/officeDocument/2006/relationships/oleObject" Target="../embeddings/oleObject134.bin"/></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45.emf"/><Relationship Id="rId7" Type="http://schemas.openxmlformats.org/officeDocument/2006/relationships/oleObject" Target="../embeddings/oleObject141.bin"/><Relationship Id="rId6" Type="http://schemas.openxmlformats.org/officeDocument/2006/relationships/image" Target="../media/image144.emf"/><Relationship Id="rId5" Type="http://schemas.openxmlformats.org/officeDocument/2006/relationships/oleObject" Target="../embeddings/oleObject140.bin"/><Relationship Id="rId4" Type="http://schemas.openxmlformats.org/officeDocument/2006/relationships/image" Target="../media/image143.emf"/><Relationship Id="rId3" Type="http://schemas.openxmlformats.org/officeDocument/2006/relationships/oleObject" Target="../embeddings/oleObject139.bin"/><Relationship Id="rId2" Type="http://schemas.openxmlformats.org/officeDocument/2006/relationships/image" Target="../media/image142.emf"/><Relationship Id="rId11" Type="http://schemas.openxmlformats.org/officeDocument/2006/relationships/notesSlide" Target="../notesSlides/notesSlide72.xml"/><Relationship Id="rId10" Type="http://schemas.openxmlformats.org/officeDocument/2006/relationships/vmlDrawing" Target="../drawings/vmlDrawing38.vml"/><Relationship Id="rId1" Type="http://schemas.openxmlformats.org/officeDocument/2006/relationships/oleObject" Target="../embeddings/oleObject138.bin"/></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vmlDrawing" Target="../drawings/vmlDrawing39.vml"/><Relationship Id="rId3" Type="http://schemas.openxmlformats.org/officeDocument/2006/relationships/slideLayout" Target="../slideLayouts/slideLayout13.xml"/><Relationship Id="rId2" Type="http://schemas.openxmlformats.org/officeDocument/2006/relationships/image" Target="../media/image146.emf"/><Relationship Id="rId1" Type="http://schemas.openxmlformats.org/officeDocument/2006/relationships/oleObject" Target="../embeddings/oleObject142.bin"/></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vmlDrawing" Target="../drawings/vmlDrawing40.vml"/><Relationship Id="rId5" Type="http://schemas.openxmlformats.org/officeDocument/2006/relationships/slideLayout" Target="../slideLayouts/slideLayout13.xml"/><Relationship Id="rId4" Type="http://schemas.openxmlformats.org/officeDocument/2006/relationships/image" Target="../media/image148.emf"/><Relationship Id="rId3" Type="http://schemas.openxmlformats.org/officeDocument/2006/relationships/oleObject" Target="../embeddings/oleObject144.bin"/><Relationship Id="rId2" Type="http://schemas.openxmlformats.org/officeDocument/2006/relationships/image" Target="../media/image147.emf"/><Relationship Id="rId1" Type="http://schemas.openxmlformats.org/officeDocument/2006/relationships/oleObject" Target="../embeddings/oleObject143.bin"/></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vmlDrawing" Target="../drawings/vmlDrawing41.vml"/><Relationship Id="rId3" Type="http://schemas.openxmlformats.org/officeDocument/2006/relationships/slideLayout" Target="../slideLayouts/slideLayout13.xml"/><Relationship Id="rId2" Type="http://schemas.openxmlformats.org/officeDocument/2006/relationships/image" Target="../media/image149.emf"/><Relationship Id="rId1" Type="http://schemas.openxmlformats.org/officeDocument/2006/relationships/oleObject" Target="../embeddings/oleObject145.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53.emf"/><Relationship Id="rId7" Type="http://schemas.openxmlformats.org/officeDocument/2006/relationships/oleObject" Target="../embeddings/oleObject149.bin"/><Relationship Id="rId6" Type="http://schemas.openxmlformats.org/officeDocument/2006/relationships/image" Target="../media/image152.emf"/><Relationship Id="rId5" Type="http://schemas.openxmlformats.org/officeDocument/2006/relationships/oleObject" Target="../embeddings/oleObject148.bin"/><Relationship Id="rId4" Type="http://schemas.openxmlformats.org/officeDocument/2006/relationships/image" Target="../media/image151.emf"/><Relationship Id="rId3" Type="http://schemas.openxmlformats.org/officeDocument/2006/relationships/oleObject" Target="../embeddings/oleObject147.bin"/><Relationship Id="rId2" Type="http://schemas.openxmlformats.org/officeDocument/2006/relationships/image" Target="../media/image150.emf"/><Relationship Id="rId11" Type="http://schemas.openxmlformats.org/officeDocument/2006/relationships/notesSlide" Target="../notesSlides/notesSlide78.xml"/><Relationship Id="rId10" Type="http://schemas.openxmlformats.org/officeDocument/2006/relationships/vmlDrawing" Target="../drawings/vmlDrawing42.vml"/><Relationship Id="rId1" Type="http://schemas.openxmlformats.org/officeDocument/2006/relationships/oleObject" Target="../embeddings/oleObject146.bin"/></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43.vml"/><Relationship Id="rId4" Type="http://schemas.openxmlformats.org/officeDocument/2006/relationships/slideLayout" Target="../slideLayouts/slideLayout12.xml"/><Relationship Id="rId3" Type="http://schemas.openxmlformats.org/officeDocument/2006/relationships/image" Target="../media/image154.wmf"/><Relationship Id="rId2" Type="http://schemas.openxmlformats.org/officeDocument/2006/relationships/oleObject" Target="../embeddings/oleObject150.bin"/><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2.xml"/><Relationship Id="rId2" Type="http://schemas.openxmlformats.org/officeDocument/2006/relationships/audio" Target="../media/audio2.wav"/><Relationship Id="rId1" Type="http://schemas.openxmlformats.org/officeDocument/2006/relationships/image" Target="../media/image14.png"/></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81.xml"/><Relationship Id="rId8" Type="http://schemas.openxmlformats.org/officeDocument/2006/relationships/vmlDrawing" Target="../drawings/vmlDrawing44.vml"/><Relationship Id="rId7" Type="http://schemas.openxmlformats.org/officeDocument/2006/relationships/slideLayout" Target="../slideLayouts/slideLayout12.xml"/><Relationship Id="rId6" Type="http://schemas.openxmlformats.org/officeDocument/2006/relationships/audio" Target="../media/audio2.wav"/><Relationship Id="rId5" Type="http://schemas.openxmlformats.org/officeDocument/2006/relationships/hyperlink" Target="file:///\\ppt\slides\ppt\slides\yfq4.exe" TargetMode="External"/><Relationship Id="rId4" Type="http://schemas.openxmlformats.org/officeDocument/2006/relationships/image" Target="../media/image156.emf"/><Relationship Id="rId3" Type="http://schemas.openxmlformats.org/officeDocument/2006/relationships/oleObject" Target="../embeddings/oleObject152.bin"/><Relationship Id="rId2" Type="http://schemas.openxmlformats.org/officeDocument/2006/relationships/image" Target="../media/image155.emf"/><Relationship Id="rId1" Type="http://schemas.openxmlformats.org/officeDocument/2006/relationships/oleObject" Target="../embeddings/oleObject151.bin"/></Relationships>
</file>

<file path=ppt/slides/_rels/slide82.xml.rels><?xml version="1.0" encoding="UTF-8" standalone="yes"?>
<Relationships xmlns="http://schemas.openxmlformats.org/package/2006/relationships"><Relationship Id="rId9" Type="http://schemas.openxmlformats.org/officeDocument/2006/relationships/audio" Target="../media/audio3.wav"/><Relationship Id="rId8" Type="http://schemas.openxmlformats.org/officeDocument/2006/relationships/image" Target="../media/image160.emf"/><Relationship Id="rId7" Type="http://schemas.openxmlformats.org/officeDocument/2006/relationships/oleObject" Target="../embeddings/oleObject156.bin"/><Relationship Id="rId6" Type="http://schemas.openxmlformats.org/officeDocument/2006/relationships/image" Target="../media/image159.emf"/><Relationship Id="rId5" Type="http://schemas.openxmlformats.org/officeDocument/2006/relationships/oleObject" Target="../embeddings/oleObject155.bin"/><Relationship Id="rId4" Type="http://schemas.openxmlformats.org/officeDocument/2006/relationships/image" Target="../media/image158.emf"/><Relationship Id="rId3" Type="http://schemas.openxmlformats.org/officeDocument/2006/relationships/oleObject" Target="../embeddings/oleObject154.bin"/><Relationship Id="rId2" Type="http://schemas.openxmlformats.org/officeDocument/2006/relationships/image" Target="../media/image157.png"/><Relationship Id="rId13" Type="http://schemas.openxmlformats.org/officeDocument/2006/relationships/notesSlide" Target="../notesSlides/notesSlide82.xml"/><Relationship Id="rId12" Type="http://schemas.openxmlformats.org/officeDocument/2006/relationships/vmlDrawing" Target="../drawings/vmlDrawing45.vml"/><Relationship Id="rId11" Type="http://schemas.openxmlformats.org/officeDocument/2006/relationships/slideLayout" Target="../slideLayouts/slideLayout12.xml"/><Relationship Id="rId10" Type="http://schemas.openxmlformats.org/officeDocument/2006/relationships/audio" Target="../media/audio4.wav"/><Relationship Id="rId1" Type="http://schemas.openxmlformats.org/officeDocument/2006/relationships/oleObject" Target="../embeddings/oleObject153.bin"/></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64.emf"/><Relationship Id="rId7" Type="http://schemas.openxmlformats.org/officeDocument/2006/relationships/oleObject" Target="../embeddings/oleObject160.bin"/><Relationship Id="rId6" Type="http://schemas.openxmlformats.org/officeDocument/2006/relationships/image" Target="../media/image163.emf"/><Relationship Id="rId5" Type="http://schemas.openxmlformats.org/officeDocument/2006/relationships/oleObject" Target="../embeddings/oleObject159.bin"/><Relationship Id="rId4" Type="http://schemas.openxmlformats.org/officeDocument/2006/relationships/image" Target="../media/image162.emf"/><Relationship Id="rId3" Type="http://schemas.openxmlformats.org/officeDocument/2006/relationships/oleObject" Target="../embeddings/oleObject158.bin"/><Relationship Id="rId2" Type="http://schemas.openxmlformats.org/officeDocument/2006/relationships/image" Target="../media/image161.emf"/><Relationship Id="rId11" Type="http://schemas.openxmlformats.org/officeDocument/2006/relationships/notesSlide" Target="../notesSlides/notesSlide83.xml"/><Relationship Id="rId10" Type="http://schemas.openxmlformats.org/officeDocument/2006/relationships/vmlDrawing" Target="../drawings/vmlDrawing46.vml"/><Relationship Id="rId1" Type="http://schemas.openxmlformats.org/officeDocument/2006/relationships/oleObject" Target="../embeddings/oleObject15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vmlDrawing" Target="../drawings/vmlDrawing47.vml"/><Relationship Id="rId6" Type="http://schemas.openxmlformats.org/officeDocument/2006/relationships/slideLayout" Target="../slideLayouts/slideLayout12.xml"/><Relationship Id="rId5" Type="http://schemas.openxmlformats.org/officeDocument/2006/relationships/hyperlink" Target="file:///\\ppt\slides\ppt\slides\yfq5.exe" TargetMode="External"/><Relationship Id="rId4" Type="http://schemas.openxmlformats.org/officeDocument/2006/relationships/image" Target="../media/image166.emf"/><Relationship Id="rId3" Type="http://schemas.openxmlformats.org/officeDocument/2006/relationships/oleObject" Target="../embeddings/oleObject162.bin"/><Relationship Id="rId2" Type="http://schemas.openxmlformats.org/officeDocument/2006/relationships/image" Target="../media/image165.emf"/><Relationship Id="rId1" Type="http://schemas.openxmlformats.org/officeDocument/2006/relationships/oleObject" Target="../embeddings/oleObject161.bin"/></Relationships>
</file>

<file path=ppt/slides/_rels/slide86.xml.rels><?xml version="1.0" encoding="UTF-8" standalone="yes"?>
<Relationships xmlns="http://schemas.openxmlformats.org/package/2006/relationships"><Relationship Id="rId9" Type="http://schemas.openxmlformats.org/officeDocument/2006/relationships/hyperlink" Target="file:///\\ppt\slides\ppt\slides\yfq5.exe" TargetMode="External"/><Relationship Id="rId8" Type="http://schemas.openxmlformats.org/officeDocument/2006/relationships/image" Target="../media/image170.emf"/><Relationship Id="rId7" Type="http://schemas.openxmlformats.org/officeDocument/2006/relationships/oleObject" Target="../embeddings/oleObject166.bin"/><Relationship Id="rId6" Type="http://schemas.openxmlformats.org/officeDocument/2006/relationships/image" Target="../media/image169.emf"/><Relationship Id="rId5" Type="http://schemas.openxmlformats.org/officeDocument/2006/relationships/oleObject" Target="../embeddings/oleObject165.bin"/><Relationship Id="rId4" Type="http://schemas.openxmlformats.org/officeDocument/2006/relationships/image" Target="../media/image168.emf"/><Relationship Id="rId3" Type="http://schemas.openxmlformats.org/officeDocument/2006/relationships/oleObject" Target="../embeddings/oleObject164.bin"/><Relationship Id="rId2" Type="http://schemas.openxmlformats.org/officeDocument/2006/relationships/image" Target="../media/image167.emf"/><Relationship Id="rId14" Type="http://schemas.openxmlformats.org/officeDocument/2006/relationships/notesSlide" Target="../notesSlides/notesSlide86.xml"/><Relationship Id="rId13" Type="http://schemas.openxmlformats.org/officeDocument/2006/relationships/vmlDrawing" Target="../drawings/vmlDrawing48.vml"/><Relationship Id="rId12" Type="http://schemas.openxmlformats.org/officeDocument/2006/relationships/slideLayout" Target="../slideLayouts/slideLayout12.xml"/><Relationship Id="rId11" Type="http://schemas.openxmlformats.org/officeDocument/2006/relationships/audio" Target="../media/audio4.wav"/><Relationship Id="rId10" Type="http://schemas.openxmlformats.org/officeDocument/2006/relationships/image" Target="../media/image171.png"/><Relationship Id="rId1" Type="http://schemas.openxmlformats.org/officeDocument/2006/relationships/oleObject" Target="../embeddings/oleObject16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文本框"/>
          <p:cNvSpPr>
            <a:spLocks noGrp="1"/>
          </p:cNvSpPr>
          <p:nvPr>
            <p:ph type="ctrTitle"/>
          </p:nvPr>
        </p:nvSpPr>
        <p:spPr>
          <a:xfrm>
            <a:off x="609600" y="533400"/>
            <a:ext cx="7848599" cy="6858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第</a:t>
            </a:r>
            <a:r>
              <a:rPr lang="en-US" altLang="zh-CN"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a:t>
            </a:r>
            <a:r>
              <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章  集成运算放大器的应用</a:t>
            </a:r>
            <a:endPar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23" name="矩形"/>
          <p:cNvSpPr/>
          <p:nvPr/>
        </p:nvSpPr>
        <p:spPr>
          <a:xfrm>
            <a:off x="990600" y="1484313"/>
            <a:ext cx="7467600"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集成运算放大器的简单介绍</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4" name="矩形"/>
          <p:cNvSpPr/>
          <p:nvPr/>
        </p:nvSpPr>
        <p:spPr>
          <a:xfrm>
            <a:off x="990600" y="2449513"/>
            <a:ext cx="7791450"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运算放大器在信号运算方面的应用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5" name="矩形"/>
          <p:cNvSpPr/>
          <p:nvPr/>
        </p:nvSpPr>
        <p:spPr>
          <a:xfrm>
            <a:off x="990600" y="4071061"/>
            <a:ext cx="7872413"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16.6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运算放大器在波形产生方面的应用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6" name="矩形"/>
          <p:cNvSpPr/>
          <p:nvPr/>
        </p:nvSpPr>
        <p:spPr>
          <a:xfrm>
            <a:off x="990600" y="3509428"/>
            <a:ext cx="7720012"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16.5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运算放大器在信号测量方面的应用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7" name="矩形"/>
          <p:cNvSpPr/>
          <p:nvPr/>
        </p:nvSpPr>
        <p:spPr>
          <a:xfrm>
            <a:off x="990600" y="2984500"/>
            <a:ext cx="7867650"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16.4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运算放大器在信号处理方面的应用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8" name="矩形"/>
          <p:cNvSpPr/>
          <p:nvPr/>
        </p:nvSpPr>
        <p:spPr>
          <a:xfrm>
            <a:off x="971550" y="1946274"/>
            <a:ext cx="6043611" cy="522225"/>
          </a:xfrm>
          <a:prstGeom prst="rect">
            <a:avLst/>
          </a:prstGeom>
          <a:noFill/>
          <a:ln w="38100" cap="flat" cmpd="sng">
            <a:noFill/>
            <a:prstDash val="solid"/>
            <a:miter/>
          </a:ln>
        </p:spPr>
        <p:txBody>
          <a:bodyPr vert="horz" wrap="square" lIns="90000" tIns="46800" rIns="90000" bIns="46800" anchor="ctr"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运算放大电路中的负反馈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 name="矩形"/>
          <p:cNvSpPr/>
          <p:nvPr/>
        </p:nvSpPr>
        <p:spPr>
          <a:xfrm>
            <a:off x="457200" y="3960813"/>
            <a:ext cx="5257800" cy="525461"/>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反馈放大电路的三个环节：</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8" name="矩形"/>
          <p:cNvSpPr/>
          <p:nvPr/>
        </p:nvSpPr>
        <p:spPr>
          <a:xfrm>
            <a:off x="533400" y="4637088"/>
            <a:ext cx="2743200" cy="525460"/>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基本放大电路</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409" name="对象"/>
          <p:cNvGraphicFramePr>
            <a:graphicFrameLocks noChangeAspect="1"/>
          </p:cNvGraphicFramePr>
          <p:nvPr/>
        </p:nvGraphicFramePr>
        <p:xfrm>
          <a:off x="3289300" y="4419600"/>
          <a:ext cx="1282700" cy="1103312"/>
        </p:xfrm>
        <a:graphic>
          <a:graphicData uri="http://schemas.openxmlformats.org/presentationml/2006/ole">
            <mc:AlternateContent xmlns:mc="http://schemas.openxmlformats.org/markup-compatibility/2006">
              <mc:Choice xmlns:v="urn:schemas-microsoft-com:vml" Requires="v">
                <p:oleObj spid="_x0000_s0" name="package" r:id="rId1" imgW="622300" imgH="520700" progId="package">
                  <p:embed/>
                </p:oleObj>
              </mc:Choice>
              <mc:Fallback>
                <p:oleObj name="package" r:id="rId1" imgW="622300" imgH="520700" progId="package">
                  <p:embed/>
                  <p:pic>
                    <p:nvPicPr>
                      <p:cNvPr id="0" name="对象"/>
                      <p:cNvPicPr>
                        <a:picLocks noChangeAspect="1"/>
                      </p:cNvPicPr>
                      <p:nvPr/>
                    </p:nvPicPr>
                    <p:blipFill>
                      <a:blip r:embed="rId2" cstate="print"/>
                      <a:stretch>
                        <a:fillRect/>
                      </a:stretch>
                    </p:blipFill>
                    <p:spPr>
                      <a:xfrm>
                        <a:off x="3289300" y="4419600"/>
                        <a:ext cx="1282700" cy="1103312"/>
                      </a:xfrm>
                      <a:prstGeom prst="rect">
                        <a:avLst/>
                      </a:prstGeom>
                      <a:noFill/>
                      <a:ln w="9525" cap="flat" cmpd="sng">
                        <a:noFill/>
                        <a:prstDash val="solid"/>
                        <a:miter/>
                      </a:ln>
                    </p:spPr>
                  </p:pic>
                </p:oleObj>
              </mc:Fallback>
            </mc:AlternateContent>
          </a:graphicData>
        </a:graphic>
      </p:graphicFrame>
      <p:graphicFrame>
        <p:nvGraphicFramePr>
          <p:cNvPr id="410" name="对象"/>
          <p:cNvGraphicFramePr>
            <a:graphicFrameLocks noChangeAspect="1"/>
          </p:cNvGraphicFramePr>
          <p:nvPr/>
        </p:nvGraphicFramePr>
        <p:xfrm>
          <a:off x="6934200" y="4359275"/>
          <a:ext cx="1308100" cy="1095373"/>
        </p:xfrm>
        <a:graphic>
          <a:graphicData uri="http://schemas.openxmlformats.org/presentationml/2006/ole">
            <mc:AlternateContent xmlns:mc="http://schemas.openxmlformats.org/markup-compatibility/2006">
              <mc:Choice xmlns:v="urn:schemas-microsoft-com:vml" Requires="v">
                <p:oleObj spid="_x0000_s2" name="package" r:id="rId3" imgW="635000" imgH="520700" progId="package">
                  <p:embed/>
                </p:oleObj>
              </mc:Choice>
              <mc:Fallback>
                <p:oleObj name="package" r:id="rId3" imgW="635000" imgH="520700" progId="package">
                  <p:embed/>
                  <p:pic>
                    <p:nvPicPr>
                      <p:cNvPr id="0" name="对象"/>
                      <p:cNvPicPr>
                        <a:picLocks noChangeAspect="1"/>
                      </p:cNvPicPr>
                      <p:nvPr/>
                    </p:nvPicPr>
                    <p:blipFill>
                      <a:blip r:embed="rId4" cstate="print"/>
                      <a:stretch>
                        <a:fillRect/>
                      </a:stretch>
                    </p:blipFill>
                    <p:spPr>
                      <a:xfrm>
                        <a:off x="6934200" y="4359275"/>
                        <a:ext cx="1308100" cy="1095373"/>
                      </a:xfrm>
                      <a:prstGeom prst="rect">
                        <a:avLst/>
                      </a:prstGeom>
                      <a:noFill/>
                      <a:ln w="9525" cap="flat" cmpd="sng">
                        <a:noFill/>
                        <a:prstDash val="solid"/>
                        <a:miter/>
                      </a:ln>
                    </p:spPr>
                  </p:pic>
                </p:oleObj>
              </mc:Fallback>
            </mc:AlternateContent>
          </a:graphicData>
        </a:graphic>
      </p:graphicFrame>
      <p:sp>
        <p:nvSpPr>
          <p:cNvPr id="411" name="矩形"/>
          <p:cNvSpPr/>
          <p:nvPr/>
        </p:nvSpPr>
        <p:spPr>
          <a:xfrm>
            <a:off x="3352800" y="5638800"/>
            <a:ext cx="2057399" cy="525462"/>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比较环节</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412" name="对象"/>
          <p:cNvGraphicFramePr>
            <a:graphicFrameLocks noChangeAspect="1"/>
          </p:cNvGraphicFramePr>
          <p:nvPr/>
        </p:nvGraphicFramePr>
        <p:xfrm>
          <a:off x="4953000" y="5643563"/>
          <a:ext cx="2209800" cy="604837"/>
        </p:xfrm>
        <a:graphic>
          <a:graphicData uri="http://schemas.openxmlformats.org/presentationml/2006/ole">
            <mc:AlternateContent xmlns:mc="http://schemas.openxmlformats.org/markup-compatibility/2006">
              <mc:Choice xmlns:v="urn:schemas-microsoft-com:vml" Requires="v">
                <p:oleObj spid="_x0000_s3" name="package" r:id="rId5" imgW="1079500" imgH="228600" progId="package">
                  <p:embed/>
                </p:oleObj>
              </mc:Choice>
              <mc:Fallback>
                <p:oleObj name="package" r:id="rId5" imgW="1079500" imgH="228600" progId="package">
                  <p:embed/>
                  <p:pic>
                    <p:nvPicPr>
                      <p:cNvPr id="0" name="对象"/>
                      <p:cNvPicPr>
                        <a:picLocks noChangeAspect="1"/>
                      </p:cNvPicPr>
                      <p:nvPr/>
                    </p:nvPicPr>
                    <p:blipFill>
                      <a:blip r:embed="rId6" cstate="print"/>
                      <a:stretch>
                        <a:fillRect/>
                      </a:stretch>
                    </p:blipFill>
                    <p:spPr>
                      <a:xfrm>
                        <a:off x="4953000" y="5643563"/>
                        <a:ext cx="2209800" cy="604837"/>
                      </a:xfrm>
                      <a:prstGeom prst="rect">
                        <a:avLst/>
                      </a:prstGeom>
                      <a:noFill/>
                      <a:ln w="9525" cap="flat" cmpd="sng">
                        <a:noFill/>
                        <a:prstDash val="solid"/>
                        <a:miter/>
                      </a:ln>
                    </p:spPr>
                  </p:pic>
                </p:oleObj>
              </mc:Fallback>
            </mc:AlternateContent>
          </a:graphicData>
        </a:graphic>
      </p:graphicFrame>
      <p:sp>
        <p:nvSpPr>
          <p:cNvPr id="413" name="矩形" descr="20%"/>
          <p:cNvSpPr/>
          <p:nvPr/>
        </p:nvSpPr>
        <p:spPr>
          <a:xfrm>
            <a:off x="533400" y="228600"/>
            <a:ext cx="6553200"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反馈放大电路的方框图</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4" name="矩形"/>
          <p:cNvSpPr/>
          <p:nvPr/>
        </p:nvSpPr>
        <p:spPr>
          <a:xfrm>
            <a:off x="5238748" y="4676775"/>
            <a:ext cx="2000249"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反馈电路</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5" name="圆角矩形标注" descr="20%"/>
          <p:cNvSpPr/>
          <p:nvPr/>
        </p:nvSpPr>
        <p:spPr>
          <a:xfrm>
            <a:off x="6781800" y="990600"/>
            <a:ext cx="1600200" cy="533400"/>
          </a:xfrm>
          <a:prstGeom prst="wedgeRoundRectCallout">
            <a:avLst>
              <a:gd name="adj1" fmla="val -64972"/>
              <a:gd name="adj2" fmla="val 97912"/>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输出信号</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16" name="圆角矩形标注" descr="20%"/>
          <p:cNvSpPr/>
          <p:nvPr/>
        </p:nvSpPr>
        <p:spPr>
          <a:xfrm>
            <a:off x="381000" y="2286000"/>
            <a:ext cx="1600200" cy="533400"/>
          </a:xfrm>
          <a:prstGeom prst="wedgeRoundRectCallout">
            <a:avLst>
              <a:gd name="adj1" fmla="val 44935"/>
              <a:gd name="adj2" fmla="val -127972"/>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输入信号</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17" name="圆角矩形标注" descr="20%"/>
          <p:cNvSpPr/>
          <p:nvPr/>
        </p:nvSpPr>
        <p:spPr>
          <a:xfrm>
            <a:off x="838200" y="3048000"/>
            <a:ext cx="1447800" cy="609600"/>
          </a:xfrm>
          <a:prstGeom prst="wedgeRoundRectCallout">
            <a:avLst>
              <a:gd name="adj1" fmla="val 73125"/>
              <a:gd name="adj2" fmla="val -141662"/>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反馈信号</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18" name="圆角矩形标注" descr="20%"/>
          <p:cNvSpPr/>
          <p:nvPr/>
        </p:nvSpPr>
        <p:spPr>
          <a:xfrm>
            <a:off x="6934200" y="3503613"/>
            <a:ext cx="1600200" cy="533400"/>
          </a:xfrm>
          <a:prstGeom prst="wedgeRoundRectCallout">
            <a:avLst>
              <a:gd name="adj1" fmla="val -27574"/>
              <a:gd name="adj2" fmla="val 178560"/>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反馈系数</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419" name="圆角矩形标注" descr="20%"/>
          <p:cNvSpPr/>
          <p:nvPr/>
        </p:nvSpPr>
        <p:spPr>
          <a:xfrm>
            <a:off x="1905000" y="762000"/>
            <a:ext cx="1752600" cy="533400"/>
          </a:xfrm>
          <a:prstGeom prst="wedgeRoundRectCallout">
            <a:avLst>
              <a:gd name="adj1" fmla="val 39398"/>
              <a:gd name="adj2" fmla="val 97310"/>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净输入信号</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420" name="圆角矩形标注" descr="20%"/>
          <p:cNvSpPr/>
          <p:nvPr/>
        </p:nvSpPr>
        <p:spPr>
          <a:xfrm>
            <a:off x="1524000" y="5562600"/>
            <a:ext cx="1600200" cy="533400"/>
          </a:xfrm>
          <a:prstGeom prst="wedgeRoundRectCallout">
            <a:avLst>
              <a:gd name="adj1" fmla="val 72212"/>
              <a:gd name="adj2" fmla="val -137787"/>
              <a:gd name="adj3" fmla="val 16667"/>
            </a:avLst>
          </a:prstGeom>
          <a:no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放大倍数</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430" name="组合"/>
          <p:cNvGrpSpPr/>
          <p:nvPr/>
        </p:nvGrpSpPr>
        <p:grpSpPr>
          <a:xfrm>
            <a:off x="2343143" y="1828800"/>
            <a:ext cx="4256094" cy="1987549"/>
            <a:chOff x="2343143" y="1828800"/>
            <a:chExt cx="4256094" cy="1987549"/>
          </a:xfrm>
        </p:grpSpPr>
        <p:sp>
          <p:nvSpPr>
            <p:cNvPr id="421" name="椭圆"/>
            <p:cNvSpPr/>
            <p:nvPr/>
          </p:nvSpPr>
          <p:spPr>
            <a:xfrm>
              <a:off x="6523037" y="1874837"/>
              <a:ext cx="76200" cy="69849"/>
            </a:xfrm>
            <a:prstGeom prst="ellipse">
              <a:avLst/>
            </a:prstGeom>
            <a:solidFill>
              <a:schemeClr val="tx2"/>
            </a:solidFill>
            <a:ln w="38100" cap="flat" cmpd="sng">
              <a:solidFill>
                <a:srgbClr val="000000"/>
              </a:solidFill>
              <a:prstDash val="solid"/>
              <a:round/>
            </a:ln>
          </p:spPr>
        </p:sp>
        <p:sp>
          <p:nvSpPr>
            <p:cNvPr id="422" name="矩形" descr="30%"/>
            <p:cNvSpPr/>
            <p:nvPr/>
          </p:nvSpPr>
          <p:spPr>
            <a:xfrm>
              <a:off x="4267200" y="2832100"/>
              <a:ext cx="1495425" cy="984249"/>
            </a:xfrm>
            <a:prstGeom prst="rect">
              <a:avLst/>
            </a:prstGeom>
            <a:pattFill prst="pct30">
              <a:fgClr>
                <a:srgbClr val="FFCCCC"/>
              </a:fgClr>
              <a:bgClr>
                <a:srgbClr val="FFFFFF"/>
              </a:bgClr>
            </a:patt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反馈</a:t>
              </a:r>
              <a:endParaRPr lang="en-US" altLang="zh-CN"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F</a:t>
              </a:r>
              <a:endPar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423" name="直线"/>
            <p:cNvSpPr/>
            <p:nvPr/>
          </p:nvSpPr>
          <p:spPr>
            <a:xfrm>
              <a:off x="2867025" y="3282950"/>
              <a:ext cx="1400174" cy="0"/>
            </a:xfrm>
            <a:prstGeom prst="line">
              <a:avLst/>
            </a:prstGeom>
            <a:noFill/>
            <a:ln w="38100" cap="flat" cmpd="sng">
              <a:solidFill>
                <a:srgbClr val="000000"/>
              </a:solidFill>
              <a:prstDash val="solid"/>
              <a:round/>
            </a:ln>
          </p:spPr>
        </p:sp>
        <p:sp>
          <p:nvSpPr>
            <p:cNvPr id="424" name="直线"/>
            <p:cNvSpPr/>
            <p:nvPr/>
          </p:nvSpPr>
          <p:spPr>
            <a:xfrm flipV="1">
              <a:off x="5762625" y="3282950"/>
              <a:ext cx="819149" cy="0"/>
            </a:xfrm>
            <a:prstGeom prst="line">
              <a:avLst/>
            </a:prstGeom>
            <a:noFill/>
            <a:ln w="38100" cap="flat" cmpd="sng">
              <a:solidFill>
                <a:srgbClr val="000000"/>
              </a:solidFill>
              <a:prstDash val="solid"/>
              <a:round/>
              <a:headEnd type="triangle" w="sm" len="med"/>
            </a:ln>
          </p:spPr>
        </p:sp>
        <p:sp>
          <p:nvSpPr>
            <p:cNvPr id="425" name="直线"/>
            <p:cNvSpPr/>
            <p:nvPr/>
          </p:nvSpPr>
          <p:spPr>
            <a:xfrm flipV="1">
              <a:off x="6562725" y="1892299"/>
              <a:ext cx="0" cy="1379537"/>
            </a:xfrm>
            <a:prstGeom prst="line">
              <a:avLst/>
            </a:prstGeom>
            <a:noFill/>
            <a:ln w="38100" cap="flat" cmpd="sng">
              <a:solidFill>
                <a:srgbClr val="000000"/>
              </a:solidFill>
              <a:prstDash val="solid"/>
              <a:round/>
            </a:ln>
          </p:spPr>
        </p:sp>
        <p:sp>
          <p:nvSpPr>
            <p:cNvPr id="426" name="直线"/>
            <p:cNvSpPr/>
            <p:nvPr/>
          </p:nvSpPr>
          <p:spPr>
            <a:xfrm>
              <a:off x="2886075" y="2133600"/>
              <a:ext cx="0" cy="1155699"/>
            </a:xfrm>
            <a:prstGeom prst="line">
              <a:avLst/>
            </a:prstGeom>
            <a:noFill/>
            <a:ln w="38100" cap="flat" cmpd="sng">
              <a:solidFill>
                <a:srgbClr val="000000"/>
              </a:solidFill>
              <a:prstDash val="solid"/>
              <a:round/>
              <a:headEnd type="triangle" w="sm" len="med"/>
            </a:ln>
          </p:spPr>
        </p:sp>
        <p:grpSp>
          <p:nvGrpSpPr>
            <p:cNvPr id="429" name="组合"/>
            <p:cNvGrpSpPr/>
            <p:nvPr/>
          </p:nvGrpSpPr>
          <p:grpSpPr>
            <a:xfrm>
              <a:off x="2343143" y="1828800"/>
              <a:ext cx="933457" cy="804852"/>
              <a:chOff x="2343143" y="1828800"/>
              <a:chExt cx="933457" cy="804852"/>
            </a:xfrm>
          </p:grpSpPr>
          <p:graphicFrame>
            <p:nvGraphicFramePr>
              <p:cNvPr id="427" name="对象"/>
              <p:cNvGraphicFramePr>
                <a:graphicFrameLocks noChangeAspect="1"/>
              </p:cNvGraphicFramePr>
              <p:nvPr/>
            </p:nvGraphicFramePr>
            <p:xfrm>
              <a:off x="2343143" y="2133588"/>
              <a:ext cx="519098" cy="500064"/>
            </p:xfrm>
            <a:graphic>
              <a:graphicData uri="http://schemas.openxmlformats.org/presentationml/2006/ole">
                <mc:AlternateContent xmlns:mc="http://schemas.openxmlformats.org/markup-compatibility/2006">
                  <mc:Choice xmlns:v="urn:schemas-microsoft-com:vml" Requires="v">
                    <p:oleObj spid="_x0000_s4" name="package" r:id="rId7" imgW="203200" imgH="215900" progId="package">
                      <p:embed/>
                    </p:oleObj>
                  </mc:Choice>
                  <mc:Fallback>
                    <p:oleObj name="package" r:id="rId7" imgW="203200" imgH="215900" progId="package">
                      <p:embed/>
                      <p:pic>
                        <p:nvPicPr>
                          <p:cNvPr id="0" name="对象"/>
                          <p:cNvPicPr>
                            <a:picLocks noChangeAspect="1"/>
                          </p:cNvPicPr>
                          <p:nvPr/>
                        </p:nvPicPr>
                        <p:blipFill>
                          <a:blip r:embed="rId8" cstate="print"/>
                          <a:stretch>
                            <a:fillRect/>
                          </a:stretch>
                        </p:blipFill>
                        <p:spPr>
                          <a:xfrm>
                            <a:off x="2343143" y="2133588"/>
                            <a:ext cx="519098" cy="500064"/>
                          </a:xfrm>
                          <a:prstGeom prst="rect">
                            <a:avLst/>
                          </a:prstGeom>
                          <a:noFill/>
                          <a:ln w="9525" cap="flat" cmpd="sng">
                            <a:noFill/>
                            <a:prstDash val="solid"/>
                            <a:miter/>
                          </a:ln>
                        </p:spPr>
                      </p:pic>
                    </p:oleObj>
                  </mc:Fallback>
                </mc:AlternateContent>
              </a:graphicData>
            </a:graphic>
          </p:graphicFrame>
          <p:sp>
            <p:nvSpPr>
              <p:cNvPr id="428" name="矩形"/>
              <p:cNvSpPr/>
              <p:nvPr/>
            </p:nvSpPr>
            <p:spPr>
              <a:xfrm>
                <a:off x="2343150" y="1828800"/>
                <a:ext cx="93345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grpSp>
      <p:grpSp>
        <p:nvGrpSpPr>
          <p:cNvPr id="436" name="组合"/>
          <p:cNvGrpSpPr/>
          <p:nvPr/>
        </p:nvGrpSpPr>
        <p:grpSpPr>
          <a:xfrm>
            <a:off x="3124200" y="1371594"/>
            <a:ext cx="4343400" cy="1033467"/>
            <a:chOff x="3124200" y="1371594"/>
            <a:chExt cx="4343400" cy="1033467"/>
          </a:xfrm>
        </p:grpSpPr>
        <p:sp>
          <p:nvSpPr>
            <p:cNvPr id="431" name="直线"/>
            <p:cNvSpPr/>
            <p:nvPr/>
          </p:nvSpPr>
          <p:spPr>
            <a:xfrm flipV="1">
              <a:off x="5724525" y="1905000"/>
              <a:ext cx="1743075" cy="9525"/>
            </a:xfrm>
            <a:prstGeom prst="line">
              <a:avLst/>
            </a:prstGeom>
            <a:solidFill>
              <a:srgbClr val="CCFFCC"/>
            </a:solidFill>
            <a:ln w="38100" cap="flat" cmpd="sng">
              <a:solidFill>
                <a:srgbClr val="000000"/>
              </a:solidFill>
              <a:prstDash val="solid"/>
              <a:round/>
              <a:tailEnd type="triangle" w="sm" len="med"/>
            </a:ln>
          </p:spPr>
        </p:sp>
        <p:graphicFrame>
          <p:nvGraphicFramePr>
            <p:cNvPr id="432" name="对象"/>
            <p:cNvGraphicFramePr>
              <a:graphicFrameLocks noChangeAspect="1"/>
            </p:cNvGraphicFramePr>
            <p:nvPr/>
          </p:nvGraphicFramePr>
          <p:xfrm>
            <a:off x="3352819" y="1447791"/>
            <a:ext cx="509552" cy="533404"/>
          </p:xfrm>
          <a:graphic>
            <a:graphicData uri="http://schemas.openxmlformats.org/presentationml/2006/ole">
              <mc:AlternateContent xmlns:mc="http://schemas.openxmlformats.org/markup-compatibility/2006">
                <mc:Choice xmlns:v="urn:schemas-microsoft-com:vml" Requires="v">
                  <p:oleObj spid="_x0000_s5" name="package" r:id="rId9" imgW="215900" imgH="228600" progId="package">
                    <p:embed/>
                  </p:oleObj>
                </mc:Choice>
                <mc:Fallback>
                  <p:oleObj name="package" r:id="rId9" imgW="215900" imgH="228600" progId="package">
                    <p:embed/>
                    <p:pic>
                      <p:nvPicPr>
                        <p:cNvPr id="0" name="对象"/>
                        <p:cNvPicPr>
                          <a:picLocks noChangeAspect="1"/>
                        </p:cNvPicPr>
                        <p:nvPr/>
                      </p:nvPicPr>
                      <p:blipFill>
                        <a:blip r:embed="rId10" cstate="print"/>
                        <a:stretch>
                          <a:fillRect/>
                        </a:stretch>
                      </p:blipFill>
                      <p:spPr>
                        <a:xfrm>
                          <a:off x="3352819" y="1447791"/>
                          <a:ext cx="509552" cy="533404"/>
                        </a:xfrm>
                        <a:prstGeom prst="rect">
                          <a:avLst/>
                        </a:prstGeom>
                        <a:noFill/>
                        <a:ln w="9525" cap="flat" cmpd="sng">
                          <a:noFill/>
                          <a:prstDash val="solid"/>
                          <a:miter/>
                        </a:ln>
                      </p:spPr>
                    </p:pic>
                  </p:oleObj>
                </mc:Fallback>
              </mc:AlternateContent>
            </a:graphicData>
          </a:graphic>
        </p:graphicFrame>
        <p:graphicFrame>
          <p:nvGraphicFramePr>
            <p:cNvPr id="433" name="对象"/>
            <p:cNvGraphicFramePr>
              <a:graphicFrameLocks noChangeAspect="1"/>
            </p:cNvGraphicFramePr>
            <p:nvPr/>
          </p:nvGraphicFramePr>
          <p:xfrm>
            <a:off x="6019812" y="1371594"/>
            <a:ext cx="582577" cy="609601"/>
          </p:xfrm>
          <a:graphic>
            <a:graphicData uri="http://schemas.openxmlformats.org/presentationml/2006/ole">
              <mc:AlternateContent xmlns:mc="http://schemas.openxmlformats.org/markup-compatibility/2006">
                <mc:Choice xmlns:v="urn:schemas-microsoft-com:vml" Requires="v">
                  <p:oleObj spid="_x0000_s6" name="package" r:id="rId11" imgW="215900" imgH="228600" progId="package">
                    <p:embed/>
                  </p:oleObj>
                </mc:Choice>
                <mc:Fallback>
                  <p:oleObj name="package" r:id="rId11" imgW="215900" imgH="228600" progId="package">
                    <p:embed/>
                    <p:pic>
                      <p:nvPicPr>
                        <p:cNvPr id="0" name="对象"/>
                        <p:cNvPicPr>
                          <a:picLocks noChangeAspect="1"/>
                        </p:cNvPicPr>
                        <p:nvPr/>
                      </p:nvPicPr>
                      <p:blipFill>
                        <a:blip r:embed="rId12" cstate="print"/>
                        <a:stretch>
                          <a:fillRect/>
                        </a:stretch>
                      </p:blipFill>
                      <p:spPr>
                        <a:xfrm>
                          <a:off x="6019812" y="1371594"/>
                          <a:ext cx="582577" cy="609601"/>
                        </a:xfrm>
                        <a:prstGeom prst="rect">
                          <a:avLst/>
                        </a:prstGeom>
                        <a:noFill/>
                        <a:ln w="9525" cap="flat" cmpd="sng">
                          <a:noFill/>
                          <a:prstDash val="solid"/>
                          <a:miter/>
                        </a:ln>
                      </p:spPr>
                    </p:pic>
                  </p:oleObj>
                </mc:Fallback>
              </mc:AlternateContent>
            </a:graphicData>
          </a:graphic>
        </p:graphicFrame>
        <p:sp>
          <p:nvSpPr>
            <p:cNvPr id="434" name="矩形" descr="30%"/>
            <p:cNvSpPr/>
            <p:nvPr/>
          </p:nvSpPr>
          <p:spPr>
            <a:xfrm>
              <a:off x="4086225" y="1420812"/>
              <a:ext cx="1857375" cy="984250"/>
            </a:xfrm>
            <a:prstGeom prst="rect">
              <a:avLst/>
            </a:prstGeom>
            <a:solidFill>
              <a:srgbClr val="CCFFCC"/>
            </a:solid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基本放大</a:t>
              </a:r>
              <a:endPar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a:t>
              </a:r>
              <a:endPar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435" name="直线"/>
            <p:cNvSpPr/>
            <p:nvPr/>
          </p:nvSpPr>
          <p:spPr>
            <a:xfrm>
              <a:off x="3124200" y="1946274"/>
              <a:ext cx="949324" cy="0"/>
            </a:xfrm>
            <a:prstGeom prst="line">
              <a:avLst/>
            </a:prstGeom>
            <a:solidFill>
              <a:srgbClr val="CCFFCC"/>
            </a:solidFill>
            <a:ln w="38100" cap="flat" cmpd="sng">
              <a:solidFill>
                <a:srgbClr val="000000"/>
              </a:solidFill>
              <a:prstDash val="solid"/>
              <a:round/>
              <a:tailEnd type="triangle" w="sm" len="med"/>
            </a:ln>
          </p:spPr>
        </p:sp>
      </p:grpSp>
      <p:grpSp>
        <p:nvGrpSpPr>
          <p:cNvPr id="445" name="组合"/>
          <p:cNvGrpSpPr/>
          <p:nvPr/>
        </p:nvGrpSpPr>
        <p:grpSpPr>
          <a:xfrm>
            <a:off x="1601799" y="1247775"/>
            <a:ext cx="1617650" cy="931861"/>
            <a:chOff x="1601799" y="1247775"/>
            <a:chExt cx="1617650" cy="931861"/>
          </a:xfrm>
        </p:grpSpPr>
        <p:grpSp>
          <p:nvGrpSpPr>
            <p:cNvPr id="443" name="组合"/>
            <p:cNvGrpSpPr/>
            <p:nvPr/>
          </p:nvGrpSpPr>
          <p:grpSpPr>
            <a:xfrm>
              <a:off x="1601799" y="1247775"/>
              <a:ext cx="1617650" cy="931861"/>
              <a:chOff x="1601799" y="1247775"/>
              <a:chExt cx="1617650" cy="931861"/>
            </a:xfrm>
          </p:grpSpPr>
          <p:graphicFrame>
            <p:nvGraphicFramePr>
              <p:cNvPr id="437" name="对象"/>
              <p:cNvGraphicFramePr>
                <a:graphicFrameLocks noChangeAspect="1"/>
              </p:cNvGraphicFramePr>
              <p:nvPr/>
            </p:nvGraphicFramePr>
            <p:xfrm>
              <a:off x="1601799" y="1390658"/>
              <a:ext cx="455592" cy="514339"/>
            </p:xfrm>
            <a:graphic>
              <a:graphicData uri="http://schemas.openxmlformats.org/presentationml/2006/ole">
                <mc:AlternateContent xmlns:mc="http://schemas.openxmlformats.org/markup-compatibility/2006">
                  <mc:Choice xmlns:v="urn:schemas-microsoft-com:vml" Requires="v">
                    <p:oleObj spid="_x0000_s7" name="package" r:id="rId13" imgW="177800" imgH="215900" progId="package">
                      <p:embed/>
                    </p:oleObj>
                  </mc:Choice>
                  <mc:Fallback>
                    <p:oleObj name="package" r:id="rId13" imgW="177800" imgH="215900" progId="package">
                      <p:embed/>
                      <p:pic>
                        <p:nvPicPr>
                          <p:cNvPr id="0" name="对象"/>
                          <p:cNvPicPr>
                            <a:picLocks noChangeAspect="1"/>
                          </p:cNvPicPr>
                          <p:nvPr/>
                        </p:nvPicPr>
                        <p:blipFill>
                          <a:blip r:embed="rId14" cstate="print"/>
                          <a:stretch>
                            <a:fillRect/>
                          </a:stretch>
                        </p:blipFill>
                        <p:spPr>
                          <a:xfrm>
                            <a:off x="1601799" y="1390658"/>
                            <a:ext cx="455592" cy="514339"/>
                          </a:xfrm>
                          <a:prstGeom prst="rect">
                            <a:avLst/>
                          </a:prstGeom>
                          <a:noFill/>
                          <a:ln w="9525" cap="flat" cmpd="sng">
                            <a:noFill/>
                            <a:prstDash val="solid"/>
                            <a:miter/>
                          </a:ln>
                        </p:spPr>
                      </p:pic>
                    </p:oleObj>
                  </mc:Fallback>
                </mc:AlternateContent>
              </a:graphicData>
            </a:graphic>
          </p:graphicFrame>
          <p:sp>
            <p:nvSpPr>
              <p:cNvPr id="438" name="直线"/>
              <p:cNvSpPr/>
              <p:nvPr/>
            </p:nvSpPr>
            <p:spPr>
              <a:xfrm>
                <a:off x="1981200" y="1905000"/>
                <a:ext cx="685798" cy="0"/>
              </a:xfrm>
              <a:prstGeom prst="line">
                <a:avLst/>
              </a:prstGeom>
              <a:noFill/>
              <a:ln w="38100" cap="flat" cmpd="sng">
                <a:solidFill>
                  <a:srgbClr val="000000"/>
                </a:solidFill>
                <a:prstDash val="solid"/>
                <a:round/>
                <a:tailEnd type="triangle" w="med" len="med"/>
              </a:ln>
            </p:spPr>
          </p:sp>
          <p:sp>
            <p:nvSpPr>
              <p:cNvPr id="439" name="椭圆"/>
              <p:cNvSpPr/>
              <p:nvPr/>
            </p:nvSpPr>
            <p:spPr>
              <a:xfrm>
                <a:off x="2620963" y="1676400"/>
                <a:ext cx="503236" cy="503237"/>
              </a:xfrm>
              <a:prstGeom prst="ellipse">
                <a:avLst/>
              </a:prstGeom>
              <a:noFill/>
              <a:ln w="38100" cap="flat" cmpd="sng">
                <a:solidFill>
                  <a:srgbClr val="000000"/>
                </a:solidFill>
                <a:prstDash val="solid"/>
                <a:round/>
              </a:ln>
            </p:spPr>
          </p:sp>
          <p:sp>
            <p:nvSpPr>
              <p:cNvPr id="440" name="矩形"/>
              <p:cNvSpPr/>
              <p:nvPr/>
            </p:nvSpPr>
            <p:spPr>
              <a:xfrm>
                <a:off x="2286000" y="1247775"/>
                <a:ext cx="933449" cy="519112"/>
              </a:xfrm>
              <a:prstGeom prst="rect">
                <a:avLst/>
              </a:prstGeom>
              <a:noFill/>
              <a:ln w="9525" cap="flat" cmpd="sng">
                <a:noFill/>
                <a:prstDash val="solid"/>
                <a:round/>
              </a:ln>
            </p:spPr>
          </p:sp>
          <p:sp>
            <p:nvSpPr>
              <p:cNvPr id="441" name="直线"/>
              <p:cNvSpPr/>
              <p:nvPr/>
            </p:nvSpPr>
            <p:spPr>
              <a:xfrm flipH="1">
                <a:off x="2667000" y="1722437"/>
                <a:ext cx="381000" cy="380999"/>
              </a:xfrm>
              <a:prstGeom prst="line">
                <a:avLst/>
              </a:prstGeom>
              <a:noFill/>
              <a:ln w="38100" cap="flat" cmpd="sng">
                <a:solidFill>
                  <a:srgbClr val="000000"/>
                </a:solidFill>
                <a:prstDash val="solid"/>
                <a:round/>
              </a:ln>
            </p:spPr>
          </p:sp>
          <p:sp>
            <p:nvSpPr>
              <p:cNvPr id="442" name="直线"/>
              <p:cNvSpPr/>
              <p:nvPr/>
            </p:nvSpPr>
            <p:spPr>
              <a:xfrm>
                <a:off x="2701925" y="1752599"/>
                <a:ext cx="381000" cy="380999"/>
              </a:xfrm>
              <a:prstGeom prst="line">
                <a:avLst/>
              </a:prstGeom>
              <a:noFill/>
              <a:ln w="38100" cap="flat" cmpd="sng">
                <a:solidFill>
                  <a:srgbClr val="000000"/>
                </a:solidFill>
                <a:prstDash val="solid"/>
                <a:round/>
              </a:ln>
            </p:spPr>
          </p:sp>
        </p:grpSp>
        <p:sp>
          <p:nvSpPr>
            <p:cNvPr id="444" name="矩形"/>
            <p:cNvSpPr/>
            <p:nvPr/>
          </p:nvSpPr>
          <p:spPr>
            <a:xfrm>
              <a:off x="2133600" y="1524000"/>
              <a:ext cx="387349"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0" i="0"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wipe(left)">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6"/>
                                        </p:tgtEl>
                                        <p:attrNameLst>
                                          <p:attrName>style.visibility</p:attrName>
                                        </p:attrNameLst>
                                      </p:cBhvr>
                                      <p:to>
                                        <p:strVal val="visible"/>
                                      </p:to>
                                    </p:set>
                                    <p:animEffect transition="in" filter="wipe(left)">
                                      <p:cBhvr>
                                        <p:cTn id="12" dur="500"/>
                                        <p:tgtEl>
                                          <p:spTgt spid="4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8">
                                            <p:txEl>
                                              <p:pRg st="0" end="0"/>
                                            </p:txEl>
                                          </p:spTgt>
                                        </p:tgtEl>
                                        <p:attrNameLst>
                                          <p:attrName>style.visibility</p:attrName>
                                        </p:attrNameLst>
                                      </p:cBhvr>
                                      <p:to>
                                        <p:strVal val="visible"/>
                                      </p:to>
                                    </p:set>
                                    <p:animEffect transition="in" filter="wipe(left)">
                                      <p:cBhvr>
                                        <p:cTn id="17" dur="500"/>
                                        <p:tgtEl>
                                          <p:spTgt spid="408">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09"/>
                                        </p:tgtEl>
                                        <p:attrNameLst>
                                          <p:attrName>style.visibility</p:attrName>
                                        </p:attrNameLst>
                                      </p:cBhvr>
                                      <p:to>
                                        <p:strVal val="visible"/>
                                      </p:to>
                                    </p:set>
                                    <p:animEffect transition="in" filter="wipe(left)">
                                      <p:cBhvr>
                                        <p:cTn id="21" dur="500"/>
                                        <p:tgtEl>
                                          <p:spTgt spid="40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20"/>
                                        </p:tgtEl>
                                        <p:attrNameLst>
                                          <p:attrName>style.visibility</p:attrName>
                                        </p:attrNameLst>
                                      </p:cBhvr>
                                      <p:to>
                                        <p:strVal val="visible"/>
                                      </p:to>
                                    </p:set>
                                    <p:animEffect transition="in" filter="wipe(down)">
                                      <p:cBhvr>
                                        <p:cTn id="26" dur="500"/>
                                        <p:tgtEl>
                                          <p:spTgt spid="4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15"/>
                                        </p:tgtEl>
                                        <p:attrNameLst>
                                          <p:attrName>style.visibility</p:attrName>
                                        </p:attrNameLst>
                                      </p:cBhvr>
                                      <p:to>
                                        <p:strVal val="visible"/>
                                      </p:to>
                                    </p:set>
                                    <p:animEffect transition="in" filter="wipe(up)">
                                      <p:cBhvr>
                                        <p:cTn id="31" dur="500"/>
                                        <p:tgtEl>
                                          <p:spTgt spid="4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19"/>
                                        </p:tgtEl>
                                        <p:attrNameLst>
                                          <p:attrName>style.visibility</p:attrName>
                                        </p:attrNameLst>
                                      </p:cBhvr>
                                      <p:to>
                                        <p:strVal val="visible"/>
                                      </p:to>
                                    </p:set>
                                    <p:animEffect transition="in" filter="wipe(up)">
                                      <p:cBhvr>
                                        <p:cTn id="36" dur="500"/>
                                        <p:tgtEl>
                                          <p:spTgt spid="4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30"/>
                                        </p:tgtEl>
                                        <p:attrNameLst>
                                          <p:attrName>style.visibility</p:attrName>
                                        </p:attrNameLst>
                                      </p:cBhvr>
                                      <p:to>
                                        <p:strVal val="visible"/>
                                      </p:to>
                                    </p:set>
                                    <p:animEffect transition="in" filter="wipe(right)">
                                      <p:cBhvr>
                                        <p:cTn id="41" dur="500"/>
                                        <p:tgtEl>
                                          <p:spTgt spid="4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14">
                                            <p:txEl>
                                              <p:pRg st="0" end="0"/>
                                            </p:txEl>
                                          </p:spTgt>
                                        </p:tgtEl>
                                        <p:attrNameLst>
                                          <p:attrName>style.visibility</p:attrName>
                                        </p:attrNameLst>
                                      </p:cBhvr>
                                      <p:to>
                                        <p:strVal val="visible"/>
                                      </p:to>
                                    </p:set>
                                    <p:animEffect transition="in" filter="wipe(left)">
                                      <p:cBhvr>
                                        <p:cTn id="46" dur="500"/>
                                        <p:tgtEl>
                                          <p:spTgt spid="414">
                                            <p:txEl>
                                              <p:pRg st="0" end="0"/>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410"/>
                                        </p:tgtEl>
                                        <p:attrNameLst>
                                          <p:attrName>style.visibility</p:attrName>
                                        </p:attrNameLst>
                                      </p:cBhvr>
                                      <p:to>
                                        <p:strVal val="visible"/>
                                      </p:to>
                                    </p:set>
                                    <p:animEffect transition="in" filter="wipe(left)">
                                      <p:cBhvr>
                                        <p:cTn id="50" dur="500"/>
                                        <p:tgtEl>
                                          <p:spTgt spid="4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18"/>
                                        </p:tgtEl>
                                        <p:attrNameLst>
                                          <p:attrName>style.visibility</p:attrName>
                                        </p:attrNameLst>
                                      </p:cBhvr>
                                      <p:to>
                                        <p:strVal val="visible"/>
                                      </p:to>
                                    </p:set>
                                    <p:animEffect transition="in" filter="wipe(up)">
                                      <p:cBhvr>
                                        <p:cTn id="55" dur="500"/>
                                        <p:tgtEl>
                                          <p:spTgt spid="4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17"/>
                                        </p:tgtEl>
                                        <p:attrNameLst>
                                          <p:attrName>style.visibility</p:attrName>
                                        </p:attrNameLst>
                                      </p:cBhvr>
                                      <p:to>
                                        <p:strVal val="visible"/>
                                      </p:to>
                                    </p:set>
                                    <p:animEffect transition="in" filter="wipe(down)">
                                      <p:cBhvr>
                                        <p:cTn id="60" dur="500"/>
                                        <p:tgtEl>
                                          <p:spTgt spid="4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45"/>
                                        </p:tgtEl>
                                        <p:attrNameLst>
                                          <p:attrName>style.visibility</p:attrName>
                                        </p:attrNameLst>
                                      </p:cBhvr>
                                      <p:to>
                                        <p:strVal val="visible"/>
                                      </p:to>
                                    </p:set>
                                    <p:animEffect transition="in" filter="wipe(left)">
                                      <p:cBhvr>
                                        <p:cTn id="65" dur="500"/>
                                        <p:tgtEl>
                                          <p:spTgt spid="44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1">
                                            <p:txEl>
                                              <p:pRg st="0" end="0"/>
                                            </p:txEl>
                                          </p:spTgt>
                                        </p:tgtEl>
                                        <p:attrNameLst>
                                          <p:attrName>style.visibility</p:attrName>
                                        </p:attrNameLst>
                                      </p:cBhvr>
                                      <p:to>
                                        <p:strVal val="visible"/>
                                      </p:to>
                                    </p:set>
                                    <p:animEffect transition="in" filter="wipe(left)">
                                      <p:cBhvr>
                                        <p:cTn id="70" dur="500"/>
                                        <p:tgtEl>
                                          <p:spTgt spid="411">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12"/>
                                        </p:tgtEl>
                                        <p:attrNameLst>
                                          <p:attrName>style.visibility</p:attrName>
                                        </p:attrNameLst>
                                      </p:cBhvr>
                                      <p:to>
                                        <p:strVal val="visible"/>
                                      </p:to>
                                    </p:set>
                                    <p:animEffect transition="in" filter="wipe(left)">
                                      <p:cBhvr>
                                        <p:cTn id="74" dur="500"/>
                                        <p:tgtEl>
                                          <p:spTgt spid="41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16"/>
                                        </p:tgtEl>
                                        <p:attrNameLst>
                                          <p:attrName>style.visibility</p:attrName>
                                        </p:attrNameLst>
                                      </p:cBhvr>
                                      <p:to>
                                        <p:strVal val="visible"/>
                                      </p:to>
                                    </p:set>
                                    <p:animEffect transition="in" filter="wipe(down)">
                                      <p:cBhvr>
                                        <p:cTn id="79" dur="5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P spid="436" grpId="0" animBg="1"/>
      <p:bldP spid="420" grpId="0" animBg="1"/>
      <p:bldP spid="415" grpId="0" animBg="1"/>
      <p:bldP spid="419" grpId="0" animBg="1"/>
      <p:bldP spid="430" grpId="0" animBg="1"/>
      <p:bldP spid="418" grpId="0" animBg="1"/>
      <p:bldP spid="417" grpId="0" animBg="1"/>
      <p:bldP spid="445" grpId="0" animBg="1"/>
      <p:bldP spid="4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48" name="对象"/>
          <p:cNvGraphicFramePr>
            <a:graphicFrameLocks noChangeAspect="1"/>
          </p:cNvGraphicFramePr>
          <p:nvPr/>
        </p:nvGraphicFramePr>
        <p:xfrm>
          <a:off x="2497138" y="3167063"/>
          <a:ext cx="2190750" cy="598486"/>
        </p:xfrm>
        <a:graphic>
          <a:graphicData uri="http://schemas.openxmlformats.org/presentationml/2006/ole">
            <mc:AlternateContent xmlns:mc="http://schemas.openxmlformats.org/markup-compatibility/2006">
              <mc:Choice xmlns:v="urn:schemas-microsoft-com:vml" Requires="v">
                <p:oleObj spid="_x0000_s0" name="package" r:id="rId1" imgW="1079500" imgH="228600" progId="package">
                  <p:embed/>
                </p:oleObj>
              </mc:Choice>
              <mc:Fallback>
                <p:oleObj name="package" r:id="rId1" imgW="1079500" imgH="228600" progId="package">
                  <p:embed/>
                  <p:pic>
                    <p:nvPicPr>
                      <p:cNvPr id="0" name="对象"/>
                      <p:cNvPicPr>
                        <a:picLocks noChangeAspect="1"/>
                      </p:cNvPicPr>
                      <p:nvPr/>
                    </p:nvPicPr>
                    <p:blipFill>
                      <a:blip r:embed="rId2" cstate="print"/>
                      <a:stretch>
                        <a:fillRect/>
                      </a:stretch>
                    </p:blipFill>
                    <p:spPr>
                      <a:xfrm>
                        <a:off x="2497138" y="3167063"/>
                        <a:ext cx="2190750" cy="598486"/>
                      </a:xfrm>
                      <a:prstGeom prst="rect">
                        <a:avLst/>
                      </a:prstGeom>
                      <a:noFill/>
                      <a:ln w="9525" cap="flat" cmpd="sng">
                        <a:noFill/>
                        <a:prstDash val="solid"/>
                        <a:miter/>
                      </a:ln>
                    </p:spPr>
                  </p:pic>
                </p:oleObj>
              </mc:Fallback>
            </mc:AlternateContent>
          </a:graphicData>
        </a:graphic>
      </p:graphicFrame>
      <p:sp>
        <p:nvSpPr>
          <p:cNvPr id="449" name="矩形" descr="20%"/>
          <p:cNvSpPr/>
          <p:nvPr/>
        </p:nvSpPr>
        <p:spPr>
          <a:xfrm>
            <a:off x="533400" y="44450"/>
            <a:ext cx="6553200"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反馈放大电路的方框图</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0" name="矩形"/>
          <p:cNvSpPr/>
          <p:nvPr/>
        </p:nvSpPr>
        <p:spPr>
          <a:xfrm>
            <a:off x="468312" y="3152775"/>
            <a:ext cx="2533649" cy="525463"/>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净输入信号</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51" name="矩形"/>
          <p:cNvSpPr/>
          <p:nvPr/>
        </p:nvSpPr>
        <p:spPr>
          <a:xfrm>
            <a:off x="469900" y="3716338"/>
            <a:ext cx="5613400" cy="52546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若三者同相，则 </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X</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d </a:t>
            </a: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X</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X</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52" name="矩形"/>
          <p:cNvSpPr/>
          <p:nvPr/>
        </p:nvSpPr>
        <p:spPr>
          <a:xfrm>
            <a:off x="469900" y="4200525"/>
            <a:ext cx="7924800" cy="957262"/>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可见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X</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&lt; X</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，即反馈信号起了削弱净输入信号的作用（负反馈）。</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78" name="组合"/>
          <p:cNvGrpSpPr/>
          <p:nvPr/>
        </p:nvGrpSpPr>
        <p:grpSpPr>
          <a:xfrm>
            <a:off x="1601799" y="603250"/>
            <a:ext cx="5865800" cy="2568573"/>
            <a:chOff x="1601799" y="603250"/>
            <a:chExt cx="5865800" cy="2568573"/>
          </a:xfrm>
        </p:grpSpPr>
        <p:grpSp>
          <p:nvGrpSpPr>
            <p:cNvPr id="462" name="组合"/>
            <p:cNvGrpSpPr/>
            <p:nvPr/>
          </p:nvGrpSpPr>
          <p:grpSpPr>
            <a:xfrm>
              <a:off x="2343143" y="1184275"/>
              <a:ext cx="4256094" cy="1987548"/>
              <a:chOff x="2343143" y="1184275"/>
              <a:chExt cx="4256094" cy="1987548"/>
            </a:xfrm>
          </p:grpSpPr>
          <p:sp>
            <p:nvSpPr>
              <p:cNvPr id="453" name="椭圆"/>
              <p:cNvSpPr/>
              <p:nvPr/>
            </p:nvSpPr>
            <p:spPr>
              <a:xfrm>
                <a:off x="6523037" y="1230312"/>
                <a:ext cx="76200" cy="69850"/>
              </a:xfrm>
              <a:prstGeom prst="ellipse">
                <a:avLst/>
              </a:prstGeom>
              <a:solidFill>
                <a:schemeClr val="tx2"/>
              </a:solidFill>
              <a:ln w="38100" cap="flat" cmpd="sng">
                <a:solidFill>
                  <a:srgbClr val="000000"/>
                </a:solidFill>
                <a:prstDash val="solid"/>
                <a:round/>
              </a:ln>
            </p:spPr>
          </p:sp>
          <p:sp>
            <p:nvSpPr>
              <p:cNvPr id="454" name="矩形" descr="30%"/>
              <p:cNvSpPr/>
              <p:nvPr/>
            </p:nvSpPr>
            <p:spPr>
              <a:xfrm>
                <a:off x="4267200" y="2187575"/>
                <a:ext cx="1495425" cy="984248"/>
              </a:xfrm>
              <a:prstGeom prst="rect">
                <a:avLst/>
              </a:prstGeom>
              <a:pattFill prst="pct30">
                <a:fgClr>
                  <a:srgbClr val="FFCCCC"/>
                </a:fgClr>
                <a:bgClr>
                  <a:srgbClr val="FFFFFF"/>
                </a:bgClr>
              </a:patt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反馈</a:t>
                </a:r>
                <a:endParaRPr lang="en-US" altLang="zh-CN"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F</a:t>
                </a:r>
                <a:endPar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455" name="直线"/>
              <p:cNvSpPr/>
              <p:nvPr/>
            </p:nvSpPr>
            <p:spPr>
              <a:xfrm>
                <a:off x="2867025" y="2638424"/>
                <a:ext cx="1400174" cy="0"/>
              </a:xfrm>
              <a:prstGeom prst="line">
                <a:avLst/>
              </a:prstGeom>
              <a:noFill/>
              <a:ln w="38100" cap="flat" cmpd="sng">
                <a:solidFill>
                  <a:srgbClr val="000000"/>
                </a:solidFill>
                <a:prstDash val="solid"/>
                <a:round/>
              </a:ln>
            </p:spPr>
          </p:sp>
          <p:sp>
            <p:nvSpPr>
              <p:cNvPr id="456" name="直线"/>
              <p:cNvSpPr/>
              <p:nvPr/>
            </p:nvSpPr>
            <p:spPr>
              <a:xfrm flipV="1">
                <a:off x="5762625" y="2638424"/>
                <a:ext cx="819149" cy="0"/>
              </a:xfrm>
              <a:prstGeom prst="line">
                <a:avLst/>
              </a:prstGeom>
              <a:noFill/>
              <a:ln w="38100" cap="flat" cmpd="sng">
                <a:solidFill>
                  <a:srgbClr val="000000"/>
                </a:solidFill>
                <a:prstDash val="solid"/>
                <a:round/>
                <a:headEnd type="triangle" w="sm" len="med"/>
              </a:ln>
            </p:spPr>
          </p:sp>
          <p:sp>
            <p:nvSpPr>
              <p:cNvPr id="457" name="直线"/>
              <p:cNvSpPr/>
              <p:nvPr/>
            </p:nvSpPr>
            <p:spPr>
              <a:xfrm flipV="1">
                <a:off x="6562725" y="1247775"/>
                <a:ext cx="0" cy="1379536"/>
              </a:xfrm>
              <a:prstGeom prst="line">
                <a:avLst/>
              </a:prstGeom>
              <a:noFill/>
              <a:ln w="38100" cap="flat" cmpd="sng">
                <a:solidFill>
                  <a:srgbClr val="000000"/>
                </a:solidFill>
                <a:prstDash val="solid"/>
                <a:round/>
              </a:ln>
            </p:spPr>
          </p:sp>
          <p:sp>
            <p:nvSpPr>
              <p:cNvPr id="458" name="直线"/>
              <p:cNvSpPr/>
              <p:nvPr/>
            </p:nvSpPr>
            <p:spPr>
              <a:xfrm>
                <a:off x="2886075" y="1489075"/>
                <a:ext cx="0" cy="1155699"/>
              </a:xfrm>
              <a:prstGeom prst="line">
                <a:avLst/>
              </a:prstGeom>
              <a:noFill/>
              <a:ln w="38100" cap="flat" cmpd="sng">
                <a:solidFill>
                  <a:srgbClr val="000000"/>
                </a:solidFill>
                <a:prstDash val="solid"/>
                <a:round/>
                <a:headEnd type="triangle" w="sm" len="med"/>
              </a:ln>
            </p:spPr>
          </p:sp>
          <p:grpSp>
            <p:nvGrpSpPr>
              <p:cNvPr id="461" name="组合"/>
              <p:cNvGrpSpPr/>
              <p:nvPr/>
            </p:nvGrpSpPr>
            <p:grpSpPr>
              <a:xfrm>
                <a:off x="2343143" y="1184275"/>
                <a:ext cx="933457" cy="804852"/>
                <a:chOff x="2343143" y="1184275"/>
                <a:chExt cx="933457" cy="804852"/>
              </a:xfrm>
            </p:grpSpPr>
            <p:graphicFrame>
              <p:nvGraphicFramePr>
                <p:cNvPr id="459" name="对象"/>
                <p:cNvGraphicFramePr>
                  <a:graphicFrameLocks noChangeAspect="1"/>
                </p:cNvGraphicFramePr>
                <p:nvPr/>
              </p:nvGraphicFramePr>
              <p:xfrm>
                <a:off x="2343143" y="1489063"/>
                <a:ext cx="519098" cy="500064"/>
              </p:xfrm>
              <a:graphic>
                <a:graphicData uri="http://schemas.openxmlformats.org/presentationml/2006/ole">
                  <mc:AlternateContent xmlns:mc="http://schemas.openxmlformats.org/markup-compatibility/2006">
                    <mc:Choice xmlns:v="urn:schemas-microsoft-com:vml" Requires="v">
                      <p:oleObj spid="_x0000_s2" name="package" r:id="rId3" imgW="203200" imgH="215900" progId="package">
                        <p:embed/>
                      </p:oleObj>
                    </mc:Choice>
                    <mc:Fallback>
                      <p:oleObj name="package" r:id="rId3" imgW="203200" imgH="215900" progId="package">
                        <p:embed/>
                        <p:pic>
                          <p:nvPicPr>
                            <p:cNvPr id="0" name="对象"/>
                            <p:cNvPicPr>
                              <a:picLocks noChangeAspect="1"/>
                            </p:cNvPicPr>
                            <p:nvPr/>
                          </p:nvPicPr>
                          <p:blipFill>
                            <a:blip r:embed="rId4" cstate="print"/>
                            <a:stretch>
                              <a:fillRect/>
                            </a:stretch>
                          </p:blipFill>
                          <p:spPr>
                            <a:xfrm>
                              <a:off x="2343143" y="1489063"/>
                              <a:ext cx="519098" cy="500064"/>
                            </a:xfrm>
                            <a:prstGeom prst="rect">
                              <a:avLst/>
                            </a:prstGeom>
                            <a:noFill/>
                            <a:ln w="9525" cap="flat" cmpd="sng">
                              <a:noFill/>
                              <a:prstDash val="solid"/>
                              <a:miter/>
                            </a:ln>
                          </p:spPr>
                        </p:pic>
                      </p:oleObj>
                    </mc:Fallback>
                  </mc:AlternateContent>
                </a:graphicData>
              </a:graphic>
            </p:graphicFrame>
            <p:sp>
              <p:nvSpPr>
                <p:cNvPr id="460" name="矩形"/>
                <p:cNvSpPr/>
                <p:nvPr/>
              </p:nvSpPr>
              <p:spPr>
                <a:xfrm>
                  <a:off x="2343150" y="1184275"/>
                  <a:ext cx="93345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grpSp>
        <p:grpSp>
          <p:nvGrpSpPr>
            <p:cNvPr id="468" name="组合"/>
            <p:cNvGrpSpPr/>
            <p:nvPr/>
          </p:nvGrpSpPr>
          <p:grpSpPr>
            <a:xfrm>
              <a:off x="3124200" y="727069"/>
              <a:ext cx="4343399" cy="1033467"/>
              <a:chOff x="3124200" y="727069"/>
              <a:chExt cx="4343399" cy="1033467"/>
            </a:xfrm>
          </p:grpSpPr>
          <p:sp>
            <p:nvSpPr>
              <p:cNvPr id="463" name="直线"/>
              <p:cNvSpPr/>
              <p:nvPr/>
            </p:nvSpPr>
            <p:spPr>
              <a:xfrm flipV="1">
                <a:off x="5724525" y="1260475"/>
                <a:ext cx="1743074" cy="9525"/>
              </a:xfrm>
              <a:prstGeom prst="line">
                <a:avLst/>
              </a:prstGeom>
              <a:noFill/>
              <a:ln w="38100" cap="flat" cmpd="sng">
                <a:solidFill>
                  <a:srgbClr val="000000"/>
                </a:solidFill>
                <a:prstDash val="solid"/>
                <a:round/>
                <a:tailEnd type="triangle" w="sm" len="med"/>
              </a:ln>
            </p:spPr>
          </p:sp>
          <p:graphicFrame>
            <p:nvGraphicFramePr>
              <p:cNvPr id="464" name="对象"/>
              <p:cNvGraphicFramePr>
                <a:graphicFrameLocks noChangeAspect="1"/>
              </p:cNvGraphicFramePr>
              <p:nvPr/>
            </p:nvGraphicFramePr>
            <p:xfrm>
              <a:off x="3352819" y="803279"/>
              <a:ext cx="509552" cy="533389"/>
            </p:xfrm>
            <a:graphic>
              <a:graphicData uri="http://schemas.openxmlformats.org/presentationml/2006/ole">
                <mc:AlternateContent xmlns:mc="http://schemas.openxmlformats.org/markup-compatibility/2006">
                  <mc:Choice xmlns:v="urn:schemas-microsoft-com:vml" Requires="v">
                    <p:oleObj spid="_x0000_s3" name="package" r:id="rId5" imgW="215900" imgH="228600" progId="package">
                      <p:embed/>
                    </p:oleObj>
                  </mc:Choice>
                  <mc:Fallback>
                    <p:oleObj name="package" r:id="rId5" imgW="215900" imgH="228600" progId="package">
                      <p:embed/>
                      <p:pic>
                        <p:nvPicPr>
                          <p:cNvPr id="0" name="对象"/>
                          <p:cNvPicPr>
                            <a:picLocks noChangeAspect="1"/>
                          </p:cNvPicPr>
                          <p:nvPr/>
                        </p:nvPicPr>
                        <p:blipFill>
                          <a:blip r:embed="rId6" cstate="print"/>
                          <a:stretch>
                            <a:fillRect/>
                          </a:stretch>
                        </p:blipFill>
                        <p:spPr>
                          <a:xfrm>
                            <a:off x="3352819" y="803279"/>
                            <a:ext cx="509552" cy="533389"/>
                          </a:xfrm>
                          <a:prstGeom prst="rect">
                            <a:avLst/>
                          </a:prstGeom>
                          <a:noFill/>
                          <a:ln w="9525" cap="flat" cmpd="sng">
                            <a:noFill/>
                            <a:prstDash val="solid"/>
                            <a:miter/>
                          </a:ln>
                        </p:spPr>
                      </p:pic>
                    </p:oleObj>
                  </mc:Fallback>
                </mc:AlternateContent>
              </a:graphicData>
            </a:graphic>
          </p:graphicFrame>
          <p:graphicFrame>
            <p:nvGraphicFramePr>
              <p:cNvPr id="465" name="对象"/>
              <p:cNvGraphicFramePr>
                <a:graphicFrameLocks noChangeAspect="1"/>
              </p:cNvGraphicFramePr>
              <p:nvPr/>
            </p:nvGraphicFramePr>
            <p:xfrm>
              <a:off x="6019812" y="727069"/>
              <a:ext cx="582577" cy="609599"/>
            </p:xfrm>
            <a:graphic>
              <a:graphicData uri="http://schemas.openxmlformats.org/presentationml/2006/ole">
                <mc:AlternateContent xmlns:mc="http://schemas.openxmlformats.org/markup-compatibility/2006">
                  <mc:Choice xmlns:v="urn:schemas-microsoft-com:vml" Requires="v">
                    <p:oleObj spid="_x0000_s4" name="package" r:id="rId7" imgW="215900" imgH="228600" progId="package">
                      <p:embed/>
                    </p:oleObj>
                  </mc:Choice>
                  <mc:Fallback>
                    <p:oleObj name="package" r:id="rId7" imgW="215900" imgH="228600" progId="package">
                      <p:embed/>
                      <p:pic>
                        <p:nvPicPr>
                          <p:cNvPr id="0" name="对象"/>
                          <p:cNvPicPr>
                            <a:picLocks noChangeAspect="1"/>
                          </p:cNvPicPr>
                          <p:nvPr/>
                        </p:nvPicPr>
                        <p:blipFill>
                          <a:blip r:embed="rId8" cstate="print"/>
                          <a:stretch>
                            <a:fillRect/>
                          </a:stretch>
                        </p:blipFill>
                        <p:spPr>
                          <a:xfrm>
                            <a:off x="6019812" y="727069"/>
                            <a:ext cx="582577" cy="609599"/>
                          </a:xfrm>
                          <a:prstGeom prst="rect">
                            <a:avLst/>
                          </a:prstGeom>
                          <a:noFill/>
                          <a:ln w="9525" cap="flat" cmpd="sng">
                            <a:noFill/>
                            <a:prstDash val="solid"/>
                            <a:miter/>
                          </a:ln>
                        </p:spPr>
                      </p:pic>
                    </p:oleObj>
                  </mc:Fallback>
                </mc:AlternateContent>
              </a:graphicData>
            </a:graphic>
          </p:graphicFrame>
          <p:sp>
            <p:nvSpPr>
              <p:cNvPr id="466" name="矩形" descr="30%"/>
              <p:cNvSpPr/>
              <p:nvPr/>
            </p:nvSpPr>
            <p:spPr>
              <a:xfrm>
                <a:off x="4086225" y="776287"/>
                <a:ext cx="1857375" cy="984249"/>
              </a:xfrm>
              <a:prstGeom prst="rect">
                <a:avLst/>
              </a:prstGeom>
              <a:solidFill>
                <a:srgbClr val="CCFFCC"/>
              </a:solid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基本放大</a:t>
                </a:r>
                <a:endPar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a:t>
                </a:r>
                <a:endPar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467" name="直线"/>
              <p:cNvSpPr/>
              <p:nvPr/>
            </p:nvSpPr>
            <p:spPr>
              <a:xfrm>
                <a:off x="3124200" y="1301750"/>
                <a:ext cx="949324" cy="0"/>
              </a:xfrm>
              <a:prstGeom prst="line">
                <a:avLst/>
              </a:prstGeom>
              <a:noFill/>
              <a:ln w="38100" cap="flat" cmpd="sng">
                <a:solidFill>
                  <a:srgbClr val="000000"/>
                </a:solidFill>
                <a:prstDash val="solid"/>
                <a:round/>
                <a:tailEnd type="triangle" w="sm" len="med"/>
              </a:ln>
            </p:spPr>
          </p:sp>
        </p:grpSp>
        <p:grpSp>
          <p:nvGrpSpPr>
            <p:cNvPr id="477" name="组合"/>
            <p:cNvGrpSpPr/>
            <p:nvPr/>
          </p:nvGrpSpPr>
          <p:grpSpPr>
            <a:xfrm>
              <a:off x="1601799" y="603250"/>
              <a:ext cx="1617651" cy="931862"/>
              <a:chOff x="1601799" y="603250"/>
              <a:chExt cx="1617651" cy="931862"/>
            </a:xfrm>
          </p:grpSpPr>
          <p:grpSp>
            <p:nvGrpSpPr>
              <p:cNvPr id="475" name="组合"/>
              <p:cNvGrpSpPr/>
              <p:nvPr/>
            </p:nvGrpSpPr>
            <p:grpSpPr>
              <a:xfrm>
                <a:off x="1601799" y="603250"/>
                <a:ext cx="1617651" cy="931862"/>
                <a:chOff x="1601799" y="603250"/>
                <a:chExt cx="1617651" cy="931862"/>
              </a:xfrm>
            </p:grpSpPr>
            <p:graphicFrame>
              <p:nvGraphicFramePr>
                <p:cNvPr id="469" name="对象"/>
                <p:cNvGraphicFramePr>
                  <a:graphicFrameLocks noChangeAspect="1"/>
                </p:cNvGraphicFramePr>
                <p:nvPr/>
              </p:nvGraphicFramePr>
              <p:xfrm>
                <a:off x="1601799" y="746119"/>
                <a:ext cx="455592" cy="514355"/>
              </p:xfrm>
              <a:graphic>
                <a:graphicData uri="http://schemas.openxmlformats.org/presentationml/2006/ole">
                  <mc:AlternateContent xmlns:mc="http://schemas.openxmlformats.org/markup-compatibility/2006">
                    <mc:Choice xmlns:v="urn:schemas-microsoft-com:vml" Requires="v">
                      <p:oleObj spid="_x0000_s5" name="package" r:id="rId9" imgW="177800" imgH="215900" progId="package">
                        <p:embed/>
                      </p:oleObj>
                    </mc:Choice>
                    <mc:Fallback>
                      <p:oleObj name="package" r:id="rId9" imgW="177800" imgH="215900" progId="package">
                        <p:embed/>
                        <p:pic>
                          <p:nvPicPr>
                            <p:cNvPr id="0" name="对象"/>
                            <p:cNvPicPr>
                              <a:picLocks noChangeAspect="1"/>
                            </p:cNvPicPr>
                            <p:nvPr/>
                          </p:nvPicPr>
                          <p:blipFill>
                            <a:blip r:embed="rId10" cstate="print"/>
                            <a:stretch>
                              <a:fillRect/>
                            </a:stretch>
                          </p:blipFill>
                          <p:spPr>
                            <a:xfrm>
                              <a:off x="1601799" y="746119"/>
                              <a:ext cx="455592" cy="514355"/>
                            </a:xfrm>
                            <a:prstGeom prst="rect">
                              <a:avLst/>
                            </a:prstGeom>
                            <a:noFill/>
                            <a:ln w="9525" cap="flat" cmpd="sng">
                              <a:noFill/>
                              <a:prstDash val="solid"/>
                              <a:miter/>
                            </a:ln>
                          </p:spPr>
                        </p:pic>
                      </p:oleObj>
                    </mc:Fallback>
                  </mc:AlternateContent>
                </a:graphicData>
              </a:graphic>
            </p:graphicFrame>
            <p:sp>
              <p:nvSpPr>
                <p:cNvPr id="470" name="直线"/>
                <p:cNvSpPr/>
                <p:nvPr/>
              </p:nvSpPr>
              <p:spPr>
                <a:xfrm>
                  <a:off x="1981200" y="1260475"/>
                  <a:ext cx="685800" cy="0"/>
                </a:xfrm>
                <a:prstGeom prst="line">
                  <a:avLst/>
                </a:prstGeom>
                <a:noFill/>
                <a:ln w="38100" cap="flat" cmpd="sng">
                  <a:solidFill>
                    <a:srgbClr val="000000"/>
                  </a:solidFill>
                  <a:prstDash val="solid"/>
                  <a:round/>
                  <a:tailEnd type="triangle" w="med" len="med"/>
                </a:ln>
              </p:spPr>
            </p:sp>
            <p:sp>
              <p:nvSpPr>
                <p:cNvPr id="471" name="椭圆"/>
                <p:cNvSpPr/>
                <p:nvPr/>
              </p:nvSpPr>
              <p:spPr>
                <a:xfrm>
                  <a:off x="2620963" y="1031875"/>
                  <a:ext cx="503236" cy="503237"/>
                </a:xfrm>
                <a:prstGeom prst="ellipse">
                  <a:avLst/>
                </a:prstGeom>
                <a:noFill/>
                <a:ln w="38100" cap="flat" cmpd="sng">
                  <a:solidFill>
                    <a:srgbClr val="000000"/>
                  </a:solidFill>
                  <a:prstDash val="solid"/>
                  <a:round/>
                </a:ln>
              </p:spPr>
            </p:sp>
            <p:sp>
              <p:nvSpPr>
                <p:cNvPr id="472" name="矩形"/>
                <p:cNvSpPr/>
                <p:nvPr/>
              </p:nvSpPr>
              <p:spPr>
                <a:xfrm>
                  <a:off x="2286000" y="603250"/>
                  <a:ext cx="933450" cy="519112"/>
                </a:xfrm>
                <a:prstGeom prst="rect">
                  <a:avLst/>
                </a:prstGeom>
                <a:noFill/>
                <a:ln w="9525" cap="flat" cmpd="sng">
                  <a:noFill/>
                  <a:prstDash val="solid"/>
                  <a:round/>
                </a:ln>
              </p:spPr>
            </p:sp>
            <p:sp>
              <p:nvSpPr>
                <p:cNvPr id="473" name="直线"/>
                <p:cNvSpPr/>
                <p:nvPr/>
              </p:nvSpPr>
              <p:spPr>
                <a:xfrm flipH="1">
                  <a:off x="2667000" y="1077912"/>
                  <a:ext cx="381000" cy="381000"/>
                </a:xfrm>
                <a:prstGeom prst="line">
                  <a:avLst/>
                </a:prstGeom>
                <a:noFill/>
                <a:ln w="38100" cap="flat" cmpd="sng">
                  <a:solidFill>
                    <a:srgbClr val="000000"/>
                  </a:solidFill>
                  <a:prstDash val="solid"/>
                  <a:round/>
                </a:ln>
              </p:spPr>
            </p:sp>
            <p:sp>
              <p:nvSpPr>
                <p:cNvPr id="474" name="直线"/>
                <p:cNvSpPr/>
                <p:nvPr/>
              </p:nvSpPr>
              <p:spPr>
                <a:xfrm>
                  <a:off x="2701925" y="1108075"/>
                  <a:ext cx="381000" cy="381000"/>
                </a:xfrm>
                <a:prstGeom prst="line">
                  <a:avLst/>
                </a:prstGeom>
                <a:noFill/>
                <a:ln w="38100" cap="flat" cmpd="sng">
                  <a:solidFill>
                    <a:srgbClr val="000000"/>
                  </a:solidFill>
                  <a:prstDash val="solid"/>
                  <a:round/>
                </a:ln>
              </p:spPr>
            </p:sp>
          </p:grpSp>
          <p:sp>
            <p:nvSpPr>
              <p:cNvPr id="476" name="矩形"/>
              <p:cNvSpPr/>
              <p:nvPr/>
            </p:nvSpPr>
            <p:spPr>
              <a:xfrm>
                <a:off x="2133600" y="879475"/>
                <a:ext cx="387349"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0" i="0"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grpSp>
      <p:sp>
        <p:nvSpPr>
          <p:cNvPr id="479" name="矩形"/>
          <p:cNvSpPr/>
          <p:nvPr/>
        </p:nvSpPr>
        <p:spPr>
          <a:xfrm>
            <a:off x="684213" y="5229225"/>
            <a:ext cx="7824787"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在放大电路中，出现正反馈将使放大器产生自激振荡，使放大器不能正常工作。</a:t>
            </a:r>
            <a:endPar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80" name="矩形"/>
          <p:cNvSpPr/>
          <p:nvPr/>
        </p:nvSpPr>
        <p:spPr>
          <a:xfrm>
            <a:off x="1246188" y="6223000"/>
            <a:ext cx="6613525"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在振荡器中引入正反馈，用以产生波形。</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Effect transition="in" filter="wipe(left)">
                                      <p:cBhvr>
                                        <p:cTn id="7" dur="500"/>
                                        <p:tgtEl>
                                          <p:spTgt spid="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2">
                                            <p:txEl>
                                              <p:pRg st="0" end="0"/>
                                            </p:txEl>
                                          </p:spTgt>
                                        </p:tgtEl>
                                        <p:attrNameLst>
                                          <p:attrName>style.visibility</p:attrName>
                                        </p:attrNameLst>
                                      </p:cBhvr>
                                      <p:to>
                                        <p:strVal val="visible"/>
                                      </p:to>
                                    </p:set>
                                    <p:animEffect transition="in" filter="wipe(left)">
                                      <p:cBhvr>
                                        <p:cTn id="12" dur="500"/>
                                        <p:tgtEl>
                                          <p:spTgt spid="4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9"/>
                                        </p:tgtEl>
                                        <p:attrNameLst>
                                          <p:attrName>style.visibility</p:attrName>
                                        </p:attrNameLst>
                                      </p:cBhvr>
                                      <p:to>
                                        <p:strVal val="visible"/>
                                      </p:to>
                                    </p:set>
                                    <p:animEffect transition="in" filter="wipe(left)">
                                      <p:cBhvr>
                                        <p:cTn id="17" dur="500"/>
                                        <p:tgtEl>
                                          <p:spTgt spid="4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0"/>
                                        </p:tgtEl>
                                        <p:attrNameLst>
                                          <p:attrName>style.visibility</p:attrName>
                                        </p:attrNameLst>
                                      </p:cBhvr>
                                      <p:to>
                                        <p:strVal val="visible"/>
                                      </p:to>
                                    </p:set>
                                    <p:animEffect transition="in" filter="wipe(left)">
                                      <p:cBhvr>
                                        <p:cTn id="22" dur="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P spid="48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8" name="矩形"/>
          <p:cNvSpPr/>
          <p:nvPr/>
        </p:nvSpPr>
        <p:spPr>
          <a:xfrm>
            <a:off x="674688" y="260350"/>
            <a:ext cx="79248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负反馈：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反馈削弱净输入信号，使放大倍数降低。</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9" name="矩形"/>
          <p:cNvSpPr/>
          <p:nvPr/>
        </p:nvSpPr>
        <p:spPr>
          <a:xfrm>
            <a:off x="600075" y="779463"/>
            <a:ext cx="8220075"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正反馈：</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反馈增强净输入信号，使放大倍数提高。</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90" name="矩形"/>
          <p:cNvSpPr/>
          <p:nvPr/>
        </p:nvSpPr>
        <p:spPr>
          <a:xfrm>
            <a:off x="684213" y="1268413"/>
            <a:ext cx="4895848" cy="52387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利用瞬时极性法判断负反馈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511" name="组合"/>
          <p:cNvGrpSpPr/>
          <p:nvPr/>
        </p:nvGrpSpPr>
        <p:grpSpPr>
          <a:xfrm>
            <a:off x="5597525" y="4351337"/>
            <a:ext cx="2228848" cy="2133601"/>
            <a:chOff x="5597525" y="4351337"/>
            <a:chExt cx="2228848" cy="2133601"/>
          </a:xfrm>
        </p:grpSpPr>
        <p:sp>
          <p:nvSpPr>
            <p:cNvPr id="491" name="直线"/>
            <p:cNvSpPr/>
            <p:nvPr/>
          </p:nvSpPr>
          <p:spPr>
            <a:xfrm>
              <a:off x="6276974" y="5287963"/>
              <a:ext cx="0" cy="319087"/>
            </a:xfrm>
            <a:prstGeom prst="line">
              <a:avLst/>
            </a:prstGeom>
            <a:noFill/>
            <a:ln w="38100" cap="flat" cmpd="sng">
              <a:solidFill>
                <a:srgbClr val="000000"/>
              </a:solidFill>
              <a:prstDash val="solid"/>
              <a:round/>
            </a:ln>
          </p:spPr>
        </p:sp>
        <p:sp>
          <p:nvSpPr>
            <p:cNvPr id="492" name="直线"/>
            <p:cNvSpPr/>
            <p:nvPr/>
          </p:nvSpPr>
          <p:spPr>
            <a:xfrm flipV="1">
              <a:off x="6276974" y="5275263"/>
              <a:ext cx="234950" cy="153987"/>
            </a:xfrm>
            <a:prstGeom prst="line">
              <a:avLst/>
            </a:prstGeom>
            <a:noFill/>
            <a:ln w="38100" cap="flat" cmpd="sng">
              <a:solidFill>
                <a:srgbClr val="000000"/>
              </a:solidFill>
              <a:prstDash val="solid"/>
              <a:round/>
            </a:ln>
          </p:spPr>
        </p:sp>
        <p:sp>
          <p:nvSpPr>
            <p:cNvPr id="493" name="直线"/>
            <p:cNvSpPr/>
            <p:nvPr/>
          </p:nvSpPr>
          <p:spPr>
            <a:xfrm>
              <a:off x="6284913" y="5526088"/>
              <a:ext cx="227011" cy="146048"/>
            </a:xfrm>
            <a:prstGeom prst="line">
              <a:avLst/>
            </a:prstGeom>
            <a:noFill/>
            <a:ln w="38100" cap="flat" cmpd="sng">
              <a:solidFill>
                <a:srgbClr val="000000"/>
              </a:solidFill>
              <a:prstDash val="solid"/>
              <a:round/>
              <a:tailEnd type="triangle" w="sm" len="med"/>
            </a:ln>
          </p:spPr>
        </p:sp>
        <p:sp>
          <p:nvSpPr>
            <p:cNvPr id="494" name="直线"/>
            <p:cNvSpPr/>
            <p:nvPr/>
          </p:nvSpPr>
          <p:spPr>
            <a:xfrm>
              <a:off x="6483350" y="5619750"/>
              <a:ext cx="0" cy="865188"/>
            </a:xfrm>
            <a:prstGeom prst="line">
              <a:avLst/>
            </a:prstGeom>
            <a:noFill/>
            <a:ln w="38100" cap="flat" cmpd="sng">
              <a:solidFill>
                <a:srgbClr val="000000"/>
              </a:solidFill>
              <a:prstDash val="solid"/>
              <a:round/>
            </a:ln>
          </p:spPr>
        </p:sp>
        <p:sp>
          <p:nvSpPr>
            <p:cNvPr id="495" name="直线"/>
            <p:cNvSpPr/>
            <p:nvPr/>
          </p:nvSpPr>
          <p:spPr>
            <a:xfrm flipV="1">
              <a:off x="6497638" y="4389438"/>
              <a:ext cx="0" cy="936625"/>
            </a:xfrm>
            <a:prstGeom prst="line">
              <a:avLst/>
            </a:prstGeom>
            <a:noFill/>
            <a:ln w="38100" cap="flat" cmpd="sng">
              <a:solidFill>
                <a:srgbClr val="000000"/>
              </a:solidFill>
              <a:prstDash val="solid"/>
              <a:round/>
            </a:ln>
          </p:spPr>
        </p:sp>
        <p:sp>
          <p:nvSpPr>
            <p:cNvPr id="496" name="直线"/>
            <p:cNvSpPr/>
            <p:nvPr/>
          </p:nvSpPr>
          <p:spPr>
            <a:xfrm>
              <a:off x="6483350" y="5106988"/>
              <a:ext cx="1195386" cy="0"/>
            </a:xfrm>
            <a:prstGeom prst="line">
              <a:avLst/>
            </a:prstGeom>
            <a:noFill/>
            <a:ln w="38100" cap="flat" cmpd="sng">
              <a:solidFill>
                <a:srgbClr val="000000"/>
              </a:solidFill>
              <a:prstDash val="solid"/>
              <a:round/>
            </a:ln>
          </p:spPr>
        </p:sp>
        <p:sp>
          <p:nvSpPr>
            <p:cNvPr id="497" name="椭圆"/>
            <p:cNvSpPr/>
            <p:nvPr/>
          </p:nvSpPr>
          <p:spPr>
            <a:xfrm>
              <a:off x="7694613" y="4351337"/>
              <a:ext cx="57149" cy="50799"/>
            </a:xfrm>
            <a:prstGeom prst="ellipse">
              <a:avLst/>
            </a:prstGeom>
            <a:noFill/>
            <a:ln w="38100" cap="flat" cmpd="sng">
              <a:solidFill>
                <a:srgbClr val="000000"/>
              </a:solidFill>
              <a:prstDash val="solid"/>
              <a:round/>
            </a:ln>
          </p:spPr>
        </p:sp>
        <p:sp>
          <p:nvSpPr>
            <p:cNvPr id="498" name="椭圆"/>
            <p:cNvSpPr/>
            <p:nvPr/>
          </p:nvSpPr>
          <p:spPr>
            <a:xfrm>
              <a:off x="7680325" y="5068888"/>
              <a:ext cx="57149" cy="50800"/>
            </a:xfrm>
            <a:prstGeom prst="ellipse">
              <a:avLst/>
            </a:prstGeom>
            <a:noFill/>
            <a:ln w="38100" cap="flat" cmpd="sng">
              <a:solidFill>
                <a:srgbClr val="000000"/>
              </a:solidFill>
              <a:prstDash val="solid"/>
              <a:round/>
            </a:ln>
          </p:spPr>
        </p:sp>
        <p:sp>
          <p:nvSpPr>
            <p:cNvPr id="499" name="椭圆"/>
            <p:cNvSpPr/>
            <p:nvPr/>
          </p:nvSpPr>
          <p:spPr>
            <a:xfrm>
              <a:off x="7767637" y="6434138"/>
              <a:ext cx="58736" cy="49211"/>
            </a:xfrm>
            <a:prstGeom prst="ellipse">
              <a:avLst/>
            </a:prstGeom>
            <a:noFill/>
            <a:ln w="38100" cap="flat" cmpd="sng">
              <a:solidFill>
                <a:srgbClr val="000000"/>
              </a:solidFill>
              <a:prstDash val="solid"/>
              <a:round/>
            </a:ln>
          </p:spPr>
        </p:sp>
        <p:sp>
          <p:nvSpPr>
            <p:cNvPr id="500" name="矩形"/>
            <p:cNvSpPr/>
            <p:nvPr/>
          </p:nvSpPr>
          <p:spPr>
            <a:xfrm>
              <a:off x="6438900" y="4556125"/>
              <a:ext cx="103186" cy="307975"/>
            </a:xfrm>
            <a:prstGeom prst="rect">
              <a:avLst/>
            </a:prstGeom>
            <a:solidFill>
              <a:srgbClr val="FFFFF7"/>
            </a:solidFill>
            <a:ln w="38100" cap="flat" cmpd="sng">
              <a:solidFill>
                <a:srgbClr val="000000"/>
              </a:solidFill>
              <a:prstDash val="solid"/>
              <a:miter/>
            </a:ln>
          </p:spPr>
        </p:sp>
        <p:sp>
          <p:nvSpPr>
            <p:cNvPr id="501" name="矩形"/>
            <p:cNvSpPr/>
            <p:nvPr/>
          </p:nvSpPr>
          <p:spPr>
            <a:xfrm>
              <a:off x="6424612" y="5948362"/>
              <a:ext cx="103186" cy="307974"/>
            </a:xfrm>
            <a:prstGeom prst="rect">
              <a:avLst/>
            </a:prstGeom>
            <a:solidFill>
              <a:srgbClr val="FFFFF7"/>
            </a:solidFill>
            <a:ln w="38100" cap="flat" cmpd="sng">
              <a:solidFill>
                <a:srgbClr val="000000"/>
              </a:solidFill>
              <a:prstDash val="solid"/>
              <a:miter/>
            </a:ln>
          </p:spPr>
        </p:sp>
        <p:grpSp>
          <p:nvGrpSpPr>
            <p:cNvPr id="505" name="组合"/>
            <p:cNvGrpSpPr/>
            <p:nvPr/>
          </p:nvGrpSpPr>
          <p:grpSpPr>
            <a:xfrm>
              <a:off x="6970713" y="4959351"/>
              <a:ext cx="125411" cy="276224"/>
              <a:chOff x="6970713" y="4959351"/>
              <a:chExt cx="125411" cy="276224"/>
            </a:xfrm>
          </p:grpSpPr>
          <p:sp>
            <p:nvSpPr>
              <p:cNvPr id="502" name="矩形"/>
              <p:cNvSpPr/>
              <p:nvPr/>
            </p:nvSpPr>
            <p:spPr>
              <a:xfrm>
                <a:off x="6985468" y="4972198"/>
                <a:ext cx="103278" cy="250529"/>
              </a:xfrm>
              <a:prstGeom prst="rect">
                <a:avLst/>
              </a:prstGeom>
              <a:solidFill>
                <a:srgbClr val="FFFFF7"/>
              </a:solidFill>
              <a:ln w="38100" cap="flat" cmpd="sng">
                <a:solidFill>
                  <a:srgbClr val="FFFFFF"/>
                </a:solidFill>
                <a:prstDash val="solid"/>
                <a:miter/>
              </a:ln>
            </p:spPr>
          </p:sp>
          <p:sp>
            <p:nvSpPr>
              <p:cNvPr id="503" name="直线"/>
              <p:cNvSpPr/>
              <p:nvPr/>
            </p:nvSpPr>
            <p:spPr>
              <a:xfrm>
                <a:off x="6970713" y="4959351"/>
                <a:ext cx="0" cy="276224"/>
              </a:xfrm>
              <a:prstGeom prst="line">
                <a:avLst/>
              </a:prstGeom>
              <a:noFill/>
              <a:ln w="38100" cap="flat" cmpd="sng">
                <a:solidFill>
                  <a:srgbClr val="000000"/>
                </a:solidFill>
                <a:prstDash val="solid"/>
                <a:round/>
              </a:ln>
            </p:spPr>
          </p:sp>
          <p:sp>
            <p:nvSpPr>
              <p:cNvPr id="504" name="直线"/>
              <p:cNvSpPr/>
              <p:nvPr/>
            </p:nvSpPr>
            <p:spPr>
              <a:xfrm>
                <a:off x="7096125" y="4959351"/>
                <a:ext cx="0" cy="276224"/>
              </a:xfrm>
              <a:prstGeom prst="line">
                <a:avLst/>
              </a:prstGeom>
              <a:noFill/>
              <a:ln w="38100" cap="flat" cmpd="sng">
                <a:solidFill>
                  <a:srgbClr val="000000"/>
                </a:solidFill>
                <a:prstDash val="solid"/>
                <a:round/>
              </a:ln>
            </p:spPr>
          </p:sp>
        </p:grpSp>
        <p:sp>
          <p:nvSpPr>
            <p:cNvPr id="506" name="直线"/>
            <p:cNvSpPr/>
            <p:nvPr/>
          </p:nvSpPr>
          <p:spPr>
            <a:xfrm flipH="1">
              <a:off x="6026149" y="6459537"/>
              <a:ext cx="1725612" cy="0"/>
            </a:xfrm>
            <a:prstGeom prst="line">
              <a:avLst/>
            </a:prstGeom>
            <a:noFill/>
            <a:ln w="38100" cap="flat" cmpd="sng">
              <a:solidFill>
                <a:srgbClr val="000000"/>
              </a:solidFill>
              <a:prstDash val="solid"/>
              <a:round/>
            </a:ln>
          </p:spPr>
        </p:sp>
        <p:sp>
          <p:nvSpPr>
            <p:cNvPr id="507" name="直线"/>
            <p:cNvSpPr/>
            <p:nvPr/>
          </p:nvSpPr>
          <p:spPr>
            <a:xfrm flipH="1">
              <a:off x="6026149" y="4389438"/>
              <a:ext cx="1652586" cy="0"/>
            </a:xfrm>
            <a:prstGeom prst="line">
              <a:avLst/>
            </a:prstGeom>
            <a:noFill/>
            <a:ln w="38100" cap="flat" cmpd="sng">
              <a:solidFill>
                <a:srgbClr val="000000"/>
              </a:solidFill>
              <a:prstDash val="solid"/>
              <a:round/>
            </a:ln>
          </p:spPr>
        </p:sp>
        <p:sp>
          <p:nvSpPr>
            <p:cNvPr id="508" name="直线"/>
            <p:cNvSpPr/>
            <p:nvPr/>
          </p:nvSpPr>
          <p:spPr>
            <a:xfrm flipH="1">
              <a:off x="5597525" y="4389438"/>
              <a:ext cx="738186" cy="0"/>
            </a:xfrm>
            <a:prstGeom prst="line">
              <a:avLst/>
            </a:prstGeom>
            <a:noFill/>
            <a:ln w="38100" cap="flat" cmpd="sng">
              <a:solidFill>
                <a:srgbClr val="000000"/>
              </a:solidFill>
              <a:prstDash val="dash"/>
              <a:round/>
            </a:ln>
          </p:spPr>
        </p:sp>
        <p:sp>
          <p:nvSpPr>
            <p:cNvPr id="509" name="直线"/>
            <p:cNvSpPr/>
            <p:nvPr/>
          </p:nvSpPr>
          <p:spPr>
            <a:xfrm flipH="1">
              <a:off x="5597525" y="6454775"/>
              <a:ext cx="738186" cy="0"/>
            </a:xfrm>
            <a:prstGeom prst="line">
              <a:avLst/>
            </a:prstGeom>
            <a:noFill/>
            <a:ln w="38100" cap="flat" cmpd="sng">
              <a:solidFill>
                <a:srgbClr val="000000"/>
              </a:solidFill>
              <a:prstDash val="dash"/>
              <a:round/>
            </a:ln>
          </p:spPr>
        </p:sp>
        <p:sp>
          <p:nvSpPr>
            <p:cNvPr id="510" name="直线"/>
            <p:cNvSpPr/>
            <p:nvPr/>
          </p:nvSpPr>
          <p:spPr>
            <a:xfrm>
              <a:off x="5835651" y="5478463"/>
              <a:ext cx="457200" cy="0"/>
            </a:xfrm>
            <a:prstGeom prst="line">
              <a:avLst/>
            </a:prstGeom>
            <a:noFill/>
            <a:ln w="38100" cap="flat" cmpd="sng">
              <a:solidFill>
                <a:srgbClr val="000000"/>
              </a:solidFill>
              <a:prstDash val="solid"/>
              <a:round/>
            </a:ln>
          </p:spPr>
        </p:sp>
      </p:grpSp>
      <p:grpSp>
        <p:nvGrpSpPr>
          <p:cNvPr id="539" name="组合"/>
          <p:cNvGrpSpPr/>
          <p:nvPr/>
        </p:nvGrpSpPr>
        <p:grpSpPr>
          <a:xfrm>
            <a:off x="1187450" y="4303712"/>
            <a:ext cx="2666999" cy="2190750"/>
            <a:chOff x="1187450" y="4303712"/>
            <a:chExt cx="2666999" cy="2190750"/>
          </a:xfrm>
        </p:grpSpPr>
        <p:sp>
          <p:nvSpPr>
            <p:cNvPr id="512" name="直线"/>
            <p:cNvSpPr/>
            <p:nvPr/>
          </p:nvSpPr>
          <p:spPr>
            <a:xfrm>
              <a:off x="2000249" y="5259387"/>
              <a:ext cx="0" cy="328612"/>
            </a:xfrm>
            <a:prstGeom prst="line">
              <a:avLst/>
            </a:prstGeom>
            <a:noFill/>
            <a:ln w="38100" cap="flat" cmpd="sng">
              <a:solidFill>
                <a:srgbClr val="000000"/>
              </a:solidFill>
              <a:prstDash val="solid"/>
              <a:round/>
            </a:ln>
          </p:spPr>
        </p:sp>
        <p:sp>
          <p:nvSpPr>
            <p:cNvPr id="513" name="直线"/>
            <p:cNvSpPr/>
            <p:nvPr/>
          </p:nvSpPr>
          <p:spPr>
            <a:xfrm flipV="1">
              <a:off x="2000249" y="5207000"/>
              <a:ext cx="282573" cy="158750"/>
            </a:xfrm>
            <a:prstGeom prst="line">
              <a:avLst/>
            </a:prstGeom>
            <a:noFill/>
            <a:ln w="38100" cap="flat" cmpd="sng">
              <a:solidFill>
                <a:srgbClr val="000000"/>
              </a:solidFill>
              <a:prstDash val="solid"/>
              <a:round/>
            </a:ln>
          </p:spPr>
        </p:sp>
        <p:sp>
          <p:nvSpPr>
            <p:cNvPr id="514" name="直线"/>
            <p:cNvSpPr/>
            <p:nvPr/>
          </p:nvSpPr>
          <p:spPr>
            <a:xfrm>
              <a:off x="2009775" y="5495924"/>
              <a:ext cx="273048" cy="150811"/>
            </a:xfrm>
            <a:prstGeom prst="line">
              <a:avLst/>
            </a:prstGeom>
            <a:noFill/>
            <a:ln w="38100" cap="flat" cmpd="sng">
              <a:solidFill>
                <a:srgbClr val="000000"/>
              </a:solidFill>
              <a:prstDash val="solid"/>
              <a:round/>
              <a:tailEnd type="triangle" w="sm" len="med"/>
            </a:ln>
          </p:spPr>
        </p:sp>
        <p:sp>
          <p:nvSpPr>
            <p:cNvPr id="515" name="直线"/>
            <p:cNvSpPr/>
            <p:nvPr/>
          </p:nvSpPr>
          <p:spPr>
            <a:xfrm>
              <a:off x="2247900" y="5605462"/>
              <a:ext cx="0" cy="889000"/>
            </a:xfrm>
            <a:prstGeom prst="line">
              <a:avLst/>
            </a:prstGeom>
            <a:noFill/>
            <a:ln w="38100" cap="flat" cmpd="sng">
              <a:solidFill>
                <a:srgbClr val="000000"/>
              </a:solidFill>
              <a:prstDash val="solid"/>
              <a:round/>
            </a:ln>
          </p:spPr>
        </p:sp>
        <p:sp>
          <p:nvSpPr>
            <p:cNvPr id="516" name="直线"/>
            <p:cNvSpPr/>
            <p:nvPr/>
          </p:nvSpPr>
          <p:spPr>
            <a:xfrm flipV="1">
              <a:off x="2265362" y="4343400"/>
              <a:ext cx="0" cy="922338"/>
            </a:xfrm>
            <a:prstGeom prst="line">
              <a:avLst/>
            </a:prstGeom>
            <a:noFill/>
            <a:ln w="38100" cap="flat" cmpd="sng">
              <a:solidFill>
                <a:srgbClr val="000000"/>
              </a:solidFill>
              <a:prstDash val="solid"/>
              <a:round/>
            </a:ln>
          </p:spPr>
        </p:sp>
        <p:sp>
          <p:nvSpPr>
            <p:cNvPr id="517" name="直线"/>
            <p:cNvSpPr/>
            <p:nvPr/>
          </p:nvSpPr>
          <p:spPr>
            <a:xfrm>
              <a:off x="2247900" y="5076825"/>
              <a:ext cx="1430336" cy="0"/>
            </a:xfrm>
            <a:prstGeom prst="line">
              <a:avLst/>
            </a:prstGeom>
            <a:noFill/>
            <a:ln w="38100" cap="flat" cmpd="sng">
              <a:solidFill>
                <a:srgbClr val="000000"/>
              </a:solidFill>
              <a:prstDash val="solid"/>
              <a:round/>
            </a:ln>
          </p:spPr>
        </p:sp>
        <p:sp>
          <p:nvSpPr>
            <p:cNvPr id="518" name="椭圆"/>
            <p:cNvSpPr/>
            <p:nvPr/>
          </p:nvSpPr>
          <p:spPr>
            <a:xfrm>
              <a:off x="3697287" y="4303712"/>
              <a:ext cx="68261" cy="50799"/>
            </a:xfrm>
            <a:prstGeom prst="ellipse">
              <a:avLst/>
            </a:prstGeom>
            <a:noFill/>
            <a:ln w="38100" cap="flat" cmpd="sng">
              <a:solidFill>
                <a:srgbClr val="000000"/>
              </a:solidFill>
              <a:prstDash val="solid"/>
              <a:round/>
            </a:ln>
          </p:spPr>
        </p:sp>
        <p:sp>
          <p:nvSpPr>
            <p:cNvPr id="519" name="椭圆"/>
            <p:cNvSpPr/>
            <p:nvPr/>
          </p:nvSpPr>
          <p:spPr>
            <a:xfrm>
              <a:off x="3679825" y="5037136"/>
              <a:ext cx="68261" cy="50800"/>
            </a:xfrm>
            <a:prstGeom prst="ellipse">
              <a:avLst/>
            </a:prstGeom>
            <a:noFill/>
            <a:ln w="38100" cap="flat" cmpd="sng">
              <a:solidFill>
                <a:srgbClr val="000000"/>
              </a:solidFill>
              <a:prstDash val="solid"/>
              <a:round/>
            </a:ln>
          </p:spPr>
        </p:sp>
        <p:sp>
          <p:nvSpPr>
            <p:cNvPr id="520" name="椭圆"/>
            <p:cNvSpPr/>
            <p:nvPr/>
          </p:nvSpPr>
          <p:spPr>
            <a:xfrm>
              <a:off x="3784599" y="6432549"/>
              <a:ext cx="69849" cy="52387"/>
            </a:xfrm>
            <a:prstGeom prst="ellipse">
              <a:avLst/>
            </a:prstGeom>
            <a:noFill/>
            <a:ln w="38100" cap="flat" cmpd="sng">
              <a:solidFill>
                <a:srgbClr val="000000"/>
              </a:solidFill>
              <a:prstDash val="solid"/>
              <a:round/>
            </a:ln>
          </p:spPr>
        </p:sp>
        <p:sp>
          <p:nvSpPr>
            <p:cNvPr id="521" name="矩形"/>
            <p:cNvSpPr/>
            <p:nvPr/>
          </p:nvSpPr>
          <p:spPr>
            <a:xfrm>
              <a:off x="2193925" y="4513262"/>
              <a:ext cx="123823" cy="314324"/>
            </a:xfrm>
            <a:prstGeom prst="rect">
              <a:avLst/>
            </a:prstGeom>
            <a:solidFill>
              <a:srgbClr val="FFFFF7"/>
            </a:solidFill>
            <a:ln w="38100" cap="flat" cmpd="sng">
              <a:solidFill>
                <a:srgbClr val="000000"/>
              </a:solidFill>
              <a:prstDash val="solid"/>
              <a:miter/>
            </a:ln>
          </p:spPr>
        </p:sp>
        <p:sp>
          <p:nvSpPr>
            <p:cNvPr id="522" name="矩形"/>
            <p:cNvSpPr/>
            <p:nvPr/>
          </p:nvSpPr>
          <p:spPr>
            <a:xfrm>
              <a:off x="2176462" y="5942012"/>
              <a:ext cx="123825" cy="314324"/>
            </a:xfrm>
            <a:prstGeom prst="rect">
              <a:avLst/>
            </a:prstGeom>
            <a:solidFill>
              <a:srgbClr val="FFFFF7"/>
            </a:solidFill>
            <a:ln w="38100" cap="flat" cmpd="sng">
              <a:solidFill>
                <a:srgbClr val="000000"/>
              </a:solidFill>
              <a:prstDash val="solid"/>
              <a:miter/>
            </a:ln>
          </p:spPr>
        </p:sp>
        <p:grpSp>
          <p:nvGrpSpPr>
            <p:cNvPr id="526" name="组合"/>
            <p:cNvGrpSpPr/>
            <p:nvPr/>
          </p:nvGrpSpPr>
          <p:grpSpPr>
            <a:xfrm rot="-5400000">
              <a:off x="2611436" y="5821362"/>
              <a:ext cx="111125" cy="379411"/>
              <a:chOff x="2611436" y="5821362"/>
              <a:chExt cx="111125" cy="379411"/>
            </a:xfrm>
          </p:grpSpPr>
          <p:sp>
            <p:nvSpPr>
              <p:cNvPr id="523" name="矩形"/>
              <p:cNvSpPr/>
              <p:nvPr/>
            </p:nvSpPr>
            <p:spPr>
              <a:xfrm>
                <a:off x="2624511" y="5839009"/>
                <a:ext cx="92603" cy="339706"/>
              </a:xfrm>
              <a:prstGeom prst="rect">
                <a:avLst/>
              </a:prstGeom>
              <a:solidFill>
                <a:srgbClr val="FFFFF7"/>
              </a:solidFill>
              <a:ln w="38100" cap="flat" cmpd="sng">
                <a:solidFill>
                  <a:srgbClr val="FFFFFF"/>
                </a:solidFill>
                <a:prstDash val="solid"/>
                <a:miter/>
              </a:ln>
            </p:spPr>
          </p:sp>
          <p:sp>
            <p:nvSpPr>
              <p:cNvPr id="524" name="直线"/>
              <p:cNvSpPr/>
              <p:nvPr/>
            </p:nvSpPr>
            <p:spPr>
              <a:xfrm>
                <a:off x="2611436" y="5821362"/>
                <a:ext cx="0" cy="379411"/>
              </a:xfrm>
              <a:prstGeom prst="line">
                <a:avLst/>
              </a:prstGeom>
              <a:noFill/>
              <a:ln w="38100" cap="flat" cmpd="sng">
                <a:solidFill>
                  <a:srgbClr val="000000"/>
                </a:solidFill>
                <a:prstDash val="solid"/>
                <a:round/>
              </a:ln>
            </p:spPr>
          </p:sp>
          <p:sp>
            <p:nvSpPr>
              <p:cNvPr id="525" name="直线"/>
              <p:cNvSpPr/>
              <p:nvPr/>
            </p:nvSpPr>
            <p:spPr>
              <a:xfrm>
                <a:off x="2722562" y="5821362"/>
                <a:ext cx="0" cy="379411"/>
              </a:xfrm>
              <a:prstGeom prst="line">
                <a:avLst/>
              </a:prstGeom>
              <a:noFill/>
              <a:ln w="38100" cap="flat" cmpd="sng">
                <a:solidFill>
                  <a:srgbClr val="000000"/>
                </a:solidFill>
                <a:prstDash val="solid"/>
                <a:round/>
              </a:ln>
            </p:spPr>
          </p:sp>
        </p:grpSp>
        <p:grpSp>
          <p:nvGrpSpPr>
            <p:cNvPr id="530" name="组合"/>
            <p:cNvGrpSpPr/>
            <p:nvPr/>
          </p:nvGrpSpPr>
          <p:grpSpPr>
            <a:xfrm>
              <a:off x="2830512" y="4926012"/>
              <a:ext cx="149224" cy="280987"/>
              <a:chOff x="2830512" y="4926012"/>
              <a:chExt cx="149224" cy="280987"/>
            </a:xfrm>
          </p:grpSpPr>
          <p:sp>
            <p:nvSpPr>
              <p:cNvPr id="527" name="矩形"/>
              <p:cNvSpPr/>
              <p:nvPr/>
            </p:nvSpPr>
            <p:spPr>
              <a:xfrm>
                <a:off x="2848068" y="4939081"/>
                <a:ext cx="122890" cy="255938"/>
              </a:xfrm>
              <a:prstGeom prst="rect">
                <a:avLst/>
              </a:prstGeom>
              <a:solidFill>
                <a:srgbClr val="FFFFF7"/>
              </a:solidFill>
              <a:ln w="38100" cap="flat" cmpd="sng">
                <a:solidFill>
                  <a:srgbClr val="FFFFFF"/>
                </a:solidFill>
                <a:prstDash val="solid"/>
                <a:miter/>
              </a:ln>
            </p:spPr>
          </p:sp>
          <p:sp>
            <p:nvSpPr>
              <p:cNvPr id="528" name="直线"/>
              <p:cNvSpPr/>
              <p:nvPr/>
            </p:nvSpPr>
            <p:spPr>
              <a:xfrm>
                <a:off x="2830512" y="4926012"/>
                <a:ext cx="0" cy="280987"/>
              </a:xfrm>
              <a:prstGeom prst="line">
                <a:avLst/>
              </a:prstGeom>
              <a:noFill/>
              <a:ln w="38100" cap="flat" cmpd="sng">
                <a:solidFill>
                  <a:srgbClr val="000000"/>
                </a:solidFill>
                <a:prstDash val="solid"/>
                <a:round/>
              </a:ln>
            </p:spPr>
          </p:sp>
          <p:sp>
            <p:nvSpPr>
              <p:cNvPr id="529" name="直线"/>
              <p:cNvSpPr/>
              <p:nvPr/>
            </p:nvSpPr>
            <p:spPr>
              <a:xfrm>
                <a:off x="2979737" y="4926012"/>
                <a:ext cx="0" cy="280987"/>
              </a:xfrm>
              <a:prstGeom prst="line">
                <a:avLst/>
              </a:prstGeom>
              <a:noFill/>
              <a:ln w="38100" cap="flat" cmpd="sng">
                <a:solidFill>
                  <a:srgbClr val="000000"/>
                </a:solidFill>
                <a:prstDash val="solid"/>
                <a:round/>
              </a:ln>
            </p:spPr>
          </p:sp>
        </p:grpSp>
        <p:sp>
          <p:nvSpPr>
            <p:cNvPr id="531" name="直线"/>
            <p:cNvSpPr/>
            <p:nvPr/>
          </p:nvSpPr>
          <p:spPr>
            <a:xfrm>
              <a:off x="2247900" y="5705474"/>
              <a:ext cx="441325" cy="0"/>
            </a:xfrm>
            <a:prstGeom prst="line">
              <a:avLst/>
            </a:prstGeom>
            <a:noFill/>
            <a:ln w="38100" cap="flat" cmpd="sng">
              <a:solidFill>
                <a:srgbClr val="000000"/>
              </a:solidFill>
              <a:prstDash val="solid"/>
              <a:round/>
            </a:ln>
          </p:spPr>
        </p:sp>
        <p:sp>
          <p:nvSpPr>
            <p:cNvPr id="532" name="直线"/>
            <p:cNvSpPr/>
            <p:nvPr/>
          </p:nvSpPr>
          <p:spPr>
            <a:xfrm>
              <a:off x="2671762" y="5705474"/>
              <a:ext cx="0" cy="249236"/>
            </a:xfrm>
            <a:prstGeom prst="line">
              <a:avLst/>
            </a:prstGeom>
            <a:noFill/>
            <a:ln w="38100" cap="flat" cmpd="sng">
              <a:solidFill>
                <a:srgbClr val="000000"/>
              </a:solidFill>
              <a:prstDash val="solid"/>
              <a:round/>
            </a:ln>
          </p:spPr>
        </p:sp>
        <p:sp>
          <p:nvSpPr>
            <p:cNvPr id="533" name="直线"/>
            <p:cNvSpPr/>
            <p:nvPr/>
          </p:nvSpPr>
          <p:spPr>
            <a:xfrm>
              <a:off x="2671762" y="6059486"/>
              <a:ext cx="0" cy="400049"/>
            </a:xfrm>
            <a:prstGeom prst="line">
              <a:avLst/>
            </a:prstGeom>
            <a:noFill/>
            <a:ln w="38100" cap="flat" cmpd="sng">
              <a:solidFill>
                <a:srgbClr val="000000"/>
              </a:solidFill>
              <a:prstDash val="solid"/>
              <a:round/>
            </a:ln>
          </p:spPr>
        </p:sp>
        <p:sp>
          <p:nvSpPr>
            <p:cNvPr id="534" name="直线"/>
            <p:cNvSpPr/>
            <p:nvPr/>
          </p:nvSpPr>
          <p:spPr>
            <a:xfrm flipH="1">
              <a:off x="1700211" y="6459537"/>
              <a:ext cx="2065336" cy="0"/>
            </a:xfrm>
            <a:prstGeom prst="line">
              <a:avLst/>
            </a:prstGeom>
            <a:noFill/>
            <a:ln w="38100" cap="flat" cmpd="sng">
              <a:solidFill>
                <a:srgbClr val="000000"/>
              </a:solidFill>
              <a:prstDash val="solid"/>
              <a:round/>
            </a:ln>
          </p:spPr>
        </p:sp>
        <p:sp>
          <p:nvSpPr>
            <p:cNvPr id="535" name="直线"/>
            <p:cNvSpPr/>
            <p:nvPr/>
          </p:nvSpPr>
          <p:spPr>
            <a:xfrm flipH="1">
              <a:off x="1700211" y="4343400"/>
              <a:ext cx="1978025" cy="0"/>
            </a:xfrm>
            <a:prstGeom prst="line">
              <a:avLst/>
            </a:prstGeom>
            <a:noFill/>
            <a:ln w="38100" cap="flat" cmpd="sng">
              <a:solidFill>
                <a:srgbClr val="000000"/>
              </a:solidFill>
              <a:prstDash val="solid"/>
              <a:round/>
            </a:ln>
          </p:spPr>
        </p:sp>
        <p:sp>
          <p:nvSpPr>
            <p:cNvPr id="536" name="直线"/>
            <p:cNvSpPr/>
            <p:nvPr/>
          </p:nvSpPr>
          <p:spPr>
            <a:xfrm flipH="1">
              <a:off x="1187450" y="4343400"/>
              <a:ext cx="882649" cy="0"/>
            </a:xfrm>
            <a:prstGeom prst="line">
              <a:avLst/>
            </a:prstGeom>
            <a:noFill/>
            <a:ln w="38100" cap="flat" cmpd="sng">
              <a:solidFill>
                <a:srgbClr val="000000"/>
              </a:solidFill>
              <a:prstDash val="dash"/>
              <a:round/>
            </a:ln>
          </p:spPr>
        </p:sp>
        <p:sp>
          <p:nvSpPr>
            <p:cNvPr id="537" name="直线"/>
            <p:cNvSpPr/>
            <p:nvPr/>
          </p:nvSpPr>
          <p:spPr>
            <a:xfrm flipH="1">
              <a:off x="1187450" y="6454773"/>
              <a:ext cx="882649" cy="0"/>
            </a:xfrm>
            <a:prstGeom prst="line">
              <a:avLst/>
            </a:prstGeom>
            <a:noFill/>
            <a:ln w="38100" cap="flat" cmpd="sng">
              <a:solidFill>
                <a:srgbClr val="000000"/>
              </a:solidFill>
              <a:prstDash val="dash"/>
              <a:round/>
            </a:ln>
          </p:spPr>
        </p:sp>
        <p:sp>
          <p:nvSpPr>
            <p:cNvPr id="538" name="直线"/>
            <p:cNvSpPr/>
            <p:nvPr/>
          </p:nvSpPr>
          <p:spPr>
            <a:xfrm>
              <a:off x="1516062" y="5430837"/>
              <a:ext cx="495300" cy="0"/>
            </a:xfrm>
            <a:prstGeom prst="line">
              <a:avLst/>
            </a:prstGeom>
            <a:noFill/>
            <a:ln w="38100" cap="flat" cmpd="sng">
              <a:solidFill>
                <a:srgbClr val="000000"/>
              </a:solidFill>
              <a:prstDash val="solid"/>
              <a:round/>
            </a:ln>
          </p:spPr>
        </p:sp>
      </p:grpSp>
      <p:sp>
        <p:nvSpPr>
          <p:cNvPr id="540" name="矩形"/>
          <p:cNvSpPr/>
          <p:nvPr/>
        </p:nvSpPr>
        <p:spPr>
          <a:xfrm>
            <a:off x="1644650" y="4991100"/>
            <a:ext cx="533400"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endParaRPr>
          </a:p>
        </p:txBody>
      </p:sp>
      <p:sp>
        <p:nvSpPr>
          <p:cNvPr id="541" name="矩形"/>
          <p:cNvSpPr/>
          <p:nvPr/>
        </p:nvSpPr>
        <p:spPr>
          <a:xfrm>
            <a:off x="5835649" y="4991100"/>
            <a:ext cx="533400"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endParaRPr>
          </a:p>
        </p:txBody>
      </p:sp>
      <p:sp>
        <p:nvSpPr>
          <p:cNvPr id="542" name="矩形"/>
          <p:cNvSpPr/>
          <p:nvPr/>
        </p:nvSpPr>
        <p:spPr>
          <a:xfrm>
            <a:off x="2178050" y="4656138"/>
            <a:ext cx="838199"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endParaRPr>
          </a:p>
        </p:txBody>
      </p:sp>
      <p:sp>
        <p:nvSpPr>
          <p:cNvPr id="543" name="矩形"/>
          <p:cNvSpPr/>
          <p:nvPr/>
        </p:nvSpPr>
        <p:spPr>
          <a:xfrm>
            <a:off x="6064250" y="5524499"/>
            <a:ext cx="838200"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Times New Roman" panose="02020603050405020304" charset="0"/>
            </a:endParaRPr>
          </a:p>
        </p:txBody>
      </p:sp>
      <p:sp>
        <p:nvSpPr>
          <p:cNvPr id="544" name="直线"/>
          <p:cNvSpPr/>
          <p:nvPr/>
        </p:nvSpPr>
        <p:spPr>
          <a:xfrm>
            <a:off x="4616450" y="4292600"/>
            <a:ext cx="0" cy="2497137"/>
          </a:xfrm>
          <a:prstGeom prst="line">
            <a:avLst/>
          </a:prstGeom>
          <a:noFill/>
          <a:ln w="76200" cap="flat" cmpd="tri">
            <a:solidFill>
              <a:srgbClr val="131C9E"/>
            </a:solidFill>
            <a:prstDash val="solid"/>
            <a:round/>
          </a:ln>
        </p:spPr>
      </p:sp>
      <p:sp>
        <p:nvSpPr>
          <p:cNvPr id="545" name="矩形"/>
          <p:cNvSpPr/>
          <p:nvPr/>
        </p:nvSpPr>
        <p:spPr>
          <a:xfrm>
            <a:off x="671513" y="1789113"/>
            <a:ext cx="8077200" cy="120015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(1)</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设接“地”参考点的电位为零，在某点对“地”电压（即电位）的正半周，该点交流电位的瞬时极性为正；在负半周则为负。</a:t>
            </a:r>
            <a:endPar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546" name="矩形"/>
          <p:cNvSpPr/>
          <p:nvPr/>
        </p:nvSpPr>
        <p:spPr>
          <a:xfrm>
            <a:off x="693738" y="2924175"/>
            <a:ext cx="7924800" cy="120173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(2)</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设基极瞬时极性为正，</a:t>
            </a:r>
            <a:r>
              <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根据</a:t>
            </a:r>
            <a:r>
              <a:rPr lang="zh-CN" altLang="en-US"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集电极</a:t>
            </a:r>
            <a:r>
              <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瞬时极性</a:t>
            </a:r>
            <a:r>
              <a:rPr lang="zh-CN" altLang="en-US"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与基极相反</a:t>
            </a:r>
            <a:r>
              <a:rPr lang="zh-CN" altLang="en-US" sz="2400" b="1" i="0" u="none" strike="noStrike" kern="1200" cap="none" spc="0" baseline="0">
                <a:solidFill>
                  <a:srgbClr val="FF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发射极</a:t>
            </a: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接有发射极电阻而无旁路电容时</a:t>
            </a: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瞬时极性</a:t>
            </a:r>
            <a:r>
              <a:rPr lang="zh-CN" altLang="en-US"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与基极相同</a:t>
            </a:r>
            <a:r>
              <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的原则</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，标出相关各点的</a:t>
            </a:r>
            <a:r>
              <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瞬时极性。</a:t>
            </a:r>
            <a:endParaRPr lang="zh-CN" altLang="en-US" sz="24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blinds(vertical)">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wipe(left)">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5"/>
                                        </p:tgtEl>
                                        <p:attrNameLst>
                                          <p:attrName>style.visibility</p:attrName>
                                        </p:attrNameLst>
                                      </p:cBhvr>
                                      <p:to>
                                        <p:strVal val="visible"/>
                                      </p:to>
                                    </p:set>
                                    <p:animEffect transition="in" filter="wipe(left)">
                                      <p:cBhvr>
                                        <p:cTn id="17" dur="500"/>
                                        <p:tgtEl>
                                          <p:spTgt spid="5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6"/>
                                        </p:tgtEl>
                                        <p:attrNameLst>
                                          <p:attrName>style.visibility</p:attrName>
                                        </p:attrNameLst>
                                      </p:cBhvr>
                                      <p:to>
                                        <p:strVal val="visible"/>
                                      </p:to>
                                    </p:set>
                                    <p:animEffect transition="in" filter="wipe(left)">
                                      <p:cBhvr>
                                        <p:cTn id="22" dur="500"/>
                                        <p:tgtEl>
                                          <p:spTgt spid="5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9"/>
                                        </p:tgtEl>
                                        <p:attrNameLst>
                                          <p:attrName>style.visibility</p:attrName>
                                        </p:attrNameLst>
                                      </p:cBhvr>
                                      <p:to>
                                        <p:strVal val="visible"/>
                                      </p:to>
                                    </p:set>
                                    <p:animEffect transition="in" filter="wipe(left)">
                                      <p:cBhvr>
                                        <p:cTn id="27" dur="500"/>
                                        <p:tgtEl>
                                          <p:spTgt spid="5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0"/>
                                        </p:tgtEl>
                                        <p:attrNameLst>
                                          <p:attrName>style.visibility</p:attrName>
                                        </p:attrNameLst>
                                      </p:cBhvr>
                                      <p:to>
                                        <p:strVal val="visible"/>
                                      </p:to>
                                    </p:set>
                                    <p:animEffect transition="in" filter="blinds(horizontal)">
                                      <p:cBhvr>
                                        <p:cTn id="32" dur="500"/>
                                        <p:tgtEl>
                                          <p:spTgt spid="54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542">
                                            <p:txEl>
                                              <p:pRg st="0" end="0"/>
                                            </p:txEl>
                                          </p:spTgt>
                                        </p:tgtEl>
                                        <p:attrNameLst>
                                          <p:attrName>style.visibility</p:attrName>
                                        </p:attrNameLst>
                                      </p:cBhvr>
                                      <p:to>
                                        <p:strVal val="visible"/>
                                      </p:to>
                                    </p:set>
                                    <p:animEffect transition="in" filter="box(out)">
                                      <p:cBhvr>
                                        <p:cTn id="37" dur="500"/>
                                        <p:tgtEl>
                                          <p:spTgt spid="542">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1" name="14.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4"/>
                                        </p:tgtEl>
                                        <p:attrNameLst>
                                          <p:attrName>style.visibility</p:attrName>
                                        </p:attrNameLst>
                                      </p:cBhvr>
                                      <p:to>
                                        <p:strVal val="visible"/>
                                      </p:to>
                                    </p:set>
                                    <p:animEffect transition="in" filter="blinds(horizontal)">
                                      <p:cBhvr>
                                        <p:cTn id="42" dur="500"/>
                                        <p:tgtEl>
                                          <p:spTgt spid="5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1"/>
                                        </p:tgtEl>
                                        <p:attrNameLst>
                                          <p:attrName>style.visibility</p:attrName>
                                        </p:attrNameLst>
                                      </p:cBhvr>
                                      <p:to>
                                        <p:strVal val="visible"/>
                                      </p:to>
                                    </p:set>
                                    <p:animEffect transition="in" filter="wipe(left)">
                                      <p:cBhvr>
                                        <p:cTn id="47" dur="500"/>
                                        <p:tgtEl>
                                          <p:spTgt spid="5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1"/>
                                        </p:tgtEl>
                                        <p:attrNameLst>
                                          <p:attrName>style.visibility</p:attrName>
                                        </p:attrNameLst>
                                      </p:cBhvr>
                                      <p:to>
                                        <p:strVal val="visible"/>
                                      </p:to>
                                    </p:set>
                                    <p:animEffect transition="in" filter="blinds(horizontal)">
                                      <p:cBhvr>
                                        <p:cTn id="52" dur="500"/>
                                        <p:tgtEl>
                                          <p:spTgt spid="54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543">
                                            <p:txEl>
                                              <p:pRg st="0" end="0"/>
                                            </p:txEl>
                                          </p:spTgt>
                                        </p:tgtEl>
                                        <p:attrNameLst>
                                          <p:attrName>style.visibility</p:attrName>
                                        </p:attrNameLst>
                                      </p:cBhvr>
                                      <p:to>
                                        <p:strVal val="visible"/>
                                      </p:to>
                                    </p:set>
                                    <p:animEffect transition="in" filter="box(out)">
                                      <p:cBhvr>
                                        <p:cTn id="57" dur="500"/>
                                        <p:tgtEl>
                                          <p:spTgt spid="543">
                                            <p:txEl>
                                              <p:pRg st="0" end="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1" name="15.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P spid="489" grpId="0"/>
      <p:bldP spid="545" grpId="0"/>
      <p:bldP spid="546" grpId="0"/>
      <p:bldP spid="539" grpId="0" animBg="1"/>
      <p:bldP spid="540" grpId="0"/>
      <p:bldP spid="544" grpId="0" animBg="1"/>
      <p:bldP spid="511" grpId="0" animBg="1"/>
      <p:bldP spid="54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6" name="组合"/>
          <p:cNvGrpSpPr/>
          <p:nvPr/>
        </p:nvGrpSpPr>
        <p:grpSpPr>
          <a:xfrm>
            <a:off x="1066800" y="1154112"/>
            <a:ext cx="3047999" cy="2503485"/>
            <a:chOff x="1066800" y="1154112"/>
            <a:chExt cx="3047999" cy="2503485"/>
          </a:xfrm>
        </p:grpSpPr>
        <p:sp>
          <p:nvSpPr>
            <p:cNvPr id="549" name="直线"/>
            <p:cNvSpPr/>
            <p:nvPr/>
          </p:nvSpPr>
          <p:spPr>
            <a:xfrm>
              <a:off x="1995714" y="2246213"/>
              <a:ext cx="0" cy="375523"/>
            </a:xfrm>
            <a:prstGeom prst="line">
              <a:avLst/>
            </a:prstGeom>
            <a:noFill/>
            <a:ln w="38100" cap="flat" cmpd="sng">
              <a:solidFill>
                <a:srgbClr val="000000"/>
              </a:solidFill>
              <a:prstDash val="solid"/>
              <a:round/>
            </a:ln>
          </p:spPr>
        </p:sp>
        <p:sp>
          <p:nvSpPr>
            <p:cNvPr id="550" name="直线"/>
            <p:cNvSpPr/>
            <p:nvPr/>
          </p:nvSpPr>
          <p:spPr>
            <a:xfrm flipV="1">
              <a:off x="1995714" y="2186347"/>
              <a:ext cx="324757" cy="185039"/>
            </a:xfrm>
            <a:prstGeom prst="line">
              <a:avLst/>
            </a:prstGeom>
            <a:noFill/>
            <a:ln w="38100" cap="flat" cmpd="sng">
              <a:solidFill>
                <a:srgbClr val="000000"/>
              </a:solidFill>
              <a:prstDash val="solid"/>
              <a:round/>
            </a:ln>
          </p:spPr>
        </p:sp>
        <p:sp>
          <p:nvSpPr>
            <p:cNvPr id="551" name="直线"/>
            <p:cNvSpPr/>
            <p:nvPr/>
          </p:nvSpPr>
          <p:spPr>
            <a:xfrm>
              <a:off x="2006600" y="2516516"/>
              <a:ext cx="312057" cy="172340"/>
            </a:xfrm>
            <a:prstGeom prst="line">
              <a:avLst/>
            </a:prstGeom>
            <a:noFill/>
            <a:ln w="38100" cap="flat" cmpd="sng">
              <a:solidFill>
                <a:srgbClr val="000000"/>
              </a:solidFill>
              <a:prstDash val="solid"/>
              <a:round/>
              <a:tailEnd type="triangle" w="sm" len="med"/>
            </a:ln>
          </p:spPr>
        </p:sp>
        <p:sp>
          <p:nvSpPr>
            <p:cNvPr id="552" name="直线"/>
            <p:cNvSpPr/>
            <p:nvPr/>
          </p:nvSpPr>
          <p:spPr>
            <a:xfrm>
              <a:off x="2278743" y="2641691"/>
              <a:ext cx="0" cy="1015906"/>
            </a:xfrm>
            <a:prstGeom prst="line">
              <a:avLst/>
            </a:prstGeom>
            <a:noFill/>
            <a:ln w="38100" cap="flat" cmpd="sng">
              <a:solidFill>
                <a:srgbClr val="000000"/>
              </a:solidFill>
              <a:prstDash val="solid"/>
              <a:round/>
            </a:ln>
          </p:spPr>
        </p:sp>
        <p:sp>
          <p:nvSpPr>
            <p:cNvPr id="553" name="直线"/>
            <p:cNvSpPr/>
            <p:nvPr/>
          </p:nvSpPr>
          <p:spPr>
            <a:xfrm flipV="1">
              <a:off x="2298700" y="1199465"/>
              <a:ext cx="0" cy="1054004"/>
            </a:xfrm>
            <a:prstGeom prst="line">
              <a:avLst/>
            </a:prstGeom>
            <a:noFill/>
            <a:ln w="38100" cap="flat" cmpd="sng">
              <a:solidFill>
                <a:srgbClr val="000000"/>
              </a:solidFill>
              <a:prstDash val="solid"/>
              <a:round/>
            </a:ln>
          </p:spPr>
        </p:sp>
        <p:sp>
          <p:nvSpPr>
            <p:cNvPr id="554" name="直线"/>
            <p:cNvSpPr/>
            <p:nvPr/>
          </p:nvSpPr>
          <p:spPr>
            <a:xfrm>
              <a:off x="2278743" y="2037589"/>
              <a:ext cx="1634670" cy="0"/>
            </a:xfrm>
            <a:prstGeom prst="line">
              <a:avLst/>
            </a:prstGeom>
            <a:noFill/>
            <a:ln w="38100" cap="flat" cmpd="sng">
              <a:solidFill>
                <a:srgbClr val="000000"/>
              </a:solidFill>
              <a:prstDash val="solid"/>
              <a:round/>
            </a:ln>
          </p:spPr>
        </p:sp>
        <p:sp>
          <p:nvSpPr>
            <p:cNvPr id="555" name="椭圆"/>
            <p:cNvSpPr/>
            <p:nvPr/>
          </p:nvSpPr>
          <p:spPr>
            <a:xfrm>
              <a:off x="3935184" y="1154112"/>
              <a:ext cx="78014" cy="58051"/>
            </a:xfrm>
            <a:prstGeom prst="ellipse">
              <a:avLst/>
            </a:prstGeom>
            <a:noFill/>
            <a:ln w="38100" cap="flat" cmpd="sng">
              <a:solidFill>
                <a:srgbClr val="000000"/>
              </a:solidFill>
              <a:prstDash val="solid"/>
              <a:round/>
            </a:ln>
          </p:spPr>
        </p:sp>
        <p:sp>
          <p:nvSpPr>
            <p:cNvPr id="556" name="椭圆"/>
            <p:cNvSpPr/>
            <p:nvPr/>
          </p:nvSpPr>
          <p:spPr>
            <a:xfrm>
              <a:off x="3915229" y="1992235"/>
              <a:ext cx="78014" cy="58051"/>
            </a:xfrm>
            <a:prstGeom prst="ellipse">
              <a:avLst/>
            </a:prstGeom>
            <a:noFill/>
            <a:ln w="38100" cap="flat" cmpd="sng">
              <a:solidFill>
                <a:srgbClr val="000000"/>
              </a:solidFill>
              <a:prstDash val="solid"/>
              <a:round/>
            </a:ln>
          </p:spPr>
        </p:sp>
        <p:sp>
          <p:nvSpPr>
            <p:cNvPr id="557" name="椭圆"/>
            <p:cNvSpPr/>
            <p:nvPr/>
          </p:nvSpPr>
          <p:spPr>
            <a:xfrm>
              <a:off x="4034971" y="3586848"/>
              <a:ext cx="79827" cy="59864"/>
            </a:xfrm>
            <a:prstGeom prst="ellipse">
              <a:avLst/>
            </a:prstGeom>
            <a:noFill/>
            <a:ln w="38100" cap="flat" cmpd="sng">
              <a:solidFill>
                <a:srgbClr val="000000"/>
              </a:solidFill>
              <a:prstDash val="solid"/>
              <a:round/>
            </a:ln>
          </p:spPr>
        </p:sp>
        <p:sp>
          <p:nvSpPr>
            <p:cNvPr id="558" name="矩形"/>
            <p:cNvSpPr/>
            <p:nvPr/>
          </p:nvSpPr>
          <p:spPr>
            <a:xfrm>
              <a:off x="2217057" y="1393576"/>
              <a:ext cx="141514" cy="359194"/>
            </a:xfrm>
            <a:prstGeom prst="rect">
              <a:avLst/>
            </a:prstGeom>
            <a:solidFill>
              <a:srgbClr val="FFFFF7"/>
            </a:solidFill>
            <a:ln w="38100" cap="flat" cmpd="sng">
              <a:solidFill>
                <a:srgbClr val="000000"/>
              </a:solidFill>
              <a:prstDash val="solid"/>
              <a:miter/>
            </a:ln>
          </p:spPr>
        </p:sp>
        <p:sp>
          <p:nvSpPr>
            <p:cNvPr id="559" name="矩形"/>
            <p:cNvSpPr/>
            <p:nvPr/>
          </p:nvSpPr>
          <p:spPr>
            <a:xfrm>
              <a:off x="2197100" y="3026285"/>
              <a:ext cx="141514" cy="362824"/>
            </a:xfrm>
            <a:prstGeom prst="rect">
              <a:avLst/>
            </a:prstGeom>
            <a:solidFill>
              <a:srgbClr val="FFFFF7"/>
            </a:solidFill>
            <a:ln w="38100" cap="flat" cmpd="sng">
              <a:solidFill>
                <a:srgbClr val="000000"/>
              </a:solidFill>
              <a:prstDash val="solid"/>
              <a:miter/>
            </a:ln>
          </p:spPr>
        </p:sp>
        <p:grpSp>
          <p:nvGrpSpPr>
            <p:cNvPr id="563" name="组合"/>
            <p:cNvGrpSpPr/>
            <p:nvPr/>
          </p:nvGrpSpPr>
          <p:grpSpPr>
            <a:xfrm rot="-5400000">
              <a:off x="2705100" y="2886598"/>
              <a:ext cx="126999" cy="433573"/>
              <a:chOff x="2705100" y="2886598"/>
              <a:chExt cx="126999" cy="433573"/>
            </a:xfrm>
          </p:grpSpPr>
          <p:sp>
            <p:nvSpPr>
              <p:cNvPr id="560" name="矩形"/>
              <p:cNvSpPr/>
              <p:nvPr/>
            </p:nvSpPr>
            <p:spPr>
              <a:xfrm>
                <a:off x="2718795" y="2906764"/>
                <a:ext cx="104587" cy="386519"/>
              </a:xfrm>
              <a:prstGeom prst="rect">
                <a:avLst/>
              </a:prstGeom>
              <a:solidFill>
                <a:srgbClr val="FFFFF7"/>
              </a:solidFill>
              <a:ln w="38100" cap="flat" cmpd="sng">
                <a:solidFill>
                  <a:srgbClr val="FFFFFF"/>
                </a:solidFill>
                <a:prstDash val="solid"/>
                <a:miter/>
              </a:ln>
            </p:spPr>
          </p:sp>
          <p:sp>
            <p:nvSpPr>
              <p:cNvPr id="561" name="直线"/>
              <p:cNvSpPr/>
              <p:nvPr/>
            </p:nvSpPr>
            <p:spPr>
              <a:xfrm>
                <a:off x="2705100" y="2886598"/>
                <a:ext cx="0" cy="433573"/>
              </a:xfrm>
              <a:prstGeom prst="line">
                <a:avLst/>
              </a:prstGeom>
              <a:noFill/>
              <a:ln w="38100" cap="flat" cmpd="sng">
                <a:solidFill>
                  <a:srgbClr val="000000"/>
                </a:solidFill>
                <a:prstDash val="solid"/>
                <a:round/>
              </a:ln>
            </p:spPr>
          </p:sp>
          <p:sp>
            <p:nvSpPr>
              <p:cNvPr id="562" name="直线"/>
              <p:cNvSpPr/>
              <p:nvPr/>
            </p:nvSpPr>
            <p:spPr>
              <a:xfrm>
                <a:off x="2832100" y="2886598"/>
                <a:ext cx="0" cy="433573"/>
              </a:xfrm>
              <a:prstGeom prst="line">
                <a:avLst/>
              </a:prstGeom>
              <a:noFill/>
              <a:ln w="38100" cap="flat" cmpd="sng">
                <a:solidFill>
                  <a:srgbClr val="000000"/>
                </a:solidFill>
                <a:prstDash val="solid"/>
                <a:round/>
              </a:ln>
            </p:spPr>
          </p:sp>
        </p:grpSp>
        <p:grpSp>
          <p:nvGrpSpPr>
            <p:cNvPr id="567" name="组合"/>
            <p:cNvGrpSpPr/>
            <p:nvPr/>
          </p:nvGrpSpPr>
          <p:grpSpPr>
            <a:xfrm>
              <a:off x="2944585" y="1865248"/>
              <a:ext cx="170543" cy="321099"/>
              <a:chOff x="2944585" y="1865248"/>
              <a:chExt cx="170543" cy="321099"/>
            </a:xfrm>
          </p:grpSpPr>
          <p:sp>
            <p:nvSpPr>
              <p:cNvPr id="564" name="矩形"/>
              <p:cNvSpPr/>
              <p:nvPr/>
            </p:nvSpPr>
            <p:spPr>
              <a:xfrm>
                <a:off x="2964649" y="1880182"/>
                <a:ext cx="140447" cy="292474"/>
              </a:xfrm>
              <a:prstGeom prst="rect">
                <a:avLst/>
              </a:prstGeom>
              <a:solidFill>
                <a:srgbClr val="FFFFF7"/>
              </a:solidFill>
              <a:ln w="38100" cap="flat" cmpd="sng">
                <a:solidFill>
                  <a:srgbClr val="FFFFFF"/>
                </a:solidFill>
                <a:prstDash val="solid"/>
                <a:miter/>
              </a:ln>
            </p:spPr>
          </p:sp>
          <p:sp>
            <p:nvSpPr>
              <p:cNvPr id="565" name="直线"/>
              <p:cNvSpPr/>
              <p:nvPr/>
            </p:nvSpPr>
            <p:spPr>
              <a:xfrm>
                <a:off x="2944585" y="1865248"/>
                <a:ext cx="0" cy="321099"/>
              </a:xfrm>
              <a:prstGeom prst="line">
                <a:avLst/>
              </a:prstGeom>
              <a:noFill/>
              <a:ln w="38100" cap="flat" cmpd="sng">
                <a:solidFill>
                  <a:srgbClr val="000000"/>
                </a:solidFill>
                <a:prstDash val="solid"/>
                <a:round/>
              </a:ln>
            </p:spPr>
          </p:sp>
          <p:sp>
            <p:nvSpPr>
              <p:cNvPr id="566" name="直线"/>
              <p:cNvSpPr/>
              <p:nvPr/>
            </p:nvSpPr>
            <p:spPr>
              <a:xfrm>
                <a:off x="3115128" y="1865248"/>
                <a:ext cx="0" cy="321099"/>
              </a:xfrm>
              <a:prstGeom prst="line">
                <a:avLst/>
              </a:prstGeom>
              <a:noFill/>
              <a:ln w="38100" cap="flat" cmpd="sng">
                <a:solidFill>
                  <a:srgbClr val="000000"/>
                </a:solidFill>
                <a:prstDash val="solid"/>
                <a:round/>
              </a:ln>
            </p:spPr>
          </p:sp>
        </p:grpSp>
        <p:sp>
          <p:nvSpPr>
            <p:cNvPr id="568" name="直线"/>
            <p:cNvSpPr/>
            <p:nvPr/>
          </p:nvSpPr>
          <p:spPr>
            <a:xfrm>
              <a:off x="2278743" y="2755981"/>
              <a:ext cx="504370" cy="0"/>
            </a:xfrm>
            <a:prstGeom prst="line">
              <a:avLst/>
            </a:prstGeom>
            <a:noFill/>
            <a:ln w="38100" cap="flat" cmpd="sng">
              <a:solidFill>
                <a:srgbClr val="000000"/>
              </a:solidFill>
              <a:prstDash val="solid"/>
              <a:round/>
            </a:ln>
          </p:spPr>
        </p:sp>
        <p:sp>
          <p:nvSpPr>
            <p:cNvPr id="569" name="直线"/>
            <p:cNvSpPr/>
            <p:nvPr/>
          </p:nvSpPr>
          <p:spPr>
            <a:xfrm>
              <a:off x="2763157" y="2755981"/>
              <a:ext cx="0" cy="284816"/>
            </a:xfrm>
            <a:prstGeom prst="line">
              <a:avLst/>
            </a:prstGeom>
            <a:noFill/>
            <a:ln w="38100" cap="flat" cmpd="sng">
              <a:solidFill>
                <a:srgbClr val="000000"/>
              </a:solidFill>
              <a:prstDash val="solid"/>
              <a:round/>
            </a:ln>
          </p:spPr>
        </p:sp>
        <p:sp>
          <p:nvSpPr>
            <p:cNvPr id="570" name="直线"/>
            <p:cNvSpPr/>
            <p:nvPr/>
          </p:nvSpPr>
          <p:spPr>
            <a:xfrm>
              <a:off x="2763157" y="3160529"/>
              <a:ext cx="0" cy="457158"/>
            </a:xfrm>
            <a:prstGeom prst="line">
              <a:avLst/>
            </a:prstGeom>
            <a:noFill/>
            <a:ln w="38100" cap="flat" cmpd="sng">
              <a:solidFill>
                <a:srgbClr val="000000"/>
              </a:solidFill>
              <a:prstDash val="solid"/>
              <a:round/>
            </a:ln>
          </p:spPr>
        </p:sp>
        <p:sp>
          <p:nvSpPr>
            <p:cNvPr id="571" name="直线"/>
            <p:cNvSpPr/>
            <p:nvPr/>
          </p:nvSpPr>
          <p:spPr>
            <a:xfrm flipH="1">
              <a:off x="1652814" y="3617688"/>
              <a:ext cx="2360385" cy="0"/>
            </a:xfrm>
            <a:prstGeom prst="line">
              <a:avLst/>
            </a:prstGeom>
            <a:noFill/>
            <a:ln w="38100" cap="flat" cmpd="sng">
              <a:solidFill>
                <a:srgbClr val="000000"/>
              </a:solidFill>
              <a:prstDash val="solid"/>
              <a:round/>
            </a:ln>
          </p:spPr>
        </p:sp>
        <p:sp>
          <p:nvSpPr>
            <p:cNvPr id="572" name="直线"/>
            <p:cNvSpPr/>
            <p:nvPr/>
          </p:nvSpPr>
          <p:spPr>
            <a:xfrm flipH="1">
              <a:off x="1652814" y="1199465"/>
              <a:ext cx="2260599" cy="0"/>
            </a:xfrm>
            <a:prstGeom prst="line">
              <a:avLst/>
            </a:prstGeom>
            <a:noFill/>
            <a:ln w="38100" cap="flat" cmpd="sng">
              <a:solidFill>
                <a:srgbClr val="000000"/>
              </a:solidFill>
              <a:prstDash val="solid"/>
              <a:round/>
            </a:ln>
          </p:spPr>
        </p:sp>
        <p:sp>
          <p:nvSpPr>
            <p:cNvPr id="573" name="直线"/>
            <p:cNvSpPr/>
            <p:nvPr/>
          </p:nvSpPr>
          <p:spPr>
            <a:xfrm flipH="1">
              <a:off x="1066800" y="1199465"/>
              <a:ext cx="1008742" cy="0"/>
            </a:xfrm>
            <a:prstGeom prst="line">
              <a:avLst/>
            </a:prstGeom>
            <a:noFill/>
            <a:ln w="38100" cap="flat" cmpd="sng">
              <a:solidFill>
                <a:srgbClr val="000000"/>
              </a:solidFill>
              <a:prstDash val="dash"/>
              <a:round/>
            </a:ln>
          </p:spPr>
        </p:sp>
        <p:sp>
          <p:nvSpPr>
            <p:cNvPr id="574" name="直线"/>
            <p:cNvSpPr/>
            <p:nvPr/>
          </p:nvSpPr>
          <p:spPr>
            <a:xfrm flipH="1">
              <a:off x="1066800" y="3612246"/>
              <a:ext cx="1008742" cy="0"/>
            </a:xfrm>
            <a:prstGeom prst="line">
              <a:avLst/>
            </a:prstGeom>
            <a:noFill/>
            <a:ln w="38100" cap="flat" cmpd="sng">
              <a:solidFill>
                <a:srgbClr val="000000"/>
              </a:solidFill>
              <a:prstDash val="dash"/>
              <a:round/>
            </a:ln>
          </p:spPr>
        </p:sp>
        <p:sp>
          <p:nvSpPr>
            <p:cNvPr id="575" name="直线"/>
            <p:cNvSpPr/>
            <p:nvPr/>
          </p:nvSpPr>
          <p:spPr>
            <a:xfrm>
              <a:off x="1442357" y="2442138"/>
              <a:ext cx="566057" cy="0"/>
            </a:xfrm>
            <a:prstGeom prst="line">
              <a:avLst/>
            </a:prstGeom>
            <a:noFill/>
            <a:ln w="38100" cap="flat" cmpd="sng">
              <a:solidFill>
                <a:srgbClr val="000000"/>
              </a:solidFill>
              <a:prstDash val="solid"/>
              <a:round/>
            </a:ln>
          </p:spPr>
        </p:sp>
      </p:grpSp>
      <p:sp>
        <p:nvSpPr>
          <p:cNvPr id="577" name="矩形"/>
          <p:cNvSpPr/>
          <p:nvPr/>
        </p:nvSpPr>
        <p:spPr>
          <a:xfrm>
            <a:off x="304800" y="487363"/>
            <a:ext cx="7258049" cy="587374"/>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10000"/>
              </a:spcBef>
              <a:spcAft>
                <a:spcPts val="0"/>
              </a:spcAft>
              <a:buNone/>
            </a:pPr>
            <a:r>
              <a:rPr lang="en-US" altLang="zh-CN"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利用瞬时极性法判断负反馈</a:t>
            </a:r>
            <a:endPar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578" name="矩形"/>
          <p:cNvSpPr/>
          <p:nvPr/>
        </p:nvSpPr>
        <p:spPr>
          <a:xfrm>
            <a:off x="1447800" y="1935163"/>
            <a:ext cx="533400"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6600"/>
                </a:solidFill>
                <a:latin typeface="Times New Roman" panose="02020603050405020304" charset="0"/>
                <a:ea typeface="楷体_GB2312" pitchFamily="49" charset="-122"/>
                <a:cs typeface="楷体_GB2312" pitchFamily="49" charset="-122"/>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楷体_GB2312" pitchFamily="49" charset="-122"/>
            </a:endParaRPr>
          </a:p>
        </p:txBody>
      </p:sp>
      <p:sp>
        <p:nvSpPr>
          <p:cNvPr id="579" name="矩形"/>
          <p:cNvSpPr/>
          <p:nvPr/>
        </p:nvSpPr>
        <p:spPr>
          <a:xfrm>
            <a:off x="5715000" y="2011363"/>
            <a:ext cx="533400"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6600"/>
                </a:solidFill>
                <a:latin typeface="Times New Roman" panose="02020603050405020304" charset="0"/>
                <a:ea typeface="楷体_GB2312" pitchFamily="49" charset="-122"/>
                <a:cs typeface="楷体_GB2312" pitchFamily="49" charset="-122"/>
              </a:rPr>
              <a:t>+</a:t>
            </a:r>
            <a:endParaRPr lang="zh-CN" altLang="en-US" sz="3200" b="1" i="1" u="none" strike="noStrike" kern="1200" cap="none" spc="0" baseline="0">
              <a:solidFill>
                <a:srgbClr val="FF6600"/>
              </a:solidFill>
              <a:latin typeface="Times New Roman" panose="02020603050405020304" charset="0"/>
              <a:ea typeface="楷体_GB2312" pitchFamily="49" charset="-122"/>
              <a:cs typeface="楷体_GB2312" pitchFamily="49" charset="-122"/>
            </a:endParaRPr>
          </a:p>
        </p:txBody>
      </p:sp>
      <p:sp>
        <p:nvSpPr>
          <p:cNvPr id="580" name="直线"/>
          <p:cNvSpPr/>
          <p:nvPr/>
        </p:nvSpPr>
        <p:spPr>
          <a:xfrm>
            <a:off x="4486275" y="1133475"/>
            <a:ext cx="0" cy="4657725"/>
          </a:xfrm>
          <a:prstGeom prst="line">
            <a:avLst/>
          </a:prstGeom>
          <a:noFill/>
          <a:ln w="76200" cap="flat" cmpd="tri">
            <a:solidFill>
              <a:srgbClr val="FF6600"/>
            </a:solidFill>
            <a:prstDash val="solid"/>
            <a:round/>
          </a:ln>
        </p:spPr>
      </p:sp>
      <p:sp>
        <p:nvSpPr>
          <p:cNvPr id="581" name="椭圆"/>
          <p:cNvSpPr/>
          <p:nvPr/>
        </p:nvSpPr>
        <p:spPr>
          <a:xfrm flipV="1">
            <a:off x="1200150" y="2495550"/>
            <a:ext cx="247650" cy="247650"/>
          </a:xfrm>
          <a:prstGeom prst="ellipse">
            <a:avLst/>
          </a:prstGeom>
          <a:noFill/>
          <a:ln w="19050" cap="flat" cmpd="sng">
            <a:solidFill>
              <a:srgbClr val="FF00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1"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3600" b="1"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582" name="矩形"/>
          <p:cNvSpPr/>
          <p:nvPr/>
        </p:nvSpPr>
        <p:spPr>
          <a:xfrm>
            <a:off x="1600200" y="2362200"/>
            <a:ext cx="479616" cy="523219"/>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accent2"/>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583" name="椭圆"/>
          <p:cNvSpPr/>
          <p:nvPr/>
        </p:nvSpPr>
        <p:spPr>
          <a:xfrm rot="4338525">
            <a:off x="1253332" y="2159793"/>
            <a:ext cx="1143000" cy="608013"/>
          </a:xfrm>
          <a:prstGeom prst="ellipse">
            <a:avLst/>
          </a:prstGeom>
          <a:noFill/>
          <a:ln w="38100" cap="flat" cmpd="sng">
            <a:solidFill>
              <a:srgbClr val="131C9E"/>
            </a:solidFill>
            <a:prstDash val="dash"/>
            <a:round/>
          </a:ln>
        </p:spPr>
      </p:sp>
      <p:sp>
        <p:nvSpPr>
          <p:cNvPr id="584" name="椭圆"/>
          <p:cNvSpPr/>
          <p:nvPr/>
        </p:nvSpPr>
        <p:spPr>
          <a:xfrm rot="7203965">
            <a:off x="800100" y="2171700"/>
            <a:ext cx="1143000" cy="609600"/>
          </a:xfrm>
          <a:prstGeom prst="ellipse">
            <a:avLst/>
          </a:prstGeom>
          <a:noFill/>
          <a:ln w="38100" cap="flat" cmpd="sng">
            <a:solidFill>
              <a:srgbClr val="FF0000"/>
            </a:solidFill>
            <a:prstDash val="dash"/>
            <a:round/>
          </a:ln>
        </p:spPr>
      </p:sp>
      <p:sp>
        <p:nvSpPr>
          <p:cNvPr id="585" name="椭圆"/>
          <p:cNvSpPr/>
          <p:nvPr/>
        </p:nvSpPr>
        <p:spPr>
          <a:xfrm flipV="1">
            <a:off x="6019799" y="2743200"/>
            <a:ext cx="247649" cy="247650"/>
          </a:xfrm>
          <a:prstGeom prst="ellipse">
            <a:avLst/>
          </a:prstGeom>
          <a:noFill/>
          <a:ln w="19050" cap="flat" cmpd="sng">
            <a:solidFill>
              <a:srgbClr val="FF66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1" i="0" u="none" strike="noStrike" kern="1200" cap="none" spc="0" baseline="0">
                <a:solidFill>
                  <a:schemeClr val="accent2"/>
                </a:solidFill>
                <a:latin typeface="Times New Roman" panose="02020603050405020304" charset="0"/>
                <a:ea typeface="楷体_GB2312" pitchFamily="49" charset="-122"/>
                <a:cs typeface="楷体_GB2312" pitchFamily="49" charset="-122"/>
              </a:rPr>
              <a:t>－</a:t>
            </a:r>
            <a:endParaRPr lang="zh-CN" altLang="en-US" sz="3600" b="1" i="0" u="none" strike="noStrike" kern="1200" cap="none" spc="0" baseline="0">
              <a:solidFill>
                <a:schemeClr val="accent2"/>
              </a:solidFill>
              <a:latin typeface="Times New Roman" panose="02020603050405020304" charset="0"/>
              <a:ea typeface="楷体_GB2312" pitchFamily="49" charset="-122"/>
              <a:cs typeface="楷体_GB2312" pitchFamily="49" charset="-122"/>
            </a:endParaRPr>
          </a:p>
        </p:txBody>
      </p:sp>
      <p:sp>
        <p:nvSpPr>
          <p:cNvPr id="586" name="矩形"/>
          <p:cNvSpPr/>
          <p:nvPr/>
        </p:nvSpPr>
        <p:spPr>
          <a:xfrm>
            <a:off x="6553200" y="2590799"/>
            <a:ext cx="479618" cy="523219"/>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587" name="椭圆"/>
          <p:cNvSpPr/>
          <p:nvPr/>
        </p:nvSpPr>
        <p:spPr>
          <a:xfrm rot="4137031">
            <a:off x="5434807" y="2326481"/>
            <a:ext cx="1143000" cy="608013"/>
          </a:xfrm>
          <a:prstGeom prst="ellipse">
            <a:avLst/>
          </a:prstGeom>
          <a:noFill/>
          <a:ln w="38100" cap="flat" cmpd="sng">
            <a:solidFill>
              <a:srgbClr val="131C9E"/>
            </a:solidFill>
            <a:prstDash val="dash"/>
            <a:round/>
          </a:ln>
        </p:spPr>
      </p:sp>
      <p:sp>
        <p:nvSpPr>
          <p:cNvPr id="588" name="椭圆"/>
          <p:cNvSpPr/>
          <p:nvPr/>
        </p:nvSpPr>
        <p:spPr>
          <a:xfrm rot="2002600">
            <a:off x="5692775" y="2216150"/>
            <a:ext cx="1392238" cy="704849"/>
          </a:xfrm>
          <a:prstGeom prst="ellipse">
            <a:avLst/>
          </a:prstGeom>
          <a:noFill/>
          <a:ln w="38100" cap="flat" cmpd="sng">
            <a:solidFill>
              <a:srgbClr val="FF0000"/>
            </a:solidFill>
            <a:prstDash val="dash"/>
            <a:round/>
          </a:ln>
        </p:spPr>
      </p:sp>
      <p:sp>
        <p:nvSpPr>
          <p:cNvPr id="589" name="矩形"/>
          <p:cNvSpPr/>
          <p:nvPr/>
        </p:nvSpPr>
        <p:spPr>
          <a:xfrm>
            <a:off x="250825" y="3962400"/>
            <a:ext cx="41910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(3)</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若反馈信号与输入信号加在同一电极上，</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590" name="矩形"/>
          <p:cNvSpPr/>
          <p:nvPr/>
        </p:nvSpPr>
        <p:spPr>
          <a:xfrm>
            <a:off x="4648200" y="3944938"/>
            <a:ext cx="42672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(4)</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若反馈信号与输入信号加在两个电极上，</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591" name="矩形"/>
          <p:cNvSpPr/>
          <p:nvPr/>
        </p:nvSpPr>
        <p:spPr>
          <a:xfrm>
            <a:off x="250825" y="4945063"/>
            <a:ext cx="4191000" cy="55912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两者极性</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相反为负反馈</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592" name="矩形"/>
          <p:cNvSpPr/>
          <p:nvPr/>
        </p:nvSpPr>
        <p:spPr>
          <a:xfrm>
            <a:off x="250825" y="5486400"/>
            <a:ext cx="4191000" cy="55912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极性</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相同为正反馈。</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593" name="矩形"/>
          <p:cNvSpPr/>
          <p:nvPr/>
        </p:nvSpPr>
        <p:spPr>
          <a:xfrm>
            <a:off x="4419600" y="4916488"/>
            <a:ext cx="4648200" cy="55912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两者极性</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相同为负反馈</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594" name="矩形"/>
          <p:cNvSpPr/>
          <p:nvPr/>
        </p:nvSpPr>
        <p:spPr>
          <a:xfrm>
            <a:off x="4800600" y="5457825"/>
            <a:ext cx="4267200" cy="55912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10000"/>
              </a:lnSpc>
              <a:spcBef>
                <a:spcPct val="1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极性</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相反为正反馈。</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nvGrpSpPr>
          <p:cNvPr id="615" name="组合"/>
          <p:cNvGrpSpPr/>
          <p:nvPr/>
        </p:nvGrpSpPr>
        <p:grpSpPr>
          <a:xfrm>
            <a:off x="5410200" y="1143000"/>
            <a:ext cx="2667000" cy="2552700"/>
            <a:chOff x="5410200" y="1143000"/>
            <a:chExt cx="2667000" cy="2552700"/>
          </a:xfrm>
        </p:grpSpPr>
        <p:sp>
          <p:nvSpPr>
            <p:cNvPr id="595" name="直线"/>
            <p:cNvSpPr/>
            <p:nvPr/>
          </p:nvSpPr>
          <p:spPr>
            <a:xfrm>
              <a:off x="6223217" y="2263605"/>
              <a:ext cx="0" cy="381765"/>
            </a:xfrm>
            <a:prstGeom prst="line">
              <a:avLst/>
            </a:prstGeom>
            <a:noFill/>
            <a:ln w="38100" cap="flat" cmpd="sng">
              <a:solidFill>
                <a:srgbClr val="000000"/>
              </a:solidFill>
              <a:prstDash val="solid"/>
              <a:round/>
            </a:ln>
          </p:spPr>
        </p:sp>
        <p:sp>
          <p:nvSpPr>
            <p:cNvPr id="596" name="直线"/>
            <p:cNvSpPr/>
            <p:nvPr/>
          </p:nvSpPr>
          <p:spPr>
            <a:xfrm flipV="1">
              <a:off x="6223217" y="2248410"/>
              <a:ext cx="281136" cy="184234"/>
            </a:xfrm>
            <a:prstGeom prst="line">
              <a:avLst/>
            </a:prstGeom>
            <a:noFill/>
            <a:ln w="38100" cap="flat" cmpd="sng">
              <a:solidFill>
                <a:srgbClr val="000000"/>
              </a:solidFill>
              <a:prstDash val="solid"/>
              <a:round/>
            </a:ln>
          </p:spPr>
        </p:sp>
        <p:sp>
          <p:nvSpPr>
            <p:cNvPr id="597" name="直线"/>
            <p:cNvSpPr/>
            <p:nvPr/>
          </p:nvSpPr>
          <p:spPr>
            <a:xfrm>
              <a:off x="6232716" y="2548504"/>
              <a:ext cx="271638" cy="174738"/>
            </a:xfrm>
            <a:prstGeom prst="line">
              <a:avLst/>
            </a:prstGeom>
            <a:noFill/>
            <a:ln w="38100" cap="flat" cmpd="sng">
              <a:solidFill>
                <a:srgbClr val="000000"/>
              </a:solidFill>
              <a:prstDash val="solid"/>
              <a:round/>
              <a:tailEnd type="triangle" w="sm" len="med"/>
            </a:ln>
          </p:spPr>
        </p:sp>
        <p:sp>
          <p:nvSpPr>
            <p:cNvPr id="598" name="直线"/>
            <p:cNvSpPr/>
            <p:nvPr/>
          </p:nvSpPr>
          <p:spPr>
            <a:xfrm>
              <a:off x="6470162" y="2660565"/>
              <a:ext cx="0" cy="1035135"/>
            </a:xfrm>
            <a:prstGeom prst="line">
              <a:avLst/>
            </a:prstGeom>
            <a:noFill/>
            <a:ln w="38100" cap="flat" cmpd="sng">
              <a:solidFill>
                <a:srgbClr val="000000"/>
              </a:solidFill>
              <a:prstDash val="solid"/>
              <a:round/>
            </a:ln>
          </p:spPr>
        </p:sp>
        <p:sp>
          <p:nvSpPr>
            <p:cNvPr id="599" name="直线"/>
            <p:cNvSpPr/>
            <p:nvPr/>
          </p:nvSpPr>
          <p:spPr>
            <a:xfrm flipV="1">
              <a:off x="6487258" y="1188584"/>
              <a:ext cx="0" cy="1120604"/>
            </a:xfrm>
            <a:prstGeom prst="line">
              <a:avLst/>
            </a:prstGeom>
            <a:noFill/>
            <a:ln w="38100" cap="flat" cmpd="sng">
              <a:solidFill>
                <a:srgbClr val="000000"/>
              </a:solidFill>
              <a:prstDash val="solid"/>
              <a:round/>
            </a:ln>
          </p:spPr>
        </p:sp>
        <p:sp>
          <p:nvSpPr>
            <p:cNvPr id="600" name="直线"/>
            <p:cNvSpPr/>
            <p:nvPr/>
          </p:nvSpPr>
          <p:spPr>
            <a:xfrm>
              <a:off x="6470162" y="2047081"/>
              <a:ext cx="1430378" cy="0"/>
            </a:xfrm>
            <a:prstGeom prst="line">
              <a:avLst/>
            </a:prstGeom>
            <a:noFill/>
            <a:ln w="38100" cap="flat" cmpd="sng">
              <a:solidFill>
                <a:srgbClr val="000000"/>
              </a:solidFill>
              <a:prstDash val="solid"/>
              <a:round/>
            </a:ln>
          </p:spPr>
        </p:sp>
        <p:sp>
          <p:nvSpPr>
            <p:cNvPr id="601" name="椭圆"/>
            <p:cNvSpPr/>
            <p:nvPr/>
          </p:nvSpPr>
          <p:spPr>
            <a:xfrm>
              <a:off x="7919536" y="1143000"/>
              <a:ext cx="68383" cy="60777"/>
            </a:xfrm>
            <a:prstGeom prst="ellipse">
              <a:avLst/>
            </a:prstGeom>
            <a:noFill/>
            <a:ln w="38100" cap="flat" cmpd="sng">
              <a:solidFill>
                <a:srgbClr val="000000"/>
              </a:solidFill>
              <a:prstDash val="solid"/>
              <a:round/>
            </a:ln>
          </p:spPr>
        </p:sp>
        <p:sp>
          <p:nvSpPr>
            <p:cNvPr id="602" name="椭圆"/>
            <p:cNvSpPr/>
            <p:nvPr/>
          </p:nvSpPr>
          <p:spPr>
            <a:xfrm>
              <a:off x="7902440" y="2001497"/>
              <a:ext cx="68383" cy="60778"/>
            </a:xfrm>
            <a:prstGeom prst="ellipse">
              <a:avLst/>
            </a:prstGeom>
            <a:noFill/>
            <a:ln w="38100" cap="flat" cmpd="sng">
              <a:solidFill>
                <a:srgbClr val="000000"/>
              </a:solidFill>
              <a:prstDash val="solid"/>
              <a:round/>
            </a:ln>
          </p:spPr>
        </p:sp>
        <p:sp>
          <p:nvSpPr>
            <p:cNvPr id="603" name="椭圆"/>
            <p:cNvSpPr/>
            <p:nvPr/>
          </p:nvSpPr>
          <p:spPr>
            <a:xfrm>
              <a:off x="8006916" y="3634921"/>
              <a:ext cx="70284" cy="58878"/>
            </a:xfrm>
            <a:prstGeom prst="ellipse">
              <a:avLst/>
            </a:prstGeom>
            <a:noFill/>
            <a:ln w="38100" cap="flat" cmpd="sng">
              <a:solidFill>
                <a:srgbClr val="000000"/>
              </a:solidFill>
              <a:prstDash val="solid"/>
              <a:round/>
            </a:ln>
          </p:spPr>
        </p:sp>
        <p:sp>
          <p:nvSpPr>
            <p:cNvPr id="604" name="矩形"/>
            <p:cNvSpPr/>
            <p:nvPr/>
          </p:nvSpPr>
          <p:spPr>
            <a:xfrm>
              <a:off x="6416974" y="1388012"/>
              <a:ext cx="123471" cy="368470"/>
            </a:xfrm>
            <a:prstGeom prst="rect">
              <a:avLst/>
            </a:prstGeom>
            <a:solidFill>
              <a:srgbClr val="FFFFF7"/>
            </a:solidFill>
            <a:ln w="38100" cap="flat" cmpd="sng">
              <a:solidFill>
                <a:srgbClr val="000000"/>
              </a:solidFill>
              <a:prstDash val="solid"/>
              <a:miter/>
            </a:ln>
          </p:spPr>
        </p:sp>
        <p:sp>
          <p:nvSpPr>
            <p:cNvPr id="605" name="矩形"/>
            <p:cNvSpPr/>
            <p:nvPr/>
          </p:nvSpPr>
          <p:spPr>
            <a:xfrm>
              <a:off x="6399877" y="3053725"/>
              <a:ext cx="123471" cy="368469"/>
            </a:xfrm>
            <a:prstGeom prst="rect">
              <a:avLst/>
            </a:prstGeom>
            <a:solidFill>
              <a:srgbClr val="FFFFF7"/>
            </a:solidFill>
            <a:ln w="38100" cap="flat" cmpd="sng">
              <a:solidFill>
                <a:srgbClr val="000000"/>
              </a:solidFill>
              <a:prstDash val="solid"/>
              <a:miter/>
            </a:ln>
          </p:spPr>
        </p:sp>
        <p:grpSp>
          <p:nvGrpSpPr>
            <p:cNvPr id="609" name="组合"/>
            <p:cNvGrpSpPr/>
            <p:nvPr/>
          </p:nvGrpSpPr>
          <p:grpSpPr>
            <a:xfrm>
              <a:off x="7053330" y="1870443"/>
              <a:ext cx="150067" cy="330483"/>
              <a:chOff x="7053330" y="1870443"/>
              <a:chExt cx="150067" cy="330483"/>
            </a:xfrm>
          </p:grpSpPr>
          <p:sp>
            <p:nvSpPr>
              <p:cNvPr id="606" name="矩形"/>
              <p:cNvSpPr/>
              <p:nvPr/>
            </p:nvSpPr>
            <p:spPr>
              <a:xfrm>
                <a:off x="7070986" y="1885815"/>
                <a:ext cx="123584" cy="298459"/>
              </a:xfrm>
              <a:prstGeom prst="rect">
                <a:avLst/>
              </a:prstGeom>
              <a:solidFill>
                <a:srgbClr val="FFFFF7"/>
              </a:solidFill>
              <a:ln w="38100" cap="flat" cmpd="sng">
                <a:solidFill>
                  <a:srgbClr val="FFFFFF"/>
                </a:solidFill>
                <a:prstDash val="solid"/>
                <a:miter/>
              </a:ln>
            </p:spPr>
          </p:sp>
          <p:sp>
            <p:nvSpPr>
              <p:cNvPr id="607" name="直线"/>
              <p:cNvSpPr/>
              <p:nvPr/>
            </p:nvSpPr>
            <p:spPr>
              <a:xfrm>
                <a:off x="7053330" y="1870443"/>
                <a:ext cx="0" cy="330483"/>
              </a:xfrm>
              <a:prstGeom prst="line">
                <a:avLst/>
              </a:prstGeom>
              <a:noFill/>
              <a:ln w="38100" cap="flat" cmpd="sng">
                <a:solidFill>
                  <a:srgbClr val="000000"/>
                </a:solidFill>
                <a:prstDash val="solid"/>
                <a:round/>
              </a:ln>
            </p:spPr>
          </p:sp>
          <p:sp>
            <p:nvSpPr>
              <p:cNvPr id="608" name="直线"/>
              <p:cNvSpPr/>
              <p:nvPr/>
            </p:nvSpPr>
            <p:spPr>
              <a:xfrm>
                <a:off x="7203397" y="1870443"/>
                <a:ext cx="0" cy="330483"/>
              </a:xfrm>
              <a:prstGeom prst="line">
                <a:avLst/>
              </a:prstGeom>
              <a:noFill/>
              <a:ln w="38100" cap="flat" cmpd="sng">
                <a:solidFill>
                  <a:srgbClr val="000000"/>
                </a:solidFill>
                <a:prstDash val="solid"/>
                <a:round/>
              </a:ln>
            </p:spPr>
          </p:sp>
        </p:grpSp>
        <p:sp>
          <p:nvSpPr>
            <p:cNvPr id="610" name="直线"/>
            <p:cNvSpPr/>
            <p:nvPr/>
          </p:nvSpPr>
          <p:spPr>
            <a:xfrm flipH="1">
              <a:off x="5923085" y="3665310"/>
              <a:ext cx="2064835" cy="0"/>
            </a:xfrm>
            <a:prstGeom prst="line">
              <a:avLst/>
            </a:prstGeom>
            <a:noFill/>
            <a:ln w="38100" cap="flat" cmpd="sng">
              <a:solidFill>
                <a:srgbClr val="000000"/>
              </a:solidFill>
              <a:prstDash val="solid"/>
              <a:round/>
            </a:ln>
          </p:spPr>
        </p:sp>
        <p:sp>
          <p:nvSpPr>
            <p:cNvPr id="611" name="直线"/>
            <p:cNvSpPr/>
            <p:nvPr/>
          </p:nvSpPr>
          <p:spPr>
            <a:xfrm flipH="1">
              <a:off x="5923085" y="1188584"/>
              <a:ext cx="1977455" cy="0"/>
            </a:xfrm>
            <a:prstGeom prst="line">
              <a:avLst/>
            </a:prstGeom>
            <a:noFill/>
            <a:ln w="38100" cap="flat" cmpd="sng">
              <a:solidFill>
                <a:srgbClr val="000000"/>
              </a:solidFill>
              <a:prstDash val="solid"/>
              <a:round/>
            </a:ln>
          </p:spPr>
        </p:sp>
        <p:sp>
          <p:nvSpPr>
            <p:cNvPr id="612" name="直线"/>
            <p:cNvSpPr/>
            <p:nvPr/>
          </p:nvSpPr>
          <p:spPr>
            <a:xfrm flipH="1">
              <a:off x="5410200" y="1188584"/>
              <a:ext cx="883301" cy="0"/>
            </a:xfrm>
            <a:prstGeom prst="line">
              <a:avLst/>
            </a:prstGeom>
            <a:noFill/>
            <a:ln w="38100" cap="flat" cmpd="sng">
              <a:solidFill>
                <a:srgbClr val="000000"/>
              </a:solidFill>
              <a:prstDash val="dash"/>
              <a:round/>
            </a:ln>
          </p:spPr>
        </p:sp>
        <p:sp>
          <p:nvSpPr>
            <p:cNvPr id="613" name="直线"/>
            <p:cNvSpPr/>
            <p:nvPr/>
          </p:nvSpPr>
          <p:spPr>
            <a:xfrm flipH="1">
              <a:off x="5410200" y="3659612"/>
              <a:ext cx="883301" cy="0"/>
            </a:xfrm>
            <a:prstGeom prst="line">
              <a:avLst/>
            </a:prstGeom>
            <a:noFill/>
            <a:ln w="38100" cap="flat" cmpd="sng">
              <a:solidFill>
                <a:srgbClr val="000000"/>
              </a:solidFill>
              <a:prstDash val="dash"/>
              <a:round/>
            </a:ln>
          </p:spPr>
        </p:sp>
        <p:sp>
          <p:nvSpPr>
            <p:cNvPr id="614" name="直线"/>
            <p:cNvSpPr/>
            <p:nvPr/>
          </p:nvSpPr>
          <p:spPr>
            <a:xfrm>
              <a:off x="5695137" y="2491524"/>
              <a:ext cx="547075" cy="0"/>
            </a:xfrm>
            <a:prstGeom prst="line">
              <a:avLst/>
            </a:prstGeom>
            <a:noFill/>
            <a:ln w="38100" cap="flat" cmpd="sng">
              <a:solidFill>
                <a:srgbClr val="000000"/>
              </a:solidFill>
              <a:prstDash val="solid"/>
              <a:round/>
            </a:ln>
          </p:spPr>
        </p:sp>
      </p:grpSp>
      <p:grpSp>
        <p:nvGrpSpPr>
          <p:cNvPr id="618" name="组合"/>
          <p:cNvGrpSpPr/>
          <p:nvPr/>
        </p:nvGrpSpPr>
        <p:grpSpPr>
          <a:xfrm>
            <a:off x="1927225" y="3598863"/>
            <a:ext cx="304800" cy="228600"/>
            <a:chOff x="1927225" y="3598863"/>
            <a:chExt cx="304800" cy="228600"/>
          </a:xfrm>
        </p:grpSpPr>
        <p:sp>
          <p:nvSpPr>
            <p:cNvPr id="616" name="直线"/>
            <p:cNvSpPr/>
            <p:nvPr/>
          </p:nvSpPr>
          <p:spPr>
            <a:xfrm>
              <a:off x="2060575" y="3598863"/>
              <a:ext cx="0" cy="228600"/>
            </a:xfrm>
            <a:prstGeom prst="line">
              <a:avLst/>
            </a:prstGeom>
            <a:noFill/>
            <a:ln w="38100" cap="flat" cmpd="sng">
              <a:solidFill>
                <a:srgbClr val="000000"/>
              </a:solidFill>
              <a:prstDash val="solid"/>
              <a:round/>
              <a:headEnd type="oval" w="sm" len="sm"/>
            </a:ln>
          </p:spPr>
        </p:sp>
        <p:sp>
          <p:nvSpPr>
            <p:cNvPr id="617" name="直线"/>
            <p:cNvSpPr/>
            <p:nvPr/>
          </p:nvSpPr>
          <p:spPr>
            <a:xfrm>
              <a:off x="1927225" y="3810000"/>
              <a:ext cx="304800" cy="0"/>
            </a:xfrm>
            <a:prstGeom prst="line">
              <a:avLst/>
            </a:prstGeom>
            <a:noFill/>
            <a:ln w="38100" cap="flat" cmpd="sng">
              <a:solidFill>
                <a:srgbClr val="000000"/>
              </a:solidFill>
              <a:prstDash val="solid"/>
              <a:round/>
            </a:ln>
          </p:spPr>
        </p:sp>
      </p:grpSp>
      <p:grpSp>
        <p:nvGrpSpPr>
          <p:cNvPr id="621" name="组合"/>
          <p:cNvGrpSpPr/>
          <p:nvPr/>
        </p:nvGrpSpPr>
        <p:grpSpPr>
          <a:xfrm>
            <a:off x="6332538" y="3657600"/>
            <a:ext cx="304800" cy="228600"/>
            <a:chOff x="6332538" y="3657600"/>
            <a:chExt cx="304800" cy="228600"/>
          </a:xfrm>
        </p:grpSpPr>
        <p:sp>
          <p:nvSpPr>
            <p:cNvPr id="619" name="直线"/>
            <p:cNvSpPr/>
            <p:nvPr/>
          </p:nvSpPr>
          <p:spPr>
            <a:xfrm>
              <a:off x="6465888" y="3657600"/>
              <a:ext cx="0" cy="228600"/>
            </a:xfrm>
            <a:prstGeom prst="line">
              <a:avLst/>
            </a:prstGeom>
            <a:noFill/>
            <a:ln w="38100" cap="flat" cmpd="sng">
              <a:solidFill>
                <a:srgbClr val="000000"/>
              </a:solidFill>
              <a:prstDash val="solid"/>
              <a:round/>
              <a:headEnd type="oval" w="sm" len="sm"/>
            </a:ln>
          </p:spPr>
        </p:sp>
        <p:sp>
          <p:nvSpPr>
            <p:cNvPr id="620" name="直线"/>
            <p:cNvSpPr/>
            <p:nvPr/>
          </p:nvSpPr>
          <p:spPr>
            <a:xfrm>
              <a:off x="6332538" y="3868737"/>
              <a:ext cx="304800" cy="0"/>
            </a:xfrm>
            <a:prstGeom prst="line">
              <a:avLst/>
            </a:prstGeom>
            <a:noFill/>
            <a:ln w="38100" cap="flat" cmpd="sng">
              <a:solidFill>
                <a:srgbClr val="000000"/>
              </a:solidFill>
              <a:prstDash val="solid"/>
              <a:round/>
            </a:ln>
          </p:spPr>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wipe(left)">
                                      <p:cBhvr>
                                        <p:cTn id="7" dur="500"/>
                                        <p:tgtEl>
                                          <p:spTgt spid="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81"/>
                                        </p:tgtEl>
                                        <p:attrNameLst>
                                          <p:attrName>style.visibility</p:attrName>
                                        </p:attrNameLst>
                                      </p:cBhvr>
                                      <p:to>
                                        <p:strVal val="visible"/>
                                      </p:to>
                                    </p:set>
                                    <p:animEffect transition="in" filter="box(out)">
                                      <p:cBhvr>
                                        <p:cTn id="12" dur="500"/>
                                        <p:tgtEl>
                                          <p:spTgt spid="5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blinds(horizontal)">
                                      <p:cBhvr>
                                        <p:cTn id="21" dur="500"/>
                                        <p:tgtEl>
                                          <p:spTgt spid="584"/>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591">
                                            <p:txEl>
                                              <p:pRg st="0" end="0"/>
                                            </p:txEl>
                                          </p:spTgt>
                                        </p:tgtEl>
                                        <p:attrNameLst>
                                          <p:attrName>style.visibility</p:attrName>
                                        </p:attrNameLst>
                                      </p:cBhvr>
                                      <p:to>
                                        <p:strVal val="visible"/>
                                      </p:to>
                                    </p:set>
                                    <p:animEffect transition="in" filter="box(out)">
                                      <p:cBhvr>
                                        <p:cTn id="26" dur="500"/>
                                        <p:tgtEl>
                                          <p:spTgt spid="591">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1" name="16.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83"/>
                                        </p:tgtEl>
                                        <p:attrNameLst>
                                          <p:attrName>style.visibility</p:attrName>
                                        </p:attrNameLst>
                                      </p:cBhvr>
                                      <p:to>
                                        <p:strVal val="visible"/>
                                      </p:to>
                                    </p:set>
                                    <p:animEffect transition="in" filter="blinds(horizontal)">
                                      <p:cBhvr>
                                        <p:cTn id="31" dur="500"/>
                                        <p:tgtEl>
                                          <p:spTgt spid="5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92">
                                            <p:txEl>
                                              <p:pRg st="0" end="0"/>
                                            </p:txEl>
                                          </p:spTgt>
                                        </p:tgtEl>
                                        <p:attrNameLst>
                                          <p:attrName>style.visibility</p:attrName>
                                        </p:attrNameLst>
                                      </p:cBhvr>
                                      <p:to>
                                        <p:strVal val="visible"/>
                                      </p:to>
                                    </p:set>
                                    <p:animEffect transition="in" filter="wipe(left)">
                                      <p:cBhvr>
                                        <p:cTn id="36" dur="500"/>
                                        <p:tgtEl>
                                          <p:spTgt spid="59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90"/>
                                        </p:tgtEl>
                                        <p:attrNameLst>
                                          <p:attrName>style.visibility</p:attrName>
                                        </p:attrNameLst>
                                      </p:cBhvr>
                                      <p:to>
                                        <p:strVal val="visible"/>
                                      </p:to>
                                    </p:set>
                                    <p:animEffect transition="in" filter="wipe(left)">
                                      <p:cBhvr>
                                        <p:cTn id="41" dur="500"/>
                                        <p:tgtEl>
                                          <p:spTgt spid="59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86"/>
                                        </p:tgtEl>
                                        <p:attrNameLst>
                                          <p:attrName>style.visibility</p:attrName>
                                        </p:attrNameLst>
                                      </p:cBhvr>
                                      <p:to>
                                        <p:strVal val="visible"/>
                                      </p:to>
                                    </p:set>
                                  </p:childTnLst>
                                </p:cTn>
                              </p:par>
                            </p:childTnLst>
                          </p:cTn>
                        </p:par>
                        <p:par>
                          <p:cTn id="46" fill="hold">
                            <p:stCondLst>
                              <p:cond delay="0"/>
                            </p:stCondLst>
                            <p:childTnLst>
                              <p:par>
                                <p:cTn id="47" presetID="4" presetClass="entr" presetSubtype="32" fill="hold" grpId="0" nodeType="afterEffect">
                                  <p:stCondLst>
                                    <p:cond delay="0"/>
                                  </p:stCondLst>
                                  <p:childTnLst>
                                    <p:set>
                                      <p:cBhvr>
                                        <p:cTn id="48" dur="1" fill="hold">
                                          <p:stCondLst>
                                            <p:cond delay="0"/>
                                          </p:stCondLst>
                                        </p:cTn>
                                        <p:tgtEl>
                                          <p:spTgt spid="585"/>
                                        </p:tgtEl>
                                        <p:attrNameLst>
                                          <p:attrName>style.visibility</p:attrName>
                                        </p:attrNameLst>
                                      </p:cBhvr>
                                      <p:to>
                                        <p:strVal val="visible"/>
                                      </p:to>
                                    </p:set>
                                    <p:animEffect transition="in" filter="box(out)">
                                      <p:cBhvr>
                                        <p:cTn id="49" dur="500"/>
                                        <p:tgtEl>
                                          <p:spTgt spid="585"/>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32" fill="hold" nodeType="clickEffect">
                                  <p:stCondLst>
                                    <p:cond delay="0"/>
                                  </p:stCondLst>
                                  <p:childTnLst>
                                    <p:set>
                                      <p:cBhvr>
                                        <p:cTn id="53" dur="1" fill="hold">
                                          <p:stCondLst>
                                            <p:cond delay="0"/>
                                          </p:stCondLst>
                                        </p:cTn>
                                        <p:tgtEl>
                                          <p:spTgt spid="593">
                                            <p:txEl>
                                              <p:pRg st="0" end="0"/>
                                            </p:txEl>
                                          </p:spTgt>
                                        </p:tgtEl>
                                        <p:attrNameLst>
                                          <p:attrName>style.visibility</p:attrName>
                                        </p:attrNameLst>
                                      </p:cBhvr>
                                      <p:to>
                                        <p:strVal val="visible"/>
                                      </p:to>
                                    </p:set>
                                    <p:animEffect transition="in" filter="box(out)">
                                      <p:cBhvr>
                                        <p:cTn id="54" dur="500"/>
                                        <p:tgtEl>
                                          <p:spTgt spid="593">
                                            <p:txEl>
                                              <p:pRg st="0" end="0"/>
                                            </p:txEl>
                                          </p:spTgt>
                                        </p:tgtEl>
                                      </p:cBhvr>
                                    </p:animEffect>
                                  </p:childTnLst>
                                  <p:subTnLst>
                                    <p:audio>
                                      <p:cMediaNode>
                                        <p:cTn display="0" masterRel="sameClick">
                                          <p:stCondLst>
                                            <p:cond evt="begin" delay="0">
                                              <p:tn val="52"/>
                                            </p:cond>
                                          </p:stCondLst>
                                          <p:endCondLst>
                                            <p:cond evt="onStopAudio" delay="0">
                                              <p:tgtEl>
                                                <p:sldTgt/>
                                              </p:tgtEl>
                                            </p:cond>
                                          </p:endCondLst>
                                        </p:cTn>
                                        <p:tgtEl>
                                          <p:sndTgt r:embed="rId1" name="17.wav"/>
                                        </p:tgtEl>
                                      </p:cMediaNode>
                                    </p:audio>
                                  </p:sub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88"/>
                                        </p:tgtEl>
                                        <p:attrNameLst>
                                          <p:attrName>style.visibility</p:attrName>
                                        </p:attrNameLst>
                                      </p:cBhvr>
                                      <p:to>
                                        <p:strVal val="visible"/>
                                      </p:to>
                                    </p:set>
                                    <p:animEffect transition="in" filter="blinds(horizontal)">
                                      <p:cBhvr>
                                        <p:cTn id="59" dur="500"/>
                                        <p:tgtEl>
                                          <p:spTgt spid="58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94"/>
                                        </p:tgtEl>
                                        <p:attrNameLst>
                                          <p:attrName>style.visibility</p:attrName>
                                        </p:attrNameLst>
                                      </p:cBhvr>
                                      <p:to>
                                        <p:strVal val="visible"/>
                                      </p:to>
                                    </p:set>
                                    <p:animEffect transition="in" filter="wipe(left)">
                                      <p:cBhvr>
                                        <p:cTn id="64" dur="500"/>
                                        <p:tgtEl>
                                          <p:spTgt spid="59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587"/>
                                        </p:tgtEl>
                                        <p:attrNameLst>
                                          <p:attrName>style.visibility</p:attrName>
                                        </p:attrNameLst>
                                      </p:cBhvr>
                                      <p:to>
                                        <p:strVal val="visible"/>
                                      </p:to>
                                    </p:set>
                                    <p:animEffect transition="in" filter="blinds(horizontal)">
                                      <p:cBhvr>
                                        <p:cTn id="69" dur="5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581" grpId="0" animBg="1"/>
      <p:bldP spid="582" grpId="0"/>
      <p:bldP spid="584" grpId="0" animBg="1"/>
      <p:bldP spid="583" grpId="0" animBg="1"/>
      <p:bldP spid="590" grpId="0"/>
      <p:bldP spid="586" grpId="0"/>
      <p:bldP spid="585" grpId="0" animBg="1"/>
      <p:bldP spid="588" grpId="0" animBg="1"/>
      <p:bldP spid="594" grpId="0"/>
      <p:bldP spid="58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4" name="组合"/>
          <p:cNvGrpSpPr/>
          <p:nvPr/>
        </p:nvGrpSpPr>
        <p:grpSpPr>
          <a:xfrm>
            <a:off x="3738563" y="3041650"/>
            <a:ext cx="5297486" cy="3627437"/>
            <a:chOff x="3738563" y="3041650"/>
            <a:chExt cx="5297486" cy="3627437"/>
          </a:xfrm>
        </p:grpSpPr>
        <p:sp>
          <p:nvSpPr>
            <p:cNvPr id="624" name="矩形"/>
            <p:cNvSpPr/>
            <p:nvPr/>
          </p:nvSpPr>
          <p:spPr>
            <a:xfrm>
              <a:off x="7853363" y="3041650"/>
              <a:ext cx="1182687"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CC</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625" name="直线"/>
            <p:cNvSpPr/>
            <p:nvPr/>
          </p:nvSpPr>
          <p:spPr>
            <a:xfrm>
              <a:off x="4348163" y="6456363"/>
              <a:ext cx="3428999" cy="0"/>
            </a:xfrm>
            <a:prstGeom prst="line">
              <a:avLst/>
            </a:prstGeom>
            <a:noFill/>
            <a:ln w="38100" cap="flat" cmpd="sng">
              <a:solidFill>
                <a:srgbClr val="000000"/>
              </a:solidFill>
              <a:prstDash val="solid"/>
              <a:round/>
            </a:ln>
          </p:spPr>
        </p:sp>
        <p:sp>
          <p:nvSpPr>
            <p:cNvPr id="626" name="直线"/>
            <p:cNvSpPr/>
            <p:nvPr/>
          </p:nvSpPr>
          <p:spPr>
            <a:xfrm flipH="1">
              <a:off x="6176963" y="4513263"/>
              <a:ext cx="349250" cy="0"/>
            </a:xfrm>
            <a:prstGeom prst="line">
              <a:avLst/>
            </a:prstGeom>
            <a:noFill/>
            <a:ln w="38100" cap="flat" cmpd="sng">
              <a:solidFill>
                <a:srgbClr val="000000"/>
              </a:solidFill>
              <a:prstDash val="solid"/>
              <a:round/>
            </a:ln>
          </p:spPr>
        </p:sp>
        <p:sp>
          <p:nvSpPr>
            <p:cNvPr id="627" name="直线"/>
            <p:cNvSpPr/>
            <p:nvPr/>
          </p:nvSpPr>
          <p:spPr>
            <a:xfrm>
              <a:off x="6259512" y="4943475"/>
              <a:ext cx="0" cy="476249"/>
            </a:xfrm>
            <a:prstGeom prst="line">
              <a:avLst/>
            </a:prstGeom>
            <a:noFill/>
            <a:ln w="38100" cap="flat" cmpd="sng">
              <a:solidFill>
                <a:srgbClr val="000000"/>
              </a:solidFill>
              <a:prstDash val="solid"/>
              <a:round/>
            </a:ln>
          </p:spPr>
        </p:sp>
        <p:sp>
          <p:nvSpPr>
            <p:cNvPr id="628" name="直线"/>
            <p:cNvSpPr/>
            <p:nvPr/>
          </p:nvSpPr>
          <p:spPr>
            <a:xfrm flipV="1">
              <a:off x="6259512" y="4856163"/>
              <a:ext cx="279400" cy="228600"/>
            </a:xfrm>
            <a:prstGeom prst="line">
              <a:avLst/>
            </a:prstGeom>
            <a:noFill/>
            <a:ln w="38100" cap="flat" cmpd="sng">
              <a:solidFill>
                <a:srgbClr val="000000"/>
              </a:solidFill>
              <a:prstDash val="solid"/>
              <a:round/>
            </a:ln>
          </p:spPr>
        </p:sp>
        <p:sp>
          <p:nvSpPr>
            <p:cNvPr id="629" name="直线"/>
            <p:cNvSpPr/>
            <p:nvPr/>
          </p:nvSpPr>
          <p:spPr>
            <a:xfrm>
              <a:off x="6269038" y="5246687"/>
              <a:ext cx="288925" cy="234950"/>
            </a:xfrm>
            <a:prstGeom prst="line">
              <a:avLst/>
            </a:prstGeom>
            <a:noFill/>
            <a:ln w="38100" cap="flat" cmpd="sng">
              <a:solidFill>
                <a:srgbClr val="000000"/>
              </a:solidFill>
              <a:prstDash val="solid"/>
              <a:round/>
              <a:tailEnd type="triangle" w="sm" len="med"/>
            </a:ln>
          </p:spPr>
        </p:sp>
        <p:sp>
          <p:nvSpPr>
            <p:cNvPr id="630" name="直线"/>
            <p:cNvSpPr/>
            <p:nvPr/>
          </p:nvSpPr>
          <p:spPr>
            <a:xfrm>
              <a:off x="6538912" y="5438775"/>
              <a:ext cx="0" cy="1230312"/>
            </a:xfrm>
            <a:prstGeom prst="line">
              <a:avLst/>
            </a:prstGeom>
            <a:noFill/>
            <a:ln w="38100" cap="flat" cmpd="sng">
              <a:solidFill>
                <a:srgbClr val="000000"/>
              </a:solidFill>
              <a:prstDash val="solid"/>
              <a:round/>
            </a:ln>
          </p:spPr>
        </p:sp>
        <p:sp>
          <p:nvSpPr>
            <p:cNvPr id="631" name="直线"/>
            <p:cNvSpPr/>
            <p:nvPr/>
          </p:nvSpPr>
          <p:spPr>
            <a:xfrm flipH="1" flipV="1">
              <a:off x="6538912" y="4035425"/>
              <a:ext cx="0" cy="838200"/>
            </a:xfrm>
            <a:prstGeom prst="line">
              <a:avLst/>
            </a:prstGeom>
            <a:noFill/>
            <a:ln w="38100" cap="flat" cmpd="sng">
              <a:solidFill>
                <a:srgbClr val="000000"/>
              </a:solidFill>
              <a:prstDash val="solid"/>
              <a:round/>
            </a:ln>
          </p:spPr>
        </p:sp>
        <p:sp>
          <p:nvSpPr>
            <p:cNvPr id="632" name="直线"/>
            <p:cNvSpPr/>
            <p:nvPr/>
          </p:nvSpPr>
          <p:spPr>
            <a:xfrm flipH="1" flipV="1">
              <a:off x="5126038" y="5160963"/>
              <a:ext cx="1133475" cy="0"/>
            </a:xfrm>
            <a:prstGeom prst="line">
              <a:avLst/>
            </a:prstGeom>
            <a:noFill/>
            <a:ln w="38100" cap="flat" cmpd="sng">
              <a:solidFill>
                <a:srgbClr val="000000"/>
              </a:solidFill>
              <a:prstDash val="solid"/>
              <a:round/>
            </a:ln>
          </p:spPr>
        </p:sp>
        <p:sp>
          <p:nvSpPr>
            <p:cNvPr id="633" name="直线"/>
            <p:cNvSpPr/>
            <p:nvPr/>
          </p:nvSpPr>
          <p:spPr>
            <a:xfrm flipH="1" flipV="1">
              <a:off x="5414963" y="4495800"/>
              <a:ext cx="0" cy="655637"/>
            </a:xfrm>
            <a:prstGeom prst="line">
              <a:avLst/>
            </a:prstGeom>
            <a:noFill/>
            <a:ln w="38100" cap="flat" cmpd="sng">
              <a:solidFill>
                <a:srgbClr val="000000"/>
              </a:solidFill>
              <a:prstDash val="solid"/>
              <a:round/>
            </a:ln>
          </p:spPr>
        </p:sp>
        <p:sp>
          <p:nvSpPr>
            <p:cNvPr id="634" name="直线"/>
            <p:cNvSpPr/>
            <p:nvPr/>
          </p:nvSpPr>
          <p:spPr>
            <a:xfrm flipV="1">
              <a:off x="6538912" y="4510088"/>
              <a:ext cx="665162" cy="0"/>
            </a:xfrm>
            <a:prstGeom prst="line">
              <a:avLst/>
            </a:prstGeom>
            <a:noFill/>
            <a:ln w="38100" cap="flat" cmpd="sng">
              <a:solidFill>
                <a:srgbClr val="000000"/>
              </a:solidFill>
              <a:prstDash val="solid"/>
              <a:round/>
            </a:ln>
          </p:spPr>
        </p:sp>
        <p:sp>
          <p:nvSpPr>
            <p:cNvPr id="635" name="椭圆"/>
            <p:cNvSpPr/>
            <p:nvPr/>
          </p:nvSpPr>
          <p:spPr>
            <a:xfrm>
              <a:off x="6503988" y="4467225"/>
              <a:ext cx="68262" cy="74612"/>
            </a:xfrm>
            <a:prstGeom prst="ellipse">
              <a:avLst/>
            </a:prstGeom>
            <a:solidFill>
              <a:schemeClr val="tx1"/>
            </a:solidFill>
            <a:ln w="38100" cap="flat" cmpd="sng">
              <a:solidFill>
                <a:srgbClr val="000000"/>
              </a:solidFill>
              <a:prstDash val="solid"/>
              <a:round/>
            </a:ln>
          </p:spPr>
        </p:sp>
        <p:sp>
          <p:nvSpPr>
            <p:cNvPr id="636" name="椭圆"/>
            <p:cNvSpPr/>
            <p:nvPr/>
          </p:nvSpPr>
          <p:spPr>
            <a:xfrm>
              <a:off x="6503988" y="6427787"/>
              <a:ext cx="68262" cy="74611"/>
            </a:xfrm>
            <a:prstGeom prst="ellipse">
              <a:avLst/>
            </a:prstGeom>
            <a:solidFill>
              <a:schemeClr val="tx1"/>
            </a:solidFill>
            <a:ln w="38100" cap="flat" cmpd="sng">
              <a:solidFill>
                <a:srgbClr val="000000"/>
              </a:solidFill>
              <a:prstDash val="solid"/>
              <a:round/>
            </a:ln>
          </p:spPr>
        </p:sp>
        <p:sp>
          <p:nvSpPr>
            <p:cNvPr id="637" name="椭圆"/>
            <p:cNvSpPr/>
            <p:nvPr/>
          </p:nvSpPr>
          <p:spPr>
            <a:xfrm>
              <a:off x="7777163" y="3294062"/>
              <a:ext cx="68262" cy="74612"/>
            </a:xfrm>
            <a:prstGeom prst="ellipse">
              <a:avLst/>
            </a:prstGeom>
            <a:noFill/>
            <a:ln w="38100" cap="flat" cmpd="sng">
              <a:solidFill>
                <a:srgbClr val="000000"/>
              </a:solidFill>
              <a:prstDash val="solid"/>
              <a:round/>
            </a:ln>
          </p:spPr>
        </p:sp>
        <p:sp>
          <p:nvSpPr>
            <p:cNvPr id="638" name="矩形"/>
            <p:cNvSpPr/>
            <p:nvPr/>
          </p:nvSpPr>
          <p:spPr>
            <a:xfrm>
              <a:off x="6469063" y="3552825"/>
              <a:ext cx="122237" cy="457200"/>
            </a:xfrm>
            <a:prstGeom prst="rect">
              <a:avLst/>
            </a:prstGeom>
            <a:noFill/>
            <a:ln w="38100" cap="flat" cmpd="sng">
              <a:solidFill>
                <a:srgbClr val="000000"/>
              </a:solidFill>
              <a:prstDash val="solid"/>
              <a:miter/>
            </a:ln>
          </p:spPr>
        </p:sp>
        <p:sp>
          <p:nvSpPr>
            <p:cNvPr id="639" name="矩形"/>
            <p:cNvSpPr/>
            <p:nvPr/>
          </p:nvSpPr>
          <p:spPr>
            <a:xfrm rot="5400000">
              <a:off x="5888037" y="4295775"/>
              <a:ext cx="133349" cy="419100"/>
            </a:xfrm>
            <a:prstGeom prst="rect">
              <a:avLst/>
            </a:prstGeom>
            <a:noFill/>
            <a:ln w="38100" cap="flat" cmpd="sng">
              <a:solidFill>
                <a:srgbClr val="000000"/>
              </a:solidFill>
              <a:prstDash val="solid"/>
              <a:miter/>
            </a:ln>
          </p:spPr>
        </p:sp>
        <p:sp>
          <p:nvSpPr>
            <p:cNvPr id="640" name="直线"/>
            <p:cNvSpPr/>
            <p:nvPr/>
          </p:nvSpPr>
          <p:spPr>
            <a:xfrm>
              <a:off x="4984750" y="4972050"/>
              <a:ext cx="0" cy="409574"/>
            </a:xfrm>
            <a:prstGeom prst="line">
              <a:avLst/>
            </a:prstGeom>
            <a:noFill/>
            <a:ln w="38100" cap="flat" cmpd="sng">
              <a:solidFill>
                <a:srgbClr val="000000"/>
              </a:solidFill>
              <a:prstDash val="solid"/>
              <a:round/>
            </a:ln>
          </p:spPr>
        </p:sp>
        <p:sp>
          <p:nvSpPr>
            <p:cNvPr id="641" name="直线"/>
            <p:cNvSpPr/>
            <p:nvPr/>
          </p:nvSpPr>
          <p:spPr>
            <a:xfrm>
              <a:off x="5133975" y="4972050"/>
              <a:ext cx="0" cy="409574"/>
            </a:xfrm>
            <a:prstGeom prst="line">
              <a:avLst/>
            </a:prstGeom>
            <a:noFill/>
            <a:ln w="38100" cap="flat" cmpd="sng">
              <a:solidFill>
                <a:srgbClr val="000000"/>
              </a:solidFill>
              <a:prstDash val="solid"/>
              <a:round/>
            </a:ln>
          </p:spPr>
        </p:sp>
        <p:sp>
          <p:nvSpPr>
            <p:cNvPr id="642" name="直线"/>
            <p:cNvSpPr/>
            <p:nvPr/>
          </p:nvSpPr>
          <p:spPr>
            <a:xfrm>
              <a:off x="7185025" y="4305300"/>
              <a:ext cx="0" cy="409575"/>
            </a:xfrm>
            <a:prstGeom prst="line">
              <a:avLst/>
            </a:prstGeom>
            <a:noFill/>
            <a:ln w="38100" cap="flat" cmpd="sng">
              <a:solidFill>
                <a:srgbClr val="000000"/>
              </a:solidFill>
              <a:prstDash val="solid"/>
              <a:round/>
            </a:ln>
          </p:spPr>
        </p:sp>
        <p:sp>
          <p:nvSpPr>
            <p:cNvPr id="643" name="直线"/>
            <p:cNvSpPr/>
            <p:nvPr/>
          </p:nvSpPr>
          <p:spPr>
            <a:xfrm>
              <a:off x="7334251" y="4305300"/>
              <a:ext cx="0" cy="409575"/>
            </a:xfrm>
            <a:prstGeom prst="line">
              <a:avLst/>
            </a:prstGeom>
            <a:noFill/>
            <a:ln w="38100" cap="flat" cmpd="sng">
              <a:solidFill>
                <a:srgbClr val="000000"/>
              </a:solidFill>
              <a:prstDash val="solid"/>
              <a:round/>
            </a:ln>
          </p:spPr>
        </p:sp>
        <p:sp>
          <p:nvSpPr>
            <p:cNvPr id="644" name="直线"/>
            <p:cNvSpPr/>
            <p:nvPr/>
          </p:nvSpPr>
          <p:spPr>
            <a:xfrm>
              <a:off x="6351588" y="6665912"/>
              <a:ext cx="384174" cy="0"/>
            </a:xfrm>
            <a:prstGeom prst="line">
              <a:avLst/>
            </a:prstGeom>
            <a:noFill/>
            <a:ln w="38100" cap="flat" cmpd="sng">
              <a:solidFill>
                <a:srgbClr val="000000"/>
              </a:solidFill>
              <a:prstDash val="solid"/>
              <a:round/>
            </a:ln>
          </p:spPr>
        </p:sp>
        <p:sp>
          <p:nvSpPr>
            <p:cNvPr id="645" name="矩形"/>
            <p:cNvSpPr/>
            <p:nvPr/>
          </p:nvSpPr>
          <p:spPr>
            <a:xfrm>
              <a:off x="5911851" y="3498850"/>
              <a:ext cx="850899"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C</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646" name="矩形"/>
            <p:cNvSpPr/>
            <p:nvPr/>
          </p:nvSpPr>
          <p:spPr>
            <a:xfrm>
              <a:off x="4729163" y="4398963"/>
              <a:ext cx="850898"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1</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647" name="矩形"/>
            <p:cNvSpPr/>
            <p:nvPr/>
          </p:nvSpPr>
          <p:spPr>
            <a:xfrm>
              <a:off x="5719763" y="3879850"/>
              <a:ext cx="85090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F</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648" name="矩形" descr="30%"/>
            <p:cNvSpPr/>
            <p:nvPr/>
          </p:nvSpPr>
          <p:spPr>
            <a:xfrm>
              <a:off x="7942263" y="4535487"/>
              <a:ext cx="357186" cy="457199"/>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49" name="矩形" descr="30%"/>
            <p:cNvSpPr/>
            <p:nvPr/>
          </p:nvSpPr>
          <p:spPr>
            <a:xfrm>
              <a:off x="4471987" y="5145088"/>
              <a:ext cx="357187"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50" name="矩形" descr="30%"/>
            <p:cNvSpPr/>
            <p:nvPr/>
          </p:nvSpPr>
          <p:spPr>
            <a:xfrm>
              <a:off x="4508500" y="6105526"/>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51" name="矩形" descr="30%"/>
            <p:cNvSpPr/>
            <p:nvPr/>
          </p:nvSpPr>
          <p:spPr>
            <a:xfrm>
              <a:off x="7940675" y="5907088"/>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52" name="直线"/>
            <p:cNvSpPr/>
            <p:nvPr/>
          </p:nvSpPr>
          <p:spPr>
            <a:xfrm flipH="1" flipV="1">
              <a:off x="4348163" y="5160963"/>
              <a:ext cx="644524" cy="0"/>
            </a:xfrm>
            <a:prstGeom prst="line">
              <a:avLst/>
            </a:prstGeom>
            <a:noFill/>
            <a:ln w="38100" cap="flat" cmpd="sng">
              <a:solidFill>
                <a:srgbClr val="000000"/>
              </a:solidFill>
              <a:prstDash val="solid"/>
              <a:round/>
            </a:ln>
          </p:spPr>
        </p:sp>
        <p:sp>
          <p:nvSpPr>
            <p:cNvPr id="653" name="直线"/>
            <p:cNvSpPr/>
            <p:nvPr/>
          </p:nvSpPr>
          <p:spPr>
            <a:xfrm>
              <a:off x="7319963" y="4495800"/>
              <a:ext cx="496887" cy="0"/>
            </a:xfrm>
            <a:prstGeom prst="line">
              <a:avLst/>
            </a:prstGeom>
            <a:noFill/>
            <a:ln w="38100" cap="flat" cmpd="sng">
              <a:solidFill>
                <a:srgbClr val="000000"/>
              </a:solidFill>
              <a:prstDash val="solid"/>
              <a:round/>
            </a:ln>
          </p:spPr>
        </p:sp>
        <p:sp>
          <p:nvSpPr>
            <p:cNvPr id="654" name="直线"/>
            <p:cNvSpPr/>
            <p:nvPr/>
          </p:nvSpPr>
          <p:spPr>
            <a:xfrm flipH="1">
              <a:off x="5408613" y="4495800"/>
              <a:ext cx="352424" cy="0"/>
            </a:xfrm>
            <a:prstGeom prst="line">
              <a:avLst/>
            </a:prstGeom>
            <a:noFill/>
            <a:ln w="38100" cap="flat" cmpd="sng">
              <a:solidFill>
                <a:srgbClr val="000000"/>
              </a:solidFill>
              <a:prstDash val="solid"/>
              <a:round/>
            </a:ln>
          </p:spPr>
        </p:sp>
        <p:sp>
          <p:nvSpPr>
            <p:cNvPr id="655" name="直线"/>
            <p:cNvSpPr/>
            <p:nvPr/>
          </p:nvSpPr>
          <p:spPr>
            <a:xfrm>
              <a:off x="6543675" y="3332163"/>
              <a:ext cx="0" cy="228600"/>
            </a:xfrm>
            <a:prstGeom prst="line">
              <a:avLst/>
            </a:prstGeom>
            <a:noFill/>
            <a:ln w="38100" cap="flat" cmpd="sng">
              <a:solidFill>
                <a:srgbClr val="000000"/>
              </a:solidFill>
              <a:prstDash val="solid"/>
              <a:round/>
            </a:ln>
          </p:spPr>
        </p:sp>
        <p:sp>
          <p:nvSpPr>
            <p:cNvPr id="656" name="矩形"/>
            <p:cNvSpPr/>
            <p:nvPr/>
          </p:nvSpPr>
          <p:spPr>
            <a:xfrm>
              <a:off x="4271962" y="5348288"/>
              <a:ext cx="150812" cy="396873"/>
            </a:xfrm>
            <a:prstGeom prst="rect">
              <a:avLst/>
            </a:prstGeom>
            <a:noFill/>
            <a:ln w="38100" cap="flat" cmpd="sng">
              <a:solidFill>
                <a:srgbClr val="252731"/>
              </a:solidFill>
              <a:prstDash val="solid"/>
              <a:miter/>
            </a:ln>
          </p:spPr>
        </p:sp>
        <p:sp>
          <p:nvSpPr>
            <p:cNvPr id="657" name="椭圆"/>
            <p:cNvSpPr/>
            <p:nvPr/>
          </p:nvSpPr>
          <p:spPr>
            <a:xfrm>
              <a:off x="4195762" y="5981700"/>
              <a:ext cx="306387" cy="306387"/>
            </a:xfrm>
            <a:prstGeom prst="ellipse">
              <a:avLst/>
            </a:prstGeom>
            <a:noFill/>
            <a:ln w="38100" cap="flat" cmpd="sng">
              <a:solidFill>
                <a:srgbClr val="000000"/>
              </a:solidFill>
              <a:prstDash val="solid"/>
              <a:round/>
            </a:ln>
          </p:spPr>
        </p:sp>
        <p:sp>
          <p:nvSpPr>
            <p:cNvPr id="658" name="直线"/>
            <p:cNvSpPr/>
            <p:nvPr/>
          </p:nvSpPr>
          <p:spPr>
            <a:xfrm flipV="1">
              <a:off x="4348163" y="5168900"/>
              <a:ext cx="0" cy="187324"/>
            </a:xfrm>
            <a:prstGeom prst="line">
              <a:avLst/>
            </a:prstGeom>
            <a:noFill/>
            <a:ln w="38100" cap="flat" cmpd="sng">
              <a:solidFill>
                <a:srgbClr val="000000"/>
              </a:solidFill>
              <a:prstDash val="solid"/>
              <a:round/>
            </a:ln>
          </p:spPr>
        </p:sp>
        <p:sp>
          <p:nvSpPr>
            <p:cNvPr id="659" name="直线"/>
            <p:cNvSpPr/>
            <p:nvPr/>
          </p:nvSpPr>
          <p:spPr>
            <a:xfrm>
              <a:off x="4348163" y="5745163"/>
              <a:ext cx="0" cy="719137"/>
            </a:xfrm>
            <a:prstGeom prst="line">
              <a:avLst/>
            </a:prstGeom>
            <a:noFill/>
            <a:ln w="38100" cap="flat" cmpd="sng">
              <a:solidFill>
                <a:srgbClr val="000000"/>
              </a:solidFill>
              <a:prstDash val="solid"/>
              <a:round/>
            </a:ln>
          </p:spPr>
        </p:sp>
        <p:sp>
          <p:nvSpPr>
            <p:cNvPr id="660" name="矩形"/>
            <p:cNvSpPr/>
            <p:nvPr/>
          </p:nvSpPr>
          <p:spPr>
            <a:xfrm>
              <a:off x="3738563" y="5214936"/>
              <a:ext cx="5524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661" name="矩形" descr="新闻纸"/>
            <p:cNvSpPr/>
            <p:nvPr/>
          </p:nvSpPr>
          <p:spPr>
            <a:xfrm>
              <a:off x="3963987" y="5668963"/>
              <a:ext cx="384175" cy="457200"/>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662" name="矩形" descr="新闻纸"/>
            <p:cNvSpPr/>
            <p:nvPr/>
          </p:nvSpPr>
          <p:spPr>
            <a:xfrm>
              <a:off x="3965575" y="6119813"/>
              <a:ext cx="333374" cy="457200"/>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663" name="矩形"/>
            <p:cNvSpPr/>
            <p:nvPr/>
          </p:nvSpPr>
          <p:spPr>
            <a:xfrm>
              <a:off x="7002463" y="3789362"/>
              <a:ext cx="85090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2</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664" name="矩形" descr="30%"/>
            <p:cNvSpPr/>
            <p:nvPr/>
          </p:nvSpPr>
          <p:spPr>
            <a:xfrm>
              <a:off x="6870700" y="4138612"/>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65" name="矩形" descr="30%"/>
            <p:cNvSpPr/>
            <p:nvPr/>
          </p:nvSpPr>
          <p:spPr>
            <a:xfrm>
              <a:off x="5105400" y="4773613"/>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666" name="直线"/>
            <p:cNvSpPr/>
            <p:nvPr/>
          </p:nvSpPr>
          <p:spPr>
            <a:xfrm flipH="1">
              <a:off x="7789863" y="4495800"/>
              <a:ext cx="0" cy="762000"/>
            </a:xfrm>
            <a:prstGeom prst="line">
              <a:avLst/>
            </a:prstGeom>
            <a:noFill/>
            <a:ln w="38100" cap="flat" cmpd="sng">
              <a:solidFill>
                <a:srgbClr val="000000"/>
              </a:solidFill>
              <a:prstDash val="solid"/>
              <a:round/>
            </a:ln>
          </p:spPr>
        </p:sp>
        <p:sp>
          <p:nvSpPr>
            <p:cNvPr id="667" name="矩形"/>
            <p:cNvSpPr/>
            <p:nvPr/>
          </p:nvSpPr>
          <p:spPr>
            <a:xfrm>
              <a:off x="7715250" y="5237162"/>
              <a:ext cx="147637" cy="514349"/>
            </a:xfrm>
            <a:prstGeom prst="rect">
              <a:avLst/>
            </a:prstGeom>
            <a:noFill/>
            <a:ln w="38100" cap="flat" cmpd="sng">
              <a:solidFill>
                <a:srgbClr val="000000"/>
              </a:solidFill>
              <a:prstDash val="solid"/>
              <a:miter/>
            </a:ln>
          </p:spPr>
        </p:sp>
        <p:sp>
          <p:nvSpPr>
            <p:cNvPr id="668" name="矩形"/>
            <p:cNvSpPr/>
            <p:nvPr/>
          </p:nvSpPr>
          <p:spPr>
            <a:xfrm>
              <a:off x="7207250" y="5175250"/>
              <a:ext cx="5778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669" name="直线"/>
            <p:cNvSpPr/>
            <p:nvPr/>
          </p:nvSpPr>
          <p:spPr>
            <a:xfrm flipH="1">
              <a:off x="7777163" y="5770563"/>
              <a:ext cx="0" cy="685800"/>
            </a:xfrm>
            <a:prstGeom prst="line">
              <a:avLst/>
            </a:prstGeom>
            <a:noFill/>
            <a:ln w="38100" cap="flat" cmpd="sng">
              <a:solidFill>
                <a:srgbClr val="000000"/>
              </a:solidFill>
              <a:prstDash val="solid"/>
              <a:round/>
            </a:ln>
          </p:spPr>
        </p:sp>
        <p:sp>
          <p:nvSpPr>
            <p:cNvPr id="670" name="直线"/>
            <p:cNvSpPr/>
            <p:nvPr/>
          </p:nvSpPr>
          <p:spPr>
            <a:xfrm>
              <a:off x="6557963" y="3332163"/>
              <a:ext cx="1219200" cy="0"/>
            </a:xfrm>
            <a:prstGeom prst="line">
              <a:avLst/>
            </a:prstGeom>
            <a:noFill/>
            <a:ln w="38100" cap="flat" cmpd="sng">
              <a:solidFill>
                <a:srgbClr val="000000"/>
              </a:solidFill>
              <a:prstDash val="solid"/>
              <a:round/>
            </a:ln>
          </p:spPr>
        </p:sp>
        <p:sp>
          <p:nvSpPr>
            <p:cNvPr id="671" name="矩形"/>
            <p:cNvSpPr/>
            <p:nvPr/>
          </p:nvSpPr>
          <p:spPr>
            <a:xfrm>
              <a:off x="3778250" y="5784850"/>
              <a:ext cx="568325"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e</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S</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672" name="矩形"/>
            <p:cNvSpPr/>
            <p:nvPr/>
          </p:nvSpPr>
          <p:spPr>
            <a:xfrm>
              <a:off x="4464050" y="5556250"/>
              <a:ext cx="542924"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i</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673" name="矩形"/>
            <p:cNvSpPr/>
            <p:nvPr/>
          </p:nvSpPr>
          <p:spPr>
            <a:xfrm>
              <a:off x="7900988" y="5160963"/>
              <a:ext cx="595312"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o</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grpSp>
      <p:grpSp>
        <p:nvGrpSpPr>
          <p:cNvPr id="735" name="组合"/>
          <p:cNvGrpSpPr/>
          <p:nvPr/>
        </p:nvGrpSpPr>
        <p:grpSpPr>
          <a:xfrm>
            <a:off x="381000" y="873125"/>
            <a:ext cx="4972048" cy="3779837"/>
            <a:chOff x="381000" y="873125"/>
            <a:chExt cx="4972048" cy="3779837"/>
          </a:xfrm>
        </p:grpSpPr>
        <p:sp>
          <p:nvSpPr>
            <p:cNvPr id="675" name="直线"/>
            <p:cNvSpPr/>
            <p:nvPr/>
          </p:nvSpPr>
          <p:spPr>
            <a:xfrm flipH="1">
              <a:off x="2181225" y="2625725"/>
              <a:ext cx="0" cy="612775"/>
            </a:xfrm>
            <a:prstGeom prst="line">
              <a:avLst/>
            </a:prstGeom>
            <a:noFill/>
            <a:ln w="38100" cap="flat" cmpd="sng">
              <a:solidFill>
                <a:srgbClr val="000000"/>
              </a:solidFill>
              <a:prstDash val="solid"/>
              <a:round/>
            </a:ln>
          </p:spPr>
        </p:sp>
        <p:sp>
          <p:nvSpPr>
            <p:cNvPr id="676" name="矩形"/>
            <p:cNvSpPr/>
            <p:nvPr/>
          </p:nvSpPr>
          <p:spPr>
            <a:xfrm>
              <a:off x="1479549" y="1398587"/>
              <a:ext cx="6540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B1</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677" name="直线"/>
            <p:cNvSpPr/>
            <p:nvPr/>
          </p:nvSpPr>
          <p:spPr>
            <a:xfrm>
              <a:off x="2184400" y="2038350"/>
              <a:ext cx="0" cy="652462"/>
            </a:xfrm>
            <a:prstGeom prst="line">
              <a:avLst/>
            </a:prstGeom>
            <a:noFill/>
            <a:ln w="38100" cap="flat" cmpd="sng">
              <a:solidFill>
                <a:srgbClr val="000000"/>
              </a:solidFill>
              <a:prstDash val="solid"/>
              <a:round/>
            </a:ln>
          </p:spPr>
        </p:sp>
        <p:sp>
          <p:nvSpPr>
            <p:cNvPr id="678" name="直线"/>
            <p:cNvSpPr/>
            <p:nvPr/>
          </p:nvSpPr>
          <p:spPr>
            <a:xfrm flipH="1" flipV="1">
              <a:off x="2190750" y="1136650"/>
              <a:ext cx="0" cy="419100"/>
            </a:xfrm>
            <a:prstGeom prst="line">
              <a:avLst/>
            </a:prstGeom>
            <a:noFill/>
            <a:ln w="38100" cap="flat" cmpd="sng">
              <a:solidFill>
                <a:srgbClr val="000000"/>
              </a:solidFill>
              <a:prstDash val="solid"/>
              <a:round/>
            </a:ln>
          </p:spPr>
        </p:sp>
        <p:sp>
          <p:nvSpPr>
            <p:cNvPr id="679" name="矩形"/>
            <p:cNvSpPr/>
            <p:nvPr/>
          </p:nvSpPr>
          <p:spPr>
            <a:xfrm>
              <a:off x="2114550" y="1525587"/>
              <a:ext cx="150812" cy="517524"/>
            </a:xfrm>
            <a:prstGeom prst="rect">
              <a:avLst/>
            </a:prstGeom>
            <a:noFill/>
            <a:ln w="38100" cap="flat" cmpd="sng">
              <a:solidFill>
                <a:srgbClr val="000000"/>
              </a:solidFill>
              <a:prstDash val="solid"/>
              <a:miter/>
            </a:ln>
          </p:spPr>
        </p:sp>
        <p:sp>
          <p:nvSpPr>
            <p:cNvPr id="680" name="直线"/>
            <p:cNvSpPr/>
            <p:nvPr/>
          </p:nvSpPr>
          <p:spPr>
            <a:xfrm>
              <a:off x="2190750" y="1152525"/>
              <a:ext cx="2058986" cy="0"/>
            </a:xfrm>
            <a:prstGeom prst="line">
              <a:avLst/>
            </a:prstGeom>
            <a:noFill/>
            <a:ln w="38100" cap="flat" cmpd="sng">
              <a:solidFill>
                <a:srgbClr val="000000"/>
              </a:solidFill>
              <a:prstDash val="solid"/>
              <a:round/>
            </a:ln>
          </p:spPr>
        </p:sp>
        <p:sp>
          <p:nvSpPr>
            <p:cNvPr id="681" name="直线"/>
            <p:cNvSpPr/>
            <p:nvPr/>
          </p:nvSpPr>
          <p:spPr>
            <a:xfrm flipV="1">
              <a:off x="3176587" y="1122362"/>
              <a:ext cx="0" cy="387350"/>
            </a:xfrm>
            <a:prstGeom prst="line">
              <a:avLst/>
            </a:prstGeom>
            <a:noFill/>
            <a:ln w="38100" cap="flat" cmpd="sng">
              <a:solidFill>
                <a:srgbClr val="000000"/>
              </a:solidFill>
              <a:prstDash val="solid"/>
              <a:round/>
            </a:ln>
          </p:spPr>
        </p:sp>
        <p:sp>
          <p:nvSpPr>
            <p:cNvPr id="682" name="直线"/>
            <p:cNvSpPr/>
            <p:nvPr/>
          </p:nvSpPr>
          <p:spPr>
            <a:xfrm>
              <a:off x="2971799" y="2476500"/>
              <a:ext cx="0" cy="455612"/>
            </a:xfrm>
            <a:prstGeom prst="line">
              <a:avLst/>
            </a:prstGeom>
            <a:noFill/>
            <a:ln w="38100" cap="flat" cmpd="sng">
              <a:solidFill>
                <a:srgbClr val="000000"/>
              </a:solidFill>
              <a:prstDash val="solid"/>
              <a:round/>
            </a:ln>
          </p:spPr>
        </p:sp>
        <p:sp>
          <p:nvSpPr>
            <p:cNvPr id="683" name="直线"/>
            <p:cNvSpPr/>
            <p:nvPr/>
          </p:nvSpPr>
          <p:spPr>
            <a:xfrm>
              <a:off x="2971799" y="2771775"/>
              <a:ext cx="223837" cy="234950"/>
            </a:xfrm>
            <a:prstGeom prst="line">
              <a:avLst/>
            </a:prstGeom>
            <a:noFill/>
            <a:ln w="38100" cap="flat" cmpd="sng">
              <a:solidFill>
                <a:srgbClr val="000000"/>
              </a:solidFill>
              <a:prstDash val="solid"/>
              <a:round/>
              <a:tailEnd type="triangle" w="sm" len="lg"/>
            </a:ln>
          </p:spPr>
        </p:sp>
        <p:sp>
          <p:nvSpPr>
            <p:cNvPr id="684" name="直线"/>
            <p:cNvSpPr/>
            <p:nvPr/>
          </p:nvSpPr>
          <p:spPr>
            <a:xfrm flipV="1">
              <a:off x="2971799" y="2397125"/>
              <a:ext cx="223837" cy="204787"/>
            </a:xfrm>
            <a:prstGeom prst="line">
              <a:avLst/>
            </a:prstGeom>
            <a:noFill/>
            <a:ln w="38100" cap="flat" cmpd="sng">
              <a:solidFill>
                <a:srgbClr val="000000"/>
              </a:solidFill>
              <a:prstDash val="solid"/>
              <a:round/>
            </a:ln>
          </p:spPr>
        </p:sp>
        <p:sp>
          <p:nvSpPr>
            <p:cNvPr id="685" name="直线"/>
            <p:cNvSpPr/>
            <p:nvPr/>
          </p:nvSpPr>
          <p:spPr>
            <a:xfrm>
              <a:off x="3181350" y="2001837"/>
              <a:ext cx="0" cy="414337"/>
            </a:xfrm>
            <a:prstGeom prst="line">
              <a:avLst/>
            </a:prstGeom>
            <a:noFill/>
            <a:ln w="38100" cap="flat" cmpd="sng">
              <a:solidFill>
                <a:srgbClr val="000000"/>
              </a:solidFill>
              <a:prstDash val="solid"/>
              <a:round/>
            </a:ln>
          </p:spPr>
        </p:sp>
        <p:sp>
          <p:nvSpPr>
            <p:cNvPr id="686" name="直线"/>
            <p:cNvSpPr/>
            <p:nvPr/>
          </p:nvSpPr>
          <p:spPr>
            <a:xfrm flipH="1">
              <a:off x="3182937" y="2986087"/>
              <a:ext cx="0" cy="477837"/>
            </a:xfrm>
            <a:prstGeom prst="line">
              <a:avLst/>
            </a:prstGeom>
            <a:noFill/>
            <a:ln w="38100" cap="flat" cmpd="sng">
              <a:solidFill>
                <a:srgbClr val="000000"/>
              </a:solidFill>
              <a:prstDash val="solid"/>
              <a:round/>
            </a:ln>
          </p:spPr>
        </p:sp>
        <p:sp>
          <p:nvSpPr>
            <p:cNvPr id="687" name="直线"/>
            <p:cNvSpPr/>
            <p:nvPr/>
          </p:nvSpPr>
          <p:spPr>
            <a:xfrm>
              <a:off x="1751012" y="2687637"/>
              <a:ext cx="1227136" cy="0"/>
            </a:xfrm>
            <a:prstGeom prst="line">
              <a:avLst/>
            </a:prstGeom>
            <a:noFill/>
            <a:ln w="38100" cap="flat" cmpd="sng">
              <a:solidFill>
                <a:srgbClr val="000000"/>
              </a:solidFill>
              <a:prstDash val="solid"/>
              <a:round/>
            </a:ln>
          </p:spPr>
        </p:sp>
        <p:sp>
          <p:nvSpPr>
            <p:cNvPr id="688" name="直线"/>
            <p:cNvSpPr/>
            <p:nvPr/>
          </p:nvSpPr>
          <p:spPr>
            <a:xfrm>
              <a:off x="1066800" y="4383088"/>
              <a:ext cx="3400425" cy="0"/>
            </a:xfrm>
            <a:prstGeom prst="line">
              <a:avLst/>
            </a:prstGeom>
            <a:noFill/>
            <a:ln w="38100" cap="flat" cmpd="sng">
              <a:solidFill>
                <a:srgbClr val="000000"/>
              </a:solidFill>
              <a:prstDash val="solid"/>
              <a:round/>
            </a:ln>
          </p:spPr>
        </p:sp>
        <p:sp>
          <p:nvSpPr>
            <p:cNvPr id="689" name="直线"/>
            <p:cNvSpPr/>
            <p:nvPr/>
          </p:nvSpPr>
          <p:spPr>
            <a:xfrm flipH="1">
              <a:off x="3184525" y="3976687"/>
              <a:ext cx="0" cy="554037"/>
            </a:xfrm>
            <a:prstGeom prst="line">
              <a:avLst/>
            </a:prstGeom>
            <a:noFill/>
            <a:ln w="38100" cap="flat" cmpd="sng">
              <a:solidFill>
                <a:srgbClr val="000000"/>
              </a:solidFill>
              <a:prstDash val="solid"/>
              <a:round/>
            </a:ln>
          </p:spPr>
        </p:sp>
        <p:sp>
          <p:nvSpPr>
            <p:cNvPr id="690" name="矩形"/>
            <p:cNvSpPr/>
            <p:nvPr/>
          </p:nvSpPr>
          <p:spPr>
            <a:xfrm>
              <a:off x="3108325" y="1482725"/>
              <a:ext cx="149224" cy="517525"/>
            </a:xfrm>
            <a:prstGeom prst="rect">
              <a:avLst/>
            </a:prstGeom>
            <a:noFill/>
            <a:ln w="38100" cap="flat" cmpd="sng">
              <a:solidFill>
                <a:srgbClr val="000000"/>
              </a:solidFill>
              <a:prstDash val="solid"/>
              <a:miter/>
            </a:ln>
          </p:spPr>
        </p:sp>
        <p:sp>
          <p:nvSpPr>
            <p:cNvPr id="691" name="椭圆"/>
            <p:cNvSpPr/>
            <p:nvPr/>
          </p:nvSpPr>
          <p:spPr>
            <a:xfrm>
              <a:off x="4264025" y="1085850"/>
              <a:ext cx="107949" cy="120650"/>
            </a:xfrm>
            <a:prstGeom prst="ellipse">
              <a:avLst/>
            </a:prstGeom>
            <a:noFill/>
            <a:ln w="38100" cap="flat" cmpd="sng">
              <a:solidFill>
                <a:srgbClr val="000000"/>
              </a:solidFill>
              <a:prstDash val="solid"/>
              <a:round/>
            </a:ln>
          </p:spPr>
        </p:sp>
        <p:grpSp>
          <p:nvGrpSpPr>
            <p:cNvPr id="694" name="组合"/>
            <p:cNvGrpSpPr/>
            <p:nvPr/>
          </p:nvGrpSpPr>
          <p:grpSpPr>
            <a:xfrm>
              <a:off x="1650999" y="2492375"/>
              <a:ext cx="107950" cy="415924"/>
              <a:chOff x="1650999" y="2492375"/>
              <a:chExt cx="107950" cy="415924"/>
            </a:xfrm>
          </p:grpSpPr>
          <p:sp>
            <p:nvSpPr>
              <p:cNvPr id="692" name="直线"/>
              <p:cNvSpPr/>
              <p:nvPr/>
            </p:nvSpPr>
            <p:spPr>
              <a:xfrm>
                <a:off x="1650999" y="2492375"/>
                <a:ext cx="0" cy="415924"/>
              </a:xfrm>
              <a:prstGeom prst="line">
                <a:avLst/>
              </a:prstGeom>
              <a:noFill/>
              <a:ln w="38100" cap="flat" cmpd="sng">
                <a:solidFill>
                  <a:srgbClr val="000000"/>
                </a:solidFill>
                <a:prstDash val="solid"/>
                <a:round/>
              </a:ln>
            </p:spPr>
          </p:sp>
          <p:sp>
            <p:nvSpPr>
              <p:cNvPr id="693" name="直线"/>
              <p:cNvSpPr/>
              <p:nvPr/>
            </p:nvSpPr>
            <p:spPr>
              <a:xfrm>
                <a:off x="1758949" y="2492375"/>
                <a:ext cx="0" cy="415924"/>
              </a:xfrm>
              <a:prstGeom prst="line">
                <a:avLst/>
              </a:prstGeom>
              <a:noFill/>
              <a:ln w="38100" cap="flat" cmpd="sng">
                <a:solidFill>
                  <a:srgbClr val="000000"/>
                </a:solidFill>
                <a:prstDash val="solid"/>
                <a:round/>
              </a:ln>
            </p:spPr>
          </p:sp>
        </p:grpSp>
        <p:sp>
          <p:nvSpPr>
            <p:cNvPr id="695" name="直线"/>
            <p:cNvSpPr/>
            <p:nvPr/>
          </p:nvSpPr>
          <p:spPr>
            <a:xfrm>
              <a:off x="1066800" y="2687637"/>
              <a:ext cx="576261" cy="0"/>
            </a:xfrm>
            <a:prstGeom prst="line">
              <a:avLst/>
            </a:prstGeom>
            <a:noFill/>
            <a:ln w="38100" cap="flat" cmpd="sng">
              <a:solidFill>
                <a:srgbClr val="000000"/>
              </a:solidFill>
              <a:prstDash val="solid"/>
              <a:round/>
            </a:ln>
          </p:spPr>
        </p:sp>
        <p:grpSp>
          <p:nvGrpSpPr>
            <p:cNvPr id="698" name="组合"/>
            <p:cNvGrpSpPr/>
            <p:nvPr/>
          </p:nvGrpSpPr>
          <p:grpSpPr>
            <a:xfrm flipH="1">
              <a:off x="3897312" y="2112962"/>
              <a:ext cx="109538" cy="414337"/>
              <a:chOff x="3897312" y="2112962"/>
              <a:chExt cx="109538" cy="414337"/>
            </a:xfrm>
          </p:grpSpPr>
          <p:sp>
            <p:nvSpPr>
              <p:cNvPr id="696" name="直线"/>
              <p:cNvSpPr/>
              <p:nvPr/>
            </p:nvSpPr>
            <p:spPr>
              <a:xfrm>
                <a:off x="3897312" y="2112962"/>
                <a:ext cx="0" cy="414337"/>
              </a:xfrm>
              <a:prstGeom prst="line">
                <a:avLst/>
              </a:prstGeom>
              <a:noFill/>
              <a:ln w="38100" cap="flat" cmpd="sng">
                <a:solidFill>
                  <a:srgbClr val="000000"/>
                </a:solidFill>
                <a:prstDash val="solid"/>
                <a:round/>
              </a:ln>
            </p:spPr>
          </p:sp>
          <p:sp>
            <p:nvSpPr>
              <p:cNvPr id="697" name="直线"/>
              <p:cNvSpPr/>
              <p:nvPr/>
            </p:nvSpPr>
            <p:spPr>
              <a:xfrm>
                <a:off x="4006850" y="2112962"/>
                <a:ext cx="0" cy="414337"/>
              </a:xfrm>
              <a:prstGeom prst="line">
                <a:avLst/>
              </a:prstGeom>
              <a:noFill/>
              <a:ln w="38100" cap="flat" cmpd="sng">
                <a:solidFill>
                  <a:srgbClr val="000000"/>
                </a:solidFill>
                <a:prstDash val="solid"/>
                <a:round/>
              </a:ln>
            </p:spPr>
          </p:sp>
        </p:grpSp>
        <p:sp>
          <p:nvSpPr>
            <p:cNvPr id="699" name="直线"/>
            <p:cNvSpPr/>
            <p:nvPr/>
          </p:nvSpPr>
          <p:spPr>
            <a:xfrm flipH="1" flipV="1">
              <a:off x="4000499" y="2297112"/>
              <a:ext cx="468311" cy="0"/>
            </a:xfrm>
            <a:prstGeom prst="line">
              <a:avLst/>
            </a:prstGeom>
            <a:noFill/>
            <a:ln w="38100" cap="flat" cmpd="sng">
              <a:solidFill>
                <a:srgbClr val="000000"/>
              </a:solidFill>
              <a:prstDash val="solid"/>
              <a:round/>
            </a:ln>
          </p:spPr>
        </p:sp>
        <p:sp>
          <p:nvSpPr>
            <p:cNvPr id="700" name="直线"/>
            <p:cNvSpPr/>
            <p:nvPr/>
          </p:nvSpPr>
          <p:spPr>
            <a:xfrm>
              <a:off x="3176587" y="2308225"/>
              <a:ext cx="722312" cy="0"/>
            </a:xfrm>
            <a:prstGeom prst="line">
              <a:avLst/>
            </a:prstGeom>
            <a:noFill/>
            <a:ln w="38100" cap="flat" cmpd="sng">
              <a:solidFill>
                <a:srgbClr val="000000"/>
              </a:solidFill>
              <a:prstDash val="solid"/>
              <a:round/>
            </a:ln>
          </p:spPr>
        </p:sp>
        <p:sp>
          <p:nvSpPr>
            <p:cNvPr id="701" name="矩形"/>
            <p:cNvSpPr/>
            <p:nvPr/>
          </p:nvSpPr>
          <p:spPr>
            <a:xfrm>
              <a:off x="2551112" y="1500187"/>
              <a:ext cx="5635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C</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02" name="矩形"/>
            <p:cNvSpPr/>
            <p:nvPr/>
          </p:nvSpPr>
          <p:spPr>
            <a:xfrm>
              <a:off x="1400174" y="1943100"/>
              <a:ext cx="538162"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1</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03" name="矩形"/>
            <p:cNvSpPr/>
            <p:nvPr/>
          </p:nvSpPr>
          <p:spPr>
            <a:xfrm>
              <a:off x="3702050" y="1589087"/>
              <a:ext cx="5381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2</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grpSp>
          <p:nvGrpSpPr>
            <p:cNvPr id="706" name="组合"/>
            <p:cNvGrpSpPr/>
            <p:nvPr/>
          </p:nvGrpSpPr>
          <p:grpSpPr>
            <a:xfrm>
              <a:off x="3067050" y="4395788"/>
              <a:ext cx="231775" cy="257174"/>
              <a:chOff x="3067050" y="4395788"/>
              <a:chExt cx="231775" cy="257174"/>
            </a:xfrm>
          </p:grpSpPr>
          <p:sp>
            <p:nvSpPr>
              <p:cNvPr id="704" name="直线"/>
              <p:cNvSpPr/>
              <p:nvPr/>
            </p:nvSpPr>
            <p:spPr>
              <a:xfrm>
                <a:off x="3182937" y="4395788"/>
                <a:ext cx="0" cy="257174"/>
              </a:xfrm>
              <a:prstGeom prst="line">
                <a:avLst/>
              </a:prstGeom>
              <a:noFill/>
              <a:ln w="38100" cap="flat" cmpd="sng">
                <a:solidFill>
                  <a:srgbClr val="000000"/>
                </a:solidFill>
                <a:prstDash val="solid"/>
                <a:round/>
              </a:ln>
            </p:spPr>
          </p:sp>
          <p:sp>
            <p:nvSpPr>
              <p:cNvPr id="705" name="直线"/>
              <p:cNvSpPr/>
              <p:nvPr/>
            </p:nvSpPr>
            <p:spPr>
              <a:xfrm>
                <a:off x="3067050" y="4636574"/>
                <a:ext cx="231775" cy="6303"/>
              </a:xfrm>
              <a:prstGeom prst="line">
                <a:avLst/>
              </a:prstGeom>
              <a:noFill/>
              <a:ln w="38100" cap="flat" cmpd="sng">
                <a:solidFill>
                  <a:srgbClr val="000000"/>
                </a:solidFill>
                <a:prstDash val="solid"/>
                <a:round/>
              </a:ln>
            </p:spPr>
          </p:sp>
        </p:grpSp>
        <p:sp>
          <p:nvSpPr>
            <p:cNvPr id="707" name="椭圆"/>
            <p:cNvSpPr/>
            <p:nvPr/>
          </p:nvSpPr>
          <p:spPr>
            <a:xfrm>
              <a:off x="3155950" y="4349750"/>
              <a:ext cx="52386" cy="60323"/>
            </a:xfrm>
            <a:prstGeom prst="ellipse">
              <a:avLst/>
            </a:prstGeom>
            <a:noFill/>
            <a:ln w="38100" cap="flat" cmpd="sng">
              <a:solidFill>
                <a:srgbClr val="000000"/>
              </a:solidFill>
              <a:prstDash val="solid"/>
              <a:round/>
            </a:ln>
          </p:spPr>
        </p:sp>
        <p:sp>
          <p:nvSpPr>
            <p:cNvPr id="708" name="矩形"/>
            <p:cNvSpPr/>
            <p:nvPr/>
          </p:nvSpPr>
          <p:spPr>
            <a:xfrm>
              <a:off x="2114550" y="3241675"/>
              <a:ext cx="150812" cy="515937"/>
            </a:xfrm>
            <a:prstGeom prst="rect">
              <a:avLst/>
            </a:prstGeom>
            <a:noFill/>
            <a:ln w="38100" cap="flat" cmpd="sng">
              <a:solidFill>
                <a:srgbClr val="252731"/>
              </a:solidFill>
              <a:prstDash val="solid"/>
              <a:miter/>
            </a:ln>
          </p:spPr>
        </p:sp>
        <p:sp>
          <p:nvSpPr>
            <p:cNvPr id="709" name="矩形"/>
            <p:cNvSpPr/>
            <p:nvPr/>
          </p:nvSpPr>
          <p:spPr>
            <a:xfrm>
              <a:off x="1522412" y="3176587"/>
              <a:ext cx="6540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B2</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10" name="矩形"/>
            <p:cNvSpPr/>
            <p:nvPr/>
          </p:nvSpPr>
          <p:spPr>
            <a:xfrm>
              <a:off x="3108325" y="3481387"/>
              <a:ext cx="149224" cy="515937"/>
            </a:xfrm>
            <a:prstGeom prst="rect">
              <a:avLst/>
            </a:prstGeom>
            <a:noFill/>
            <a:ln w="38100" cap="flat" cmpd="sng">
              <a:solidFill>
                <a:srgbClr val="252731"/>
              </a:solidFill>
              <a:prstDash val="solid"/>
              <a:miter/>
            </a:ln>
          </p:spPr>
        </p:sp>
        <p:sp>
          <p:nvSpPr>
            <p:cNvPr id="711" name="直线"/>
            <p:cNvSpPr/>
            <p:nvPr/>
          </p:nvSpPr>
          <p:spPr>
            <a:xfrm flipH="1">
              <a:off x="4448175" y="2286000"/>
              <a:ext cx="0" cy="798512"/>
            </a:xfrm>
            <a:prstGeom prst="line">
              <a:avLst/>
            </a:prstGeom>
            <a:noFill/>
            <a:ln w="38100" cap="flat" cmpd="sng">
              <a:solidFill>
                <a:srgbClr val="000000"/>
              </a:solidFill>
              <a:prstDash val="solid"/>
              <a:round/>
            </a:ln>
          </p:spPr>
        </p:sp>
        <p:sp>
          <p:nvSpPr>
            <p:cNvPr id="712" name="矩形"/>
            <p:cNvSpPr/>
            <p:nvPr/>
          </p:nvSpPr>
          <p:spPr>
            <a:xfrm>
              <a:off x="4373562" y="3086100"/>
              <a:ext cx="147637" cy="514350"/>
            </a:xfrm>
            <a:prstGeom prst="rect">
              <a:avLst/>
            </a:prstGeom>
            <a:noFill/>
            <a:ln w="38100" cap="flat" cmpd="sng">
              <a:solidFill>
                <a:srgbClr val="000000"/>
              </a:solidFill>
              <a:prstDash val="solid"/>
              <a:miter/>
            </a:ln>
          </p:spPr>
        </p:sp>
        <p:sp>
          <p:nvSpPr>
            <p:cNvPr id="713" name="矩形"/>
            <p:cNvSpPr/>
            <p:nvPr/>
          </p:nvSpPr>
          <p:spPr>
            <a:xfrm>
              <a:off x="2587625" y="3328987"/>
              <a:ext cx="5524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E</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14" name="矩形"/>
            <p:cNvSpPr/>
            <p:nvPr/>
          </p:nvSpPr>
          <p:spPr>
            <a:xfrm>
              <a:off x="3841750" y="3006725"/>
              <a:ext cx="5778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15" name="矩形"/>
            <p:cNvSpPr/>
            <p:nvPr/>
          </p:nvSpPr>
          <p:spPr>
            <a:xfrm>
              <a:off x="1733550" y="2297112"/>
              <a:ext cx="3841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16" name="矩形"/>
            <p:cNvSpPr/>
            <p:nvPr/>
          </p:nvSpPr>
          <p:spPr>
            <a:xfrm>
              <a:off x="3552825" y="1882775"/>
              <a:ext cx="384173"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17" name="矩形"/>
            <p:cNvSpPr/>
            <p:nvPr/>
          </p:nvSpPr>
          <p:spPr>
            <a:xfrm>
              <a:off x="4419600" y="873125"/>
              <a:ext cx="9334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长城楷体" charset="0"/>
                  <a:cs typeface="长城楷体" charset="0"/>
                </a:rPr>
                <a:t>+</a:t>
              </a: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400" b="1" i="1" u="none" strike="noStrike" kern="1200" cap="none" spc="0" baseline="-25000">
                  <a:solidFill>
                    <a:srgbClr val="000099"/>
                  </a:solidFill>
                  <a:latin typeface="Times New Roman" panose="02020603050405020304" charset="0"/>
                  <a:ea typeface="长城楷体" charset="0"/>
                  <a:cs typeface="长城楷体" charset="0"/>
                </a:rPr>
                <a:t>CC</a:t>
              </a:r>
              <a:endParaRPr lang="zh-CN" altLang="en-US" sz="24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18" name="矩形"/>
            <p:cNvSpPr/>
            <p:nvPr/>
          </p:nvSpPr>
          <p:spPr>
            <a:xfrm>
              <a:off x="1143000" y="3248025"/>
              <a:ext cx="4603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i</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19" name="矩形"/>
            <p:cNvSpPr/>
            <p:nvPr/>
          </p:nvSpPr>
          <p:spPr>
            <a:xfrm>
              <a:off x="4552950" y="3024187"/>
              <a:ext cx="550861"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o</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20" name="矩形" descr="新闻纸"/>
            <p:cNvSpPr/>
            <p:nvPr/>
          </p:nvSpPr>
          <p:spPr>
            <a:xfrm>
              <a:off x="4648200" y="2476500"/>
              <a:ext cx="3841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21" name="矩形" descr="新闻纸"/>
            <p:cNvSpPr/>
            <p:nvPr/>
          </p:nvSpPr>
          <p:spPr>
            <a:xfrm>
              <a:off x="1219200" y="2671762"/>
              <a:ext cx="3841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22" name="矩形" descr="新闻纸"/>
            <p:cNvSpPr/>
            <p:nvPr/>
          </p:nvSpPr>
          <p:spPr>
            <a:xfrm>
              <a:off x="4649787" y="3659188"/>
              <a:ext cx="3587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23" name="矩形" descr="新闻纸"/>
            <p:cNvSpPr/>
            <p:nvPr/>
          </p:nvSpPr>
          <p:spPr>
            <a:xfrm>
              <a:off x="1219200" y="3981450"/>
              <a:ext cx="3587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24" name="直线"/>
            <p:cNvSpPr/>
            <p:nvPr/>
          </p:nvSpPr>
          <p:spPr>
            <a:xfrm>
              <a:off x="4448175" y="3581399"/>
              <a:ext cx="0" cy="817562"/>
            </a:xfrm>
            <a:prstGeom prst="line">
              <a:avLst/>
            </a:prstGeom>
            <a:noFill/>
            <a:ln w="38100" cap="flat" cmpd="sng">
              <a:solidFill>
                <a:srgbClr val="000000"/>
              </a:solidFill>
              <a:prstDash val="solid"/>
              <a:round/>
            </a:ln>
          </p:spPr>
        </p:sp>
        <p:sp>
          <p:nvSpPr>
            <p:cNvPr id="725" name="直线"/>
            <p:cNvSpPr/>
            <p:nvPr/>
          </p:nvSpPr>
          <p:spPr>
            <a:xfrm>
              <a:off x="2181225" y="3771900"/>
              <a:ext cx="0" cy="609600"/>
            </a:xfrm>
            <a:prstGeom prst="line">
              <a:avLst/>
            </a:prstGeom>
            <a:noFill/>
            <a:ln w="38100" cap="flat" cmpd="sng">
              <a:solidFill>
                <a:srgbClr val="000000"/>
              </a:solidFill>
              <a:prstDash val="solid"/>
              <a:round/>
            </a:ln>
          </p:spPr>
        </p:sp>
        <p:sp>
          <p:nvSpPr>
            <p:cNvPr id="726" name="矩形"/>
            <p:cNvSpPr/>
            <p:nvPr/>
          </p:nvSpPr>
          <p:spPr>
            <a:xfrm>
              <a:off x="990600" y="2994025"/>
              <a:ext cx="150812" cy="515937"/>
            </a:xfrm>
            <a:prstGeom prst="rect">
              <a:avLst/>
            </a:prstGeom>
            <a:noFill/>
            <a:ln w="38100" cap="flat" cmpd="sng">
              <a:solidFill>
                <a:srgbClr val="252731"/>
              </a:solidFill>
              <a:prstDash val="solid"/>
              <a:miter/>
            </a:ln>
          </p:spPr>
        </p:sp>
        <p:sp>
          <p:nvSpPr>
            <p:cNvPr id="727" name="椭圆"/>
            <p:cNvSpPr/>
            <p:nvPr/>
          </p:nvSpPr>
          <p:spPr>
            <a:xfrm>
              <a:off x="914400" y="3814763"/>
              <a:ext cx="304799" cy="304800"/>
            </a:xfrm>
            <a:prstGeom prst="ellipse">
              <a:avLst/>
            </a:prstGeom>
            <a:noFill/>
            <a:ln w="38100" cap="flat" cmpd="sng">
              <a:solidFill>
                <a:srgbClr val="000000"/>
              </a:solidFill>
              <a:prstDash val="solid"/>
              <a:round/>
            </a:ln>
          </p:spPr>
        </p:sp>
        <p:sp>
          <p:nvSpPr>
            <p:cNvPr id="728" name="直线"/>
            <p:cNvSpPr/>
            <p:nvPr/>
          </p:nvSpPr>
          <p:spPr>
            <a:xfrm flipV="1">
              <a:off x="1066800" y="2671762"/>
              <a:ext cx="0" cy="304800"/>
            </a:xfrm>
            <a:prstGeom prst="line">
              <a:avLst/>
            </a:prstGeom>
            <a:noFill/>
            <a:ln w="38100" cap="flat" cmpd="sng">
              <a:solidFill>
                <a:srgbClr val="000000"/>
              </a:solidFill>
              <a:prstDash val="solid"/>
              <a:round/>
            </a:ln>
          </p:spPr>
        </p:sp>
        <p:sp>
          <p:nvSpPr>
            <p:cNvPr id="729" name="直线"/>
            <p:cNvSpPr/>
            <p:nvPr/>
          </p:nvSpPr>
          <p:spPr>
            <a:xfrm>
              <a:off x="1066800" y="3509962"/>
              <a:ext cx="0" cy="914400"/>
            </a:xfrm>
            <a:prstGeom prst="line">
              <a:avLst/>
            </a:prstGeom>
            <a:noFill/>
            <a:ln w="38100" cap="flat" cmpd="sng">
              <a:solidFill>
                <a:srgbClr val="000000"/>
              </a:solidFill>
              <a:prstDash val="solid"/>
              <a:round/>
            </a:ln>
          </p:spPr>
        </p:sp>
        <p:sp>
          <p:nvSpPr>
            <p:cNvPr id="730" name="矩形"/>
            <p:cNvSpPr/>
            <p:nvPr/>
          </p:nvSpPr>
          <p:spPr>
            <a:xfrm>
              <a:off x="468312" y="2900362"/>
              <a:ext cx="53022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31" name="矩形"/>
            <p:cNvSpPr/>
            <p:nvPr/>
          </p:nvSpPr>
          <p:spPr>
            <a:xfrm>
              <a:off x="381000" y="3662363"/>
              <a:ext cx="634999"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e</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S</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32" name="矩形" descr="新闻纸"/>
            <p:cNvSpPr/>
            <p:nvPr/>
          </p:nvSpPr>
          <p:spPr>
            <a:xfrm>
              <a:off x="682625" y="3448050"/>
              <a:ext cx="384175"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33" name="矩形" descr="新闻纸"/>
            <p:cNvSpPr/>
            <p:nvPr/>
          </p:nvSpPr>
          <p:spPr>
            <a:xfrm>
              <a:off x="671512" y="3967162"/>
              <a:ext cx="3587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34" name="椭圆"/>
            <p:cNvSpPr/>
            <p:nvPr/>
          </p:nvSpPr>
          <p:spPr>
            <a:xfrm>
              <a:off x="2139950" y="2644775"/>
              <a:ext cx="79375" cy="79375"/>
            </a:xfrm>
            <a:prstGeom prst="ellipse">
              <a:avLst/>
            </a:prstGeom>
            <a:solidFill>
              <a:schemeClr val="tx1"/>
            </a:solidFill>
            <a:ln w="38100" cap="flat" cmpd="sng">
              <a:solidFill>
                <a:srgbClr val="000000"/>
              </a:solidFill>
              <a:prstDash val="solid"/>
              <a:round/>
            </a:ln>
          </p:spPr>
        </p:sp>
      </p:grpSp>
      <p:sp>
        <p:nvSpPr>
          <p:cNvPr id="736" name="矩形"/>
          <p:cNvSpPr/>
          <p:nvPr/>
        </p:nvSpPr>
        <p:spPr>
          <a:xfrm>
            <a:off x="276225" y="260350"/>
            <a:ext cx="5484813" cy="58578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判断是正反馈还是负反馈？</a:t>
            </a:r>
            <a:endPar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9" name="矩形"/>
          <p:cNvSpPr/>
          <p:nvPr/>
        </p:nvSpPr>
        <p:spPr>
          <a:xfrm>
            <a:off x="838200" y="1233488"/>
            <a:ext cx="7837488" cy="95408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直流反馈：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反馈只对直流分量起作用，反馈元件只能传递直流信号。</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740" name="矩形"/>
          <p:cNvSpPr/>
          <p:nvPr/>
        </p:nvSpPr>
        <p:spPr>
          <a:xfrm>
            <a:off x="838200" y="2205038"/>
            <a:ext cx="7694613" cy="95408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交流反馈：</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反馈只对交流分量起作用，反馈元件只能传递交流信号。</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743" name="组合"/>
          <p:cNvGrpSpPr/>
          <p:nvPr/>
        </p:nvGrpSpPr>
        <p:grpSpPr>
          <a:xfrm>
            <a:off x="968374" y="4508500"/>
            <a:ext cx="7707313" cy="720723"/>
            <a:chOff x="968374" y="4508500"/>
            <a:chExt cx="7707313" cy="720723"/>
          </a:xfrm>
        </p:grpSpPr>
        <p:sp>
          <p:nvSpPr>
            <p:cNvPr id="741" name="矩形"/>
            <p:cNvSpPr/>
            <p:nvPr/>
          </p:nvSpPr>
          <p:spPr>
            <a:xfrm>
              <a:off x="968374" y="4508500"/>
              <a:ext cx="7707313" cy="720723"/>
            </a:xfrm>
            <a:prstGeom prst="rect">
              <a:avLst/>
            </a:prstGeom>
            <a:gradFill rotWithShape="0">
              <a:gsLst>
                <a:gs pos="0">
                  <a:srgbClr val="FFFF66">
                    <a:alpha val="100000"/>
                  </a:srgbClr>
                </a:gs>
                <a:gs pos="100000">
                  <a:srgbClr val="FFFFFF">
                    <a:alpha val="100000"/>
                  </a:srgbClr>
                </a:gs>
              </a:gsLst>
              <a:lin ang="5400000" scaled="1"/>
            </a:gradFill>
            <a:ln w="38100" cap="flat" cmpd="sng">
              <a:solidFill>
                <a:srgbClr val="008000"/>
              </a:solidFill>
              <a:prstDash val="solid"/>
              <a:miter/>
            </a:ln>
          </p:spPr>
        </p:sp>
        <p:sp>
          <p:nvSpPr>
            <p:cNvPr id="742" name="矩形"/>
            <p:cNvSpPr/>
            <p:nvPr/>
          </p:nvSpPr>
          <p:spPr>
            <a:xfrm>
              <a:off x="1184697" y="4564325"/>
              <a:ext cx="7348833" cy="383462"/>
            </a:xfrm>
            <a:prstGeom prst="rect">
              <a:avLst/>
            </a:prstGeom>
            <a:gradFill rotWithShape="0">
              <a:gsLst>
                <a:gs pos="0">
                  <a:srgbClr val="FFFF66">
                    <a:alpha val="100000"/>
                  </a:srgbClr>
                </a:gs>
                <a:gs pos="100000">
                  <a:srgbClr val="FFFFFF">
                    <a:alpha val="100000"/>
                  </a:srgbClr>
                </a:gs>
              </a:gsLst>
              <a:lin ang="5400000" scaled="1"/>
            </a:gradFill>
            <a:ln w="9525" cap="flat" cmpd="sng">
              <a:noFill/>
              <a:prstDash val="solid"/>
              <a:round/>
            </a:ln>
          </p:spPr>
          <p:txBody>
            <a:bodyPr vert="horz" wrap="square" lIns="91440" tIns="45720" rIns="91440" bIns="45720" anchor="t" anchorCtr="0"/>
            <a:lstStyle/>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引入交流负反馈的目的：</a:t>
              </a:r>
              <a:r>
                <a:rPr lang="zh-CN" altLang="en-US" sz="2800" b="1" i="0" u="none" strike="noStrike" kern="1200" cap="none" spc="0" baseline="0">
                  <a:solidFill>
                    <a:srgbClr val="0000FF"/>
                  </a:solidFill>
                  <a:latin typeface="Times New Roman" panose="02020603050405020304" charset="0"/>
                  <a:ea typeface="宋体" panose="02010600030101010101" pitchFamily="2" charset="-122"/>
                  <a:cs typeface="Times New Roman" panose="02020603050405020304" charset="0"/>
                </a:rPr>
                <a:t>改善放大电路的性能</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grpSp>
      <p:grpSp>
        <p:nvGrpSpPr>
          <p:cNvPr id="746" name="组合"/>
          <p:cNvGrpSpPr/>
          <p:nvPr/>
        </p:nvGrpSpPr>
        <p:grpSpPr>
          <a:xfrm>
            <a:off x="968374" y="3324225"/>
            <a:ext cx="7707313" cy="823913"/>
            <a:chOff x="968374" y="3324225"/>
            <a:chExt cx="7707313" cy="823913"/>
          </a:xfrm>
        </p:grpSpPr>
        <p:sp>
          <p:nvSpPr>
            <p:cNvPr id="744" name="矩形"/>
            <p:cNvSpPr/>
            <p:nvPr/>
          </p:nvSpPr>
          <p:spPr>
            <a:xfrm>
              <a:off x="968374" y="3324225"/>
              <a:ext cx="7707313" cy="823913"/>
            </a:xfrm>
            <a:prstGeom prst="rect">
              <a:avLst/>
            </a:prstGeom>
            <a:gradFill rotWithShape="0">
              <a:gsLst>
                <a:gs pos="0">
                  <a:srgbClr val="CCFF66">
                    <a:alpha val="100000"/>
                  </a:srgbClr>
                </a:gs>
                <a:gs pos="100000">
                  <a:srgbClr val="FFFFFF">
                    <a:alpha val="100000"/>
                  </a:srgbClr>
                </a:gs>
              </a:gsLst>
              <a:lin ang="5400000" scaled="1"/>
            </a:gradFill>
            <a:ln w="38100" cap="flat" cmpd="sng">
              <a:solidFill>
                <a:srgbClr val="008000"/>
              </a:solidFill>
              <a:prstDash val="solid"/>
              <a:miter/>
            </a:ln>
          </p:spPr>
        </p:sp>
        <p:sp>
          <p:nvSpPr>
            <p:cNvPr id="745" name="矩形"/>
            <p:cNvSpPr/>
            <p:nvPr/>
          </p:nvSpPr>
          <p:spPr>
            <a:xfrm>
              <a:off x="1193171" y="3429164"/>
              <a:ext cx="7251296" cy="609071"/>
            </a:xfrm>
            <a:prstGeom prst="rect">
              <a:avLst/>
            </a:prstGeom>
            <a:gradFill rotWithShape="0">
              <a:gsLst>
                <a:gs pos="0">
                  <a:srgbClr val="CCFF66">
                    <a:alpha val="100000"/>
                  </a:srgbClr>
                </a:gs>
                <a:gs pos="100000">
                  <a:srgbClr val="FFFFFF">
                    <a:alpha val="100000"/>
                  </a:srgbClr>
                </a:gs>
              </a:gsLst>
              <a:lin ang="5400000" scaled="1"/>
            </a:grad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引入直流负反馈的目的：</a:t>
              </a:r>
              <a:r>
                <a:rPr lang="zh-CN" altLang="en-US" sz="2800" b="1" i="0" u="none" strike="noStrike" kern="1200" cap="none" spc="0" baseline="0">
                  <a:solidFill>
                    <a:srgbClr val="0000FF"/>
                  </a:solidFill>
                  <a:latin typeface="Times New Roman" panose="02020603050405020304" charset="0"/>
                  <a:ea typeface="宋体" panose="02010600030101010101" pitchFamily="2" charset="-122"/>
                  <a:cs typeface="Times New Roman" panose="02020603050405020304" charset="0"/>
                </a:rPr>
                <a:t>稳定静态工作点</a:t>
              </a:r>
              <a:endParaRPr lang="zh-CN" altLang="en-US" sz="2800" b="1" i="0" u="none" strike="noStrike" kern="1200" cap="none" spc="0" baseline="0">
                <a:solidFill>
                  <a:srgbClr val="0000FF"/>
                </a:solidFill>
                <a:latin typeface="Times New Roman" panose="02020603050405020304" charset="0"/>
                <a:ea typeface="宋体" panose="02010600030101010101" pitchFamily="2" charset="-122"/>
                <a:cs typeface="Times New Roman" panose="02020603050405020304" charset="0"/>
              </a:endParaRPr>
            </a:p>
          </p:txBody>
        </p:sp>
      </p:grpSp>
      <p:sp>
        <p:nvSpPr>
          <p:cNvPr id="747" name="文本框"/>
          <p:cNvSpPr>
            <a:spLocks noGrp="1"/>
          </p:cNvSpPr>
          <p:nvPr>
            <p:ph type="subTitle" idx="1"/>
          </p:nvPr>
        </p:nvSpPr>
        <p:spPr>
          <a:xfrm>
            <a:off x="457200" y="242888"/>
            <a:ext cx="56388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5000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16.2.2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负反馈的类型</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748" name="矩形"/>
          <p:cNvSpPr/>
          <p:nvPr/>
        </p:nvSpPr>
        <p:spPr>
          <a:xfrm>
            <a:off x="677863" y="773113"/>
            <a:ext cx="2344737" cy="525462"/>
          </a:xfrm>
          <a:prstGeom prst="rect">
            <a:avLst/>
          </a:prstGeom>
          <a:noFill/>
          <a:ln w="38100" cap="flat" cmpd="sng">
            <a:noFill/>
            <a:prstDash val="solid"/>
            <a:miter/>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反馈的分类</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blinds(vertical)">
                                      <p:cBhvr>
                                        <p:cTn id="7" dur="500"/>
                                        <p:tgtEl>
                                          <p:spTgt spid="7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0"/>
                                        </p:tgtEl>
                                        <p:attrNameLst>
                                          <p:attrName>style.visibility</p:attrName>
                                        </p:attrNameLst>
                                      </p:cBhvr>
                                      <p:to>
                                        <p:strVal val="visible"/>
                                      </p:to>
                                    </p:set>
                                    <p:animEffect transition="in" filter="wipe(left)">
                                      <p:cBhvr>
                                        <p:cTn id="12" dur="500"/>
                                        <p:tgtEl>
                                          <p:spTgt spid="7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46"/>
                                        </p:tgtEl>
                                        <p:attrNameLst>
                                          <p:attrName>style.visibility</p:attrName>
                                        </p:attrNameLst>
                                      </p:cBhvr>
                                      <p:to>
                                        <p:strVal val="visible"/>
                                      </p:to>
                                    </p:set>
                                    <p:animEffect transition="in" filter="wipe(up)">
                                      <p:cBhvr>
                                        <p:cTn id="17" dur="500"/>
                                        <p:tgtEl>
                                          <p:spTgt spid="7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43"/>
                                        </p:tgtEl>
                                        <p:attrNameLst>
                                          <p:attrName>style.visibility</p:attrName>
                                        </p:attrNameLst>
                                      </p:cBhvr>
                                      <p:to>
                                        <p:strVal val="visible"/>
                                      </p:to>
                                    </p:set>
                                    <p:animEffect transition="in" filter="wipe(up)">
                                      <p:cBhvr>
                                        <p:cTn id="22" dur="500"/>
                                        <p:tgtEl>
                                          <p:spTgt spid="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p:bldP spid="746" grpId="0" animBg="1"/>
      <p:bldP spid="7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1" name="组合"/>
          <p:cNvGrpSpPr/>
          <p:nvPr/>
        </p:nvGrpSpPr>
        <p:grpSpPr>
          <a:xfrm>
            <a:off x="457200" y="914400"/>
            <a:ext cx="4972049" cy="3779837"/>
            <a:chOff x="457200" y="914400"/>
            <a:chExt cx="4972049" cy="3779837"/>
          </a:xfrm>
        </p:grpSpPr>
        <p:sp>
          <p:nvSpPr>
            <p:cNvPr id="751" name="直线"/>
            <p:cNvSpPr/>
            <p:nvPr/>
          </p:nvSpPr>
          <p:spPr>
            <a:xfrm flipH="1">
              <a:off x="2257425" y="2667000"/>
              <a:ext cx="0" cy="612775"/>
            </a:xfrm>
            <a:prstGeom prst="line">
              <a:avLst/>
            </a:prstGeom>
            <a:noFill/>
            <a:ln w="38100" cap="flat" cmpd="sng">
              <a:solidFill>
                <a:srgbClr val="000000"/>
              </a:solidFill>
              <a:prstDash val="solid"/>
              <a:round/>
            </a:ln>
          </p:spPr>
        </p:sp>
        <p:sp>
          <p:nvSpPr>
            <p:cNvPr id="752" name="矩形"/>
            <p:cNvSpPr/>
            <p:nvPr/>
          </p:nvSpPr>
          <p:spPr>
            <a:xfrm>
              <a:off x="1555750" y="1439862"/>
              <a:ext cx="6540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B1</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53" name="直线"/>
            <p:cNvSpPr/>
            <p:nvPr/>
          </p:nvSpPr>
          <p:spPr>
            <a:xfrm>
              <a:off x="2260600" y="2079625"/>
              <a:ext cx="0" cy="652462"/>
            </a:xfrm>
            <a:prstGeom prst="line">
              <a:avLst/>
            </a:prstGeom>
            <a:noFill/>
            <a:ln w="38100" cap="flat" cmpd="sng">
              <a:solidFill>
                <a:srgbClr val="000000"/>
              </a:solidFill>
              <a:prstDash val="solid"/>
              <a:round/>
            </a:ln>
          </p:spPr>
        </p:sp>
        <p:sp>
          <p:nvSpPr>
            <p:cNvPr id="754" name="直线"/>
            <p:cNvSpPr/>
            <p:nvPr/>
          </p:nvSpPr>
          <p:spPr>
            <a:xfrm flipH="1" flipV="1">
              <a:off x="2266950" y="1177925"/>
              <a:ext cx="0" cy="419099"/>
            </a:xfrm>
            <a:prstGeom prst="line">
              <a:avLst/>
            </a:prstGeom>
            <a:noFill/>
            <a:ln w="38100" cap="flat" cmpd="sng">
              <a:solidFill>
                <a:srgbClr val="000000"/>
              </a:solidFill>
              <a:prstDash val="solid"/>
              <a:round/>
            </a:ln>
          </p:spPr>
        </p:sp>
        <p:sp>
          <p:nvSpPr>
            <p:cNvPr id="755" name="矩形"/>
            <p:cNvSpPr/>
            <p:nvPr/>
          </p:nvSpPr>
          <p:spPr>
            <a:xfrm>
              <a:off x="2190750" y="1566862"/>
              <a:ext cx="150812" cy="517524"/>
            </a:xfrm>
            <a:prstGeom prst="rect">
              <a:avLst/>
            </a:prstGeom>
            <a:noFill/>
            <a:ln w="38100" cap="flat" cmpd="sng">
              <a:solidFill>
                <a:srgbClr val="000000"/>
              </a:solidFill>
              <a:prstDash val="solid"/>
              <a:miter/>
            </a:ln>
          </p:spPr>
        </p:sp>
        <p:sp>
          <p:nvSpPr>
            <p:cNvPr id="756" name="直线"/>
            <p:cNvSpPr/>
            <p:nvPr/>
          </p:nvSpPr>
          <p:spPr>
            <a:xfrm>
              <a:off x="2266950" y="1193800"/>
              <a:ext cx="2058987" cy="0"/>
            </a:xfrm>
            <a:prstGeom prst="line">
              <a:avLst/>
            </a:prstGeom>
            <a:noFill/>
            <a:ln w="38100" cap="flat" cmpd="sng">
              <a:solidFill>
                <a:srgbClr val="000000"/>
              </a:solidFill>
              <a:prstDash val="solid"/>
              <a:round/>
            </a:ln>
          </p:spPr>
        </p:sp>
        <p:sp>
          <p:nvSpPr>
            <p:cNvPr id="757" name="直线"/>
            <p:cNvSpPr/>
            <p:nvPr/>
          </p:nvSpPr>
          <p:spPr>
            <a:xfrm flipV="1">
              <a:off x="3252787" y="1163637"/>
              <a:ext cx="0" cy="387349"/>
            </a:xfrm>
            <a:prstGeom prst="line">
              <a:avLst/>
            </a:prstGeom>
            <a:noFill/>
            <a:ln w="38100" cap="flat" cmpd="sng">
              <a:solidFill>
                <a:srgbClr val="000000"/>
              </a:solidFill>
              <a:prstDash val="solid"/>
              <a:round/>
            </a:ln>
          </p:spPr>
        </p:sp>
        <p:sp>
          <p:nvSpPr>
            <p:cNvPr id="758" name="直线"/>
            <p:cNvSpPr/>
            <p:nvPr/>
          </p:nvSpPr>
          <p:spPr>
            <a:xfrm>
              <a:off x="3048000" y="2517775"/>
              <a:ext cx="0" cy="455612"/>
            </a:xfrm>
            <a:prstGeom prst="line">
              <a:avLst/>
            </a:prstGeom>
            <a:noFill/>
            <a:ln w="38100" cap="flat" cmpd="sng">
              <a:solidFill>
                <a:srgbClr val="000000"/>
              </a:solidFill>
              <a:prstDash val="solid"/>
              <a:round/>
            </a:ln>
          </p:spPr>
        </p:sp>
        <p:sp>
          <p:nvSpPr>
            <p:cNvPr id="759" name="直线"/>
            <p:cNvSpPr/>
            <p:nvPr/>
          </p:nvSpPr>
          <p:spPr>
            <a:xfrm>
              <a:off x="3048000" y="2813050"/>
              <a:ext cx="223837" cy="234950"/>
            </a:xfrm>
            <a:prstGeom prst="line">
              <a:avLst/>
            </a:prstGeom>
            <a:noFill/>
            <a:ln w="38100" cap="flat" cmpd="sng">
              <a:solidFill>
                <a:srgbClr val="000000"/>
              </a:solidFill>
              <a:prstDash val="solid"/>
              <a:round/>
              <a:tailEnd type="triangle" w="sm" len="lg"/>
            </a:ln>
          </p:spPr>
        </p:sp>
        <p:sp>
          <p:nvSpPr>
            <p:cNvPr id="760" name="直线"/>
            <p:cNvSpPr/>
            <p:nvPr/>
          </p:nvSpPr>
          <p:spPr>
            <a:xfrm flipV="1">
              <a:off x="3048000" y="2438400"/>
              <a:ext cx="223837" cy="204787"/>
            </a:xfrm>
            <a:prstGeom prst="line">
              <a:avLst/>
            </a:prstGeom>
            <a:noFill/>
            <a:ln w="38100" cap="flat" cmpd="sng">
              <a:solidFill>
                <a:srgbClr val="000000"/>
              </a:solidFill>
              <a:prstDash val="solid"/>
              <a:round/>
            </a:ln>
          </p:spPr>
        </p:sp>
        <p:sp>
          <p:nvSpPr>
            <p:cNvPr id="761" name="直线"/>
            <p:cNvSpPr/>
            <p:nvPr/>
          </p:nvSpPr>
          <p:spPr>
            <a:xfrm>
              <a:off x="3257550" y="2043112"/>
              <a:ext cx="0" cy="414337"/>
            </a:xfrm>
            <a:prstGeom prst="line">
              <a:avLst/>
            </a:prstGeom>
            <a:noFill/>
            <a:ln w="38100" cap="flat" cmpd="sng">
              <a:solidFill>
                <a:srgbClr val="000000"/>
              </a:solidFill>
              <a:prstDash val="solid"/>
              <a:round/>
            </a:ln>
          </p:spPr>
        </p:sp>
        <p:sp>
          <p:nvSpPr>
            <p:cNvPr id="762" name="直线"/>
            <p:cNvSpPr/>
            <p:nvPr/>
          </p:nvSpPr>
          <p:spPr>
            <a:xfrm flipH="1">
              <a:off x="3259136" y="3027362"/>
              <a:ext cx="0" cy="477837"/>
            </a:xfrm>
            <a:prstGeom prst="line">
              <a:avLst/>
            </a:prstGeom>
            <a:noFill/>
            <a:ln w="38100" cap="flat" cmpd="sng">
              <a:solidFill>
                <a:srgbClr val="000000"/>
              </a:solidFill>
              <a:prstDash val="solid"/>
              <a:round/>
            </a:ln>
          </p:spPr>
        </p:sp>
        <p:sp>
          <p:nvSpPr>
            <p:cNvPr id="763" name="直线"/>
            <p:cNvSpPr/>
            <p:nvPr/>
          </p:nvSpPr>
          <p:spPr>
            <a:xfrm>
              <a:off x="1827212" y="2728912"/>
              <a:ext cx="1227137" cy="0"/>
            </a:xfrm>
            <a:prstGeom prst="line">
              <a:avLst/>
            </a:prstGeom>
            <a:noFill/>
            <a:ln w="38100" cap="flat" cmpd="sng">
              <a:solidFill>
                <a:srgbClr val="000000"/>
              </a:solidFill>
              <a:prstDash val="solid"/>
              <a:round/>
            </a:ln>
          </p:spPr>
        </p:sp>
        <p:sp>
          <p:nvSpPr>
            <p:cNvPr id="764" name="直线"/>
            <p:cNvSpPr/>
            <p:nvPr/>
          </p:nvSpPr>
          <p:spPr>
            <a:xfrm>
              <a:off x="1143000" y="4424363"/>
              <a:ext cx="3400425" cy="0"/>
            </a:xfrm>
            <a:prstGeom prst="line">
              <a:avLst/>
            </a:prstGeom>
            <a:noFill/>
            <a:ln w="38100" cap="flat" cmpd="sng">
              <a:solidFill>
                <a:srgbClr val="000000"/>
              </a:solidFill>
              <a:prstDash val="solid"/>
              <a:round/>
            </a:ln>
          </p:spPr>
        </p:sp>
        <p:sp>
          <p:nvSpPr>
            <p:cNvPr id="765" name="直线"/>
            <p:cNvSpPr/>
            <p:nvPr/>
          </p:nvSpPr>
          <p:spPr>
            <a:xfrm flipH="1">
              <a:off x="3260725" y="4017962"/>
              <a:ext cx="0" cy="554037"/>
            </a:xfrm>
            <a:prstGeom prst="line">
              <a:avLst/>
            </a:prstGeom>
            <a:noFill/>
            <a:ln w="38100" cap="flat" cmpd="sng">
              <a:solidFill>
                <a:srgbClr val="000000"/>
              </a:solidFill>
              <a:prstDash val="solid"/>
              <a:round/>
            </a:ln>
          </p:spPr>
        </p:sp>
        <p:sp>
          <p:nvSpPr>
            <p:cNvPr id="766" name="矩形"/>
            <p:cNvSpPr/>
            <p:nvPr/>
          </p:nvSpPr>
          <p:spPr>
            <a:xfrm>
              <a:off x="3184525" y="1524000"/>
              <a:ext cx="149224" cy="517525"/>
            </a:xfrm>
            <a:prstGeom prst="rect">
              <a:avLst/>
            </a:prstGeom>
            <a:noFill/>
            <a:ln w="38100" cap="flat" cmpd="sng">
              <a:solidFill>
                <a:srgbClr val="000000"/>
              </a:solidFill>
              <a:prstDash val="solid"/>
              <a:miter/>
            </a:ln>
          </p:spPr>
        </p:sp>
        <p:sp>
          <p:nvSpPr>
            <p:cNvPr id="767" name="椭圆"/>
            <p:cNvSpPr/>
            <p:nvPr/>
          </p:nvSpPr>
          <p:spPr>
            <a:xfrm>
              <a:off x="4340225" y="1127125"/>
              <a:ext cx="107949" cy="120649"/>
            </a:xfrm>
            <a:prstGeom prst="ellipse">
              <a:avLst/>
            </a:prstGeom>
            <a:noFill/>
            <a:ln w="38100" cap="flat" cmpd="sng">
              <a:solidFill>
                <a:srgbClr val="000000"/>
              </a:solidFill>
              <a:prstDash val="solid"/>
              <a:round/>
            </a:ln>
          </p:spPr>
        </p:sp>
        <p:grpSp>
          <p:nvGrpSpPr>
            <p:cNvPr id="770" name="组合"/>
            <p:cNvGrpSpPr/>
            <p:nvPr/>
          </p:nvGrpSpPr>
          <p:grpSpPr>
            <a:xfrm>
              <a:off x="1727199" y="2533650"/>
              <a:ext cx="107950" cy="415924"/>
              <a:chOff x="1727199" y="2533650"/>
              <a:chExt cx="107950" cy="415924"/>
            </a:xfrm>
          </p:grpSpPr>
          <p:sp>
            <p:nvSpPr>
              <p:cNvPr id="768" name="直线"/>
              <p:cNvSpPr/>
              <p:nvPr/>
            </p:nvSpPr>
            <p:spPr>
              <a:xfrm>
                <a:off x="1727199" y="2533650"/>
                <a:ext cx="0" cy="415924"/>
              </a:xfrm>
              <a:prstGeom prst="line">
                <a:avLst/>
              </a:prstGeom>
              <a:noFill/>
              <a:ln w="38100" cap="flat" cmpd="sng">
                <a:solidFill>
                  <a:srgbClr val="000000"/>
                </a:solidFill>
                <a:prstDash val="solid"/>
                <a:round/>
              </a:ln>
            </p:spPr>
          </p:sp>
          <p:sp>
            <p:nvSpPr>
              <p:cNvPr id="769" name="直线"/>
              <p:cNvSpPr/>
              <p:nvPr/>
            </p:nvSpPr>
            <p:spPr>
              <a:xfrm>
                <a:off x="1835148" y="2533650"/>
                <a:ext cx="0" cy="415924"/>
              </a:xfrm>
              <a:prstGeom prst="line">
                <a:avLst/>
              </a:prstGeom>
              <a:noFill/>
              <a:ln w="38100" cap="flat" cmpd="sng">
                <a:solidFill>
                  <a:srgbClr val="000000"/>
                </a:solidFill>
                <a:prstDash val="solid"/>
                <a:round/>
              </a:ln>
            </p:spPr>
          </p:sp>
        </p:grpSp>
        <p:sp>
          <p:nvSpPr>
            <p:cNvPr id="771" name="直线"/>
            <p:cNvSpPr/>
            <p:nvPr/>
          </p:nvSpPr>
          <p:spPr>
            <a:xfrm>
              <a:off x="1143000" y="2728912"/>
              <a:ext cx="576262" cy="0"/>
            </a:xfrm>
            <a:prstGeom prst="line">
              <a:avLst/>
            </a:prstGeom>
            <a:noFill/>
            <a:ln w="38100" cap="flat" cmpd="sng">
              <a:solidFill>
                <a:srgbClr val="000000"/>
              </a:solidFill>
              <a:prstDash val="solid"/>
              <a:round/>
            </a:ln>
          </p:spPr>
        </p:sp>
        <p:grpSp>
          <p:nvGrpSpPr>
            <p:cNvPr id="774" name="组合"/>
            <p:cNvGrpSpPr/>
            <p:nvPr/>
          </p:nvGrpSpPr>
          <p:grpSpPr>
            <a:xfrm flipH="1">
              <a:off x="3973511" y="2154237"/>
              <a:ext cx="109538" cy="414336"/>
              <a:chOff x="3973511" y="2154237"/>
              <a:chExt cx="109538" cy="414336"/>
            </a:xfrm>
          </p:grpSpPr>
          <p:sp>
            <p:nvSpPr>
              <p:cNvPr id="772" name="直线"/>
              <p:cNvSpPr/>
              <p:nvPr/>
            </p:nvSpPr>
            <p:spPr>
              <a:xfrm>
                <a:off x="3973511" y="2154237"/>
                <a:ext cx="0" cy="414336"/>
              </a:xfrm>
              <a:prstGeom prst="line">
                <a:avLst/>
              </a:prstGeom>
              <a:noFill/>
              <a:ln w="38100" cap="flat" cmpd="sng">
                <a:solidFill>
                  <a:srgbClr val="000000"/>
                </a:solidFill>
                <a:prstDash val="solid"/>
                <a:round/>
              </a:ln>
            </p:spPr>
          </p:sp>
          <p:sp>
            <p:nvSpPr>
              <p:cNvPr id="773" name="直线"/>
              <p:cNvSpPr/>
              <p:nvPr/>
            </p:nvSpPr>
            <p:spPr>
              <a:xfrm>
                <a:off x="4083050" y="2154237"/>
                <a:ext cx="0" cy="414336"/>
              </a:xfrm>
              <a:prstGeom prst="line">
                <a:avLst/>
              </a:prstGeom>
              <a:noFill/>
              <a:ln w="38100" cap="flat" cmpd="sng">
                <a:solidFill>
                  <a:srgbClr val="000000"/>
                </a:solidFill>
                <a:prstDash val="solid"/>
                <a:round/>
              </a:ln>
            </p:spPr>
          </p:sp>
        </p:grpSp>
        <p:sp>
          <p:nvSpPr>
            <p:cNvPr id="775" name="直线"/>
            <p:cNvSpPr/>
            <p:nvPr/>
          </p:nvSpPr>
          <p:spPr>
            <a:xfrm flipH="1" flipV="1">
              <a:off x="4076700" y="2338387"/>
              <a:ext cx="468311" cy="0"/>
            </a:xfrm>
            <a:prstGeom prst="line">
              <a:avLst/>
            </a:prstGeom>
            <a:noFill/>
            <a:ln w="38100" cap="flat" cmpd="sng">
              <a:solidFill>
                <a:srgbClr val="000000"/>
              </a:solidFill>
              <a:prstDash val="solid"/>
              <a:round/>
            </a:ln>
          </p:spPr>
        </p:sp>
        <p:sp>
          <p:nvSpPr>
            <p:cNvPr id="776" name="直线"/>
            <p:cNvSpPr/>
            <p:nvPr/>
          </p:nvSpPr>
          <p:spPr>
            <a:xfrm>
              <a:off x="3252787" y="2349500"/>
              <a:ext cx="722312" cy="0"/>
            </a:xfrm>
            <a:prstGeom prst="line">
              <a:avLst/>
            </a:prstGeom>
            <a:noFill/>
            <a:ln w="38100" cap="flat" cmpd="sng">
              <a:solidFill>
                <a:srgbClr val="000000"/>
              </a:solidFill>
              <a:prstDash val="solid"/>
              <a:round/>
            </a:ln>
          </p:spPr>
        </p:sp>
        <p:sp>
          <p:nvSpPr>
            <p:cNvPr id="777" name="矩形"/>
            <p:cNvSpPr/>
            <p:nvPr/>
          </p:nvSpPr>
          <p:spPr>
            <a:xfrm>
              <a:off x="2627312" y="1541462"/>
              <a:ext cx="5635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C</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78" name="矩形"/>
            <p:cNvSpPr/>
            <p:nvPr/>
          </p:nvSpPr>
          <p:spPr>
            <a:xfrm>
              <a:off x="1476375" y="1984375"/>
              <a:ext cx="538162"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1</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79" name="矩形"/>
            <p:cNvSpPr/>
            <p:nvPr/>
          </p:nvSpPr>
          <p:spPr>
            <a:xfrm>
              <a:off x="3778250" y="1630361"/>
              <a:ext cx="5381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2</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grpSp>
          <p:nvGrpSpPr>
            <p:cNvPr id="782" name="组合"/>
            <p:cNvGrpSpPr/>
            <p:nvPr/>
          </p:nvGrpSpPr>
          <p:grpSpPr>
            <a:xfrm>
              <a:off x="3143249" y="4437063"/>
              <a:ext cx="231775" cy="257174"/>
              <a:chOff x="3143249" y="4437063"/>
              <a:chExt cx="231775" cy="257174"/>
            </a:xfrm>
          </p:grpSpPr>
          <p:sp>
            <p:nvSpPr>
              <p:cNvPr id="780" name="直线"/>
              <p:cNvSpPr/>
              <p:nvPr/>
            </p:nvSpPr>
            <p:spPr>
              <a:xfrm>
                <a:off x="3259136" y="4437063"/>
                <a:ext cx="0" cy="257174"/>
              </a:xfrm>
              <a:prstGeom prst="line">
                <a:avLst/>
              </a:prstGeom>
              <a:noFill/>
              <a:ln w="38100" cap="flat" cmpd="sng">
                <a:solidFill>
                  <a:srgbClr val="000000"/>
                </a:solidFill>
                <a:prstDash val="solid"/>
                <a:round/>
              </a:ln>
            </p:spPr>
          </p:sp>
          <p:sp>
            <p:nvSpPr>
              <p:cNvPr id="781" name="直线"/>
              <p:cNvSpPr/>
              <p:nvPr/>
            </p:nvSpPr>
            <p:spPr>
              <a:xfrm>
                <a:off x="3143249" y="4677850"/>
                <a:ext cx="231775" cy="6303"/>
              </a:xfrm>
              <a:prstGeom prst="line">
                <a:avLst/>
              </a:prstGeom>
              <a:noFill/>
              <a:ln w="38100" cap="flat" cmpd="sng">
                <a:solidFill>
                  <a:srgbClr val="000000"/>
                </a:solidFill>
                <a:prstDash val="solid"/>
                <a:round/>
              </a:ln>
            </p:spPr>
          </p:sp>
        </p:grpSp>
        <p:sp>
          <p:nvSpPr>
            <p:cNvPr id="783" name="椭圆"/>
            <p:cNvSpPr/>
            <p:nvPr/>
          </p:nvSpPr>
          <p:spPr>
            <a:xfrm>
              <a:off x="3232150" y="4391025"/>
              <a:ext cx="52386" cy="60323"/>
            </a:xfrm>
            <a:prstGeom prst="ellipse">
              <a:avLst/>
            </a:prstGeom>
            <a:noFill/>
            <a:ln w="38100" cap="flat" cmpd="sng">
              <a:solidFill>
                <a:srgbClr val="000000"/>
              </a:solidFill>
              <a:prstDash val="solid"/>
              <a:round/>
            </a:ln>
          </p:spPr>
        </p:sp>
        <p:sp>
          <p:nvSpPr>
            <p:cNvPr id="784" name="矩形"/>
            <p:cNvSpPr/>
            <p:nvPr/>
          </p:nvSpPr>
          <p:spPr>
            <a:xfrm>
              <a:off x="2190750" y="3282950"/>
              <a:ext cx="150812" cy="515937"/>
            </a:xfrm>
            <a:prstGeom prst="rect">
              <a:avLst/>
            </a:prstGeom>
            <a:noFill/>
            <a:ln w="38100" cap="flat" cmpd="sng">
              <a:solidFill>
                <a:srgbClr val="252731"/>
              </a:solidFill>
              <a:prstDash val="solid"/>
              <a:miter/>
            </a:ln>
          </p:spPr>
        </p:sp>
        <p:sp>
          <p:nvSpPr>
            <p:cNvPr id="785" name="矩形"/>
            <p:cNvSpPr/>
            <p:nvPr/>
          </p:nvSpPr>
          <p:spPr>
            <a:xfrm>
              <a:off x="1598612" y="3217862"/>
              <a:ext cx="6540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B2</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86" name="矩形"/>
            <p:cNvSpPr/>
            <p:nvPr/>
          </p:nvSpPr>
          <p:spPr>
            <a:xfrm>
              <a:off x="3184525" y="3522661"/>
              <a:ext cx="149224" cy="515937"/>
            </a:xfrm>
            <a:prstGeom prst="rect">
              <a:avLst/>
            </a:prstGeom>
            <a:noFill/>
            <a:ln w="38100" cap="flat" cmpd="sng">
              <a:solidFill>
                <a:srgbClr val="252731"/>
              </a:solidFill>
              <a:prstDash val="solid"/>
              <a:miter/>
            </a:ln>
          </p:spPr>
        </p:sp>
        <p:sp>
          <p:nvSpPr>
            <p:cNvPr id="787" name="直线"/>
            <p:cNvSpPr/>
            <p:nvPr/>
          </p:nvSpPr>
          <p:spPr>
            <a:xfrm flipH="1">
              <a:off x="4524375" y="2327275"/>
              <a:ext cx="0" cy="798511"/>
            </a:xfrm>
            <a:prstGeom prst="line">
              <a:avLst/>
            </a:prstGeom>
            <a:noFill/>
            <a:ln w="38100" cap="flat" cmpd="sng">
              <a:solidFill>
                <a:srgbClr val="000000"/>
              </a:solidFill>
              <a:prstDash val="solid"/>
              <a:round/>
            </a:ln>
          </p:spPr>
        </p:sp>
        <p:sp>
          <p:nvSpPr>
            <p:cNvPr id="788" name="矩形"/>
            <p:cNvSpPr/>
            <p:nvPr/>
          </p:nvSpPr>
          <p:spPr>
            <a:xfrm>
              <a:off x="4449762" y="3127375"/>
              <a:ext cx="147637" cy="514350"/>
            </a:xfrm>
            <a:prstGeom prst="rect">
              <a:avLst/>
            </a:prstGeom>
            <a:noFill/>
            <a:ln w="38100" cap="flat" cmpd="sng">
              <a:solidFill>
                <a:srgbClr val="000000"/>
              </a:solidFill>
              <a:prstDash val="solid"/>
              <a:miter/>
            </a:ln>
          </p:spPr>
        </p:sp>
        <p:sp>
          <p:nvSpPr>
            <p:cNvPr id="789" name="矩形"/>
            <p:cNvSpPr/>
            <p:nvPr/>
          </p:nvSpPr>
          <p:spPr>
            <a:xfrm>
              <a:off x="2663825" y="3370262"/>
              <a:ext cx="5524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E</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90" name="矩形"/>
            <p:cNvSpPr/>
            <p:nvPr/>
          </p:nvSpPr>
          <p:spPr>
            <a:xfrm>
              <a:off x="3917950" y="3048000"/>
              <a:ext cx="5778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791" name="矩形"/>
            <p:cNvSpPr/>
            <p:nvPr/>
          </p:nvSpPr>
          <p:spPr>
            <a:xfrm>
              <a:off x="1809750" y="2338387"/>
              <a:ext cx="3841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92" name="矩形"/>
            <p:cNvSpPr/>
            <p:nvPr/>
          </p:nvSpPr>
          <p:spPr>
            <a:xfrm>
              <a:off x="3629024" y="1924050"/>
              <a:ext cx="384173"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93" name="矩形"/>
            <p:cNvSpPr/>
            <p:nvPr/>
          </p:nvSpPr>
          <p:spPr>
            <a:xfrm>
              <a:off x="4495800" y="914400"/>
              <a:ext cx="933449"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长城楷体" charset="0"/>
                  <a:cs typeface="长城楷体" charset="0"/>
                </a:rPr>
                <a:t>+</a:t>
              </a: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400" b="1" i="1" u="none" strike="noStrike" kern="1200" cap="none" spc="0" baseline="-25000">
                  <a:solidFill>
                    <a:srgbClr val="000099"/>
                  </a:solidFill>
                  <a:latin typeface="Times New Roman" panose="02020603050405020304" charset="0"/>
                  <a:ea typeface="长城楷体" charset="0"/>
                  <a:cs typeface="长城楷体" charset="0"/>
                </a:rPr>
                <a:t>CC</a:t>
              </a:r>
              <a:endParaRPr lang="zh-CN" altLang="en-US" sz="24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94" name="矩形"/>
            <p:cNvSpPr/>
            <p:nvPr/>
          </p:nvSpPr>
          <p:spPr>
            <a:xfrm>
              <a:off x="1219200" y="3289300"/>
              <a:ext cx="460375"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i</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95" name="矩形"/>
            <p:cNvSpPr/>
            <p:nvPr/>
          </p:nvSpPr>
          <p:spPr>
            <a:xfrm>
              <a:off x="4629150" y="3065462"/>
              <a:ext cx="550861"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o</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796" name="矩形" descr="新闻纸"/>
            <p:cNvSpPr/>
            <p:nvPr/>
          </p:nvSpPr>
          <p:spPr>
            <a:xfrm>
              <a:off x="4724400" y="2517775"/>
              <a:ext cx="3841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97" name="矩形" descr="新闻纸"/>
            <p:cNvSpPr/>
            <p:nvPr/>
          </p:nvSpPr>
          <p:spPr>
            <a:xfrm>
              <a:off x="1295399" y="2713037"/>
              <a:ext cx="384174"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98" name="矩形" descr="新闻纸"/>
            <p:cNvSpPr/>
            <p:nvPr/>
          </p:nvSpPr>
          <p:spPr>
            <a:xfrm>
              <a:off x="4725987" y="3700462"/>
              <a:ext cx="3587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799" name="矩形" descr="新闻纸"/>
            <p:cNvSpPr/>
            <p:nvPr/>
          </p:nvSpPr>
          <p:spPr>
            <a:xfrm>
              <a:off x="1295399" y="4022725"/>
              <a:ext cx="3587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800" name="直线"/>
            <p:cNvSpPr/>
            <p:nvPr/>
          </p:nvSpPr>
          <p:spPr>
            <a:xfrm>
              <a:off x="4524375" y="3622675"/>
              <a:ext cx="0" cy="817562"/>
            </a:xfrm>
            <a:prstGeom prst="line">
              <a:avLst/>
            </a:prstGeom>
            <a:noFill/>
            <a:ln w="38100" cap="flat" cmpd="sng">
              <a:solidFill>
                <a:srgbClr val="000000"/>
              </a:solidFill>
              <a:prstDash val="solid"/>
              <a:round/>
            </a:ln>
          </p:spPr>
        </p:sp>
        <p:sp>
          <p:nvSpPr>
            <p:cNvPr id="801" name="直线"/>
            <p:cNvSpPr/>
            <p:nvPr/>
          </p:nvSpPr>
          <p:spPr>
            <a:xfrm>
              <a:off x="2257425" y="3813175"/>
              <a:ext cx="0" cy="609600"/>
            </a:xfrm>
            <a:prstGeom prst="line">
              <a:avLst/>
            </a:prstGeom>
            <a:noFill/>
            <a:ln w="38100" cap="flat" cmpd="sng">
              <a:solidFill>
                <a:srgbClr val="000000"/>
              </a:solidFill>
              <a:prstDash val="solid"/>
              <a:round/>
            </a:ln>
          </p:spPr>
        </p:sp>
        <p:sp>
          <p:nvSpPr>
            <p:cNvPr id="802" name="矩形"/>
            <p:cNvSpPr/>
            <p:nvPr/>
          </p:nvSpPr>
          <p:spPr>
            <a:xfrm>
              <a:off x="1066800" y="3035300"/>
              <a:ext cx="150811" cy="515937"/>
            </a:xfrm>
            <a:prstGeom prst="rect">
              <a:avLst/>
            </a:prstGeom>
            <a:noFill/>
            <a:ln w="38100" cap="flat" cmpd="sng">
              <a:solidFill>
                <a:srgbClr val="252731"/>
              </a:solidFill>
              <a:prstDash val="solid"/>
              <a:miter/>
            </a:ln>
          </p:spPr>
        </p:sp>
        <p:sp>
          <p:nvSpPr>
            <p:cNvPr id="803" name="椭圆"/>
            <p:cNvSpPr/>
            <p:nvPr/>
          </p:nvSpPr>
          <p:spPr>
            <a:xfrm>
              <a:off x="990600" y="3856037"/>
              <a:ext cx="304799" cy="304800"/>
            </a:xfrm>
            <a:prstGeom prst="ellipse">
              <a:avLst/>
            </a:prstGeom>
            <a:noFill/>
            <a:ln w="38100" cap="flat" cmpd="sng">
              <a:solidFill>
                <a:srgbClr val="000000"/>
              </a:solidFill>
              <a:prstDash val="solid"/>
              <a:round/>
            </a:ln>
          </p:spPr>
        </p:sp>
        <p:sp>
          <p:nvSpPr>
            <p:cNvPr id="804" name="直线"/>
            <p:cNvSpPr/>
            <p:nvPr/>
          </p:nvSpPr>
          <p:spPr>
            <a:xfrm flipV="1">
              <a:off x="1143000" y="2713037"/>
              <a:ext cx="0" cy="304800"/>
            </a:xfrm>
            <a:prstGeom prst="line">
              <a:avLst/>
            </a:prstGeom>
            <a:noFill/>
            <a:ln w="38100" cap="flat" cmpd="sng">
              <a:solidFill>
                <a:srgbClr val="000000"/>
              </a:solidFill>
              <a:prstDash val="solid"/>
              <a:round/>
            </a:ln>
          </p:spPr>
        </p:sp>
        <p:sp>
          <p:nvSpPr>
            <p:cNvPr id="805" name="直线"/>
            <p:cNvSpPr/>
            <p:nvPr/>
          </p:nvSpPr>
          <p:spPr>
            <a:xfrm>
              <a:off x="1143000" y="3551237"/>
              <a:ext cx="0" cy="914400"/>
            </a:xfrm>
            <a:prstGeom prst="line">
              <a:avLst/>
            </a:prstGeom>
            <a:noFill/>
            <a:ln w="38100" cap="flat" cmpd="sng">
              <a:solidFill>
                <a:srgbClr val="000000"/>
              </a:solidFill>
              <a:prstDash val="solid"/>
              <a:round/>
            </a:ln>
          </p:spPr>
        </p:sp>
        <p:sp>
          <p:nvSpPr>
            <p:cNvPr id="806" name="矩形"/>
            <p:cNvSpPr/>
            <p:nvPr/>
          </p:nvSpPr>
          <p:spPr>
            <a:xfrm>
              <a:off x="544512" y="2941637"/>
              <a:ext cx="530225"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807" name="矩形"/>
            <p:cNvSpPr/>
            <p:nvPr/>
          </p:nvSpPr>
          <p:spPr>
            <a:xfrm>
              <a:off x="457200" y="3703637"/>
              <a:ext cx="634999"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e</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S</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808" name="矩形" descr="新闻纸"/>
            <p:cNvSpPr/>
            <p:nvPr/>
          </p:nvSpPr>
          <p:spPr>
            <a:xfrm>
              <a:off x="758825" y="3489324"/>
              <a:ext cx="384175"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809" name="矩形" descr="新闻纸"/>
            <p:cNvSpPr/>
            <p:nvPr/>
          </p:nvSpPr>
          <p:spPr>
            <a:xfrm>
              <a:off x="747712" y="4008437"/>
              <a:ext cx="3587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810" name="椭圆"/>
            <p:cNvSpPr/>
            <p:nvPr/>
          </p:nvSpPr>
          <p:spPr>
            <a:xfrm>
              <a:off x="2216150" y="2686050"/>
              <a:ext cx="79375" cy="79375"/>
            </a:xfrm>
            <a:prstGeom prst="ellipse">
              <a:avLst/>
            </a:prstGeom>
            <a:solidFill>
              <a:schemeClr val="tx1"/>
            </a:solidFill>
            <a:ln w="38100" cap="flat" cmpd="sng">
              <a:solidFill>
                <a:srgbClr val="000000"/>
              </a:solidFill>
              <a:prstDash val="solid"/>
              <a:round/>
            </a:ln>
          </p:spPr>
        </p:sp>
      </p:grpSp>
      <p:sp>
        <p:nvSpPr>
          <p:cNvPr id="812" name="矩形"/>
          <p:cNvSpPr/>
          <p:nvPr/>
        </p:nvSpPr>
        <p:spPr>
          <a:xfrm>
            <a:off x="395288" y="333375"/>
            <a:ext cx="66294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判断是交流反馈还是直流反馈？</a:t>
            </a:r>
            <a:endPar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813" name="矩形" descr="40%"/>
          <p:cNvSpPr/>
          <p:nvPr/>
        </p:nvSpPr>
        <p:spPr>
          <a:xfrm>
            <a:off x="5562600" y="1819275"/>
            <a:ext cx="3429000" cy="2143125"/>
          </a:xfrm>
          <a:prstGeom prst="rect">
            <a:avLst/>
          </a:prstGeom>
          <a:pattFill prst="pct40">
            <a:fgClr>
              <a:srgbClr val="FFFF00"/>
            </a:fgClr>
            <a:bgClr>
              <a:srgbClr val="FFFFFF"/>
            </a:bgClr>
          </a:pattFill>
          <a:ln w="9525" cap="flat" cmpd="sng">
            <a:no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交、直流分量的信</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2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号均可通过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E</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，所以</a:t>
            </a: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rgbClr val="FF3300"/>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E</a:t>
            </a:r>
            <a:r>
              <a:rPr lang="zh-CN" altLang="en-US"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引入的是交、直流反馈。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814" name="矩形"/>
          <p:cNvSpPr/>
          <p:nvPr/>
        </p:nvSpPr>
        <p:spPr>
          <a:xfrm>
            <a:off x="685800" y="4826000"/>
            <a:ext cx="7848599" cy="11176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en-US" altLang="zh-CN" sz="2800" b="1" i="0" u="none" strike="noStrike" kern="1200" cap="none" spc="0" baseline="0">
                <a:solidFill>
                  <a:schemeClr val="accent2"/>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如果有发射极旁路电容， </a:t>
            </a:r>
            <a:r>
              <a:rPr lang="en-US" altLang="zh-CN" sz="2800" b="1" i="0" u="none" strike="noStrike" kern="1200" cap="none" spc="0" baseline="0">
                <a:solidFill>
                  <a:schemeClr val="tx2"/>
                </a:solidFill>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chemeClr val="tx2"/>
                </a:solidFill>
                <a:latin typeface="Times New Roman" panose="02020603050405020304" charset="0"/>
                <a:ea typeface="楷体_GB2312" pitchFamily="49" charset="-122"/>
                <a:cs typeface="Times New Roman" panose="02020603050405020304" charset="0"/>
              </a:rPr>
              <a:t>E</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中仅有直流分量的信号通过 ，这时</a:t>
            </a:r>
            <a:r>
              <a:rPr lang="en-US" altLang="zh-CN" sz="2800" b="1" i="0" u="none" strike="noStrike" kern="1200" cap="none" spc="0" baseline="0">
                <a:solidFill>
                  <a:schemeClr val="tx2"/>
                </a:solidFill>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chemeClr val="tx2"/>
                </a:solidFill>
                <a:latin typeface="Times New Roman" panose="02020603050405020304" charset="0"/>
                <a:ea typeface="楷体_GB2312" pitchFamily="49" charset="-122"/>
                <a:cs typeface="Times New Roman" panose="02020603050405020304" charset="0"/>
              </a:rPr>
              <a:t>E</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引入的则是直流反馈。</a:t>
            </a:r>
            <a:endPar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endParaRPr>
          </a:p>
        </p:txBody>
      </p:sp>
      <p:grpSp>
        <p:nvGrpSpPr>
          <p:cNvPr id="823" name="组合"/>
          <p:cNvGrpSpPr/>
          <p:nvPr/>
        </p:nvGrpSpPr>
        <p:grpSpPr>
          <a:xfrm>
            <a:off x="3201988" y="3124199"/>
            <a:ext cx="815973" cy="1338264"/>
            <a:chOff x="3201988" y="3124199"/>
            <a:chExt cx="815973" cy="1338264"/>
          </a:xfrm>
        </p:grpSpPr>
        <p:grpSp>
          <p:nvGrpSpPr>
            <p:cNvPr id="820" name="组合"/>
            <p:cNvGrpSpPr/>
            <p:nvPr/>
          </p:nvGrpSpPr>
          <p:grpSpPr>
            <a:xfrm>
              <a:off x="3222910" y="3143986"/>
              <a:ext cx="795051" cy="1318476"/>
              <a:chOff x="3222910" y="3143986"/>
              <a:chExt cx="795051" cy="1318476"/>
            </a:xfrm>
          </p:grpSpPr>
          <p:sp>
            <p:nvSpPr>
              <p:cNvPr id="815" name="直线"/>
              <p:cNvSpPr/>
              <p:nvPr/>
            </p:nvSpPr>
            <p:spPr>
              <a:xfrm>
                <a:off x="3222910" y="3167369"/>
                <a:ext cx="639085" cy="0"/>
              </a:xfrm>
              <a:prstGeom prst="line">
                <a:avLst/>
              </a:prstGeom>
              <a:noFill/>
              <a:ln w="38100" cap="flat" cmpd="sng">
                <a:solidFill>
                  <a:srgbClr val="FF3300"/>
                </a:solidFill>
                <a:prstDash val="solid"/>
                <a:round/>
              </a:ln>
            </p:spPr>
          </p:sp>
          <p:sp>
            <p:nvSpPr>
              <p:cNvPr id="816" name="直线"/>
              <p:cNvSpPr/>
              <p:nvPr/>
            </p:nvSpPr>
            <p:spPr>
              <a:xfrm>
                <a:off x="3861995" y="3143986"/>
                <a:ext cx="0" cy="604376"/>
              </a:xfrm>
              <a:prstGeom prst="line">
                <a:avLst/>
              </a:prstGeom>
              <a:noFill/>
              <a:ln w="38100" cap="flat" cmpd="sng">
                <a:solidFill>
                  <a:srgbClr val="FF3300"/>
                </a:solidFill>
                <a:prstDash val="solid"/>
                <a:round/>
              </a:ln>
            </p:spPr>
          </p:sp>
          <p:sp>
            <p:nvSpPr>
              <p:cNvPr id="817" name="直线"/>
              <p:cNvSpPr/>
              <p:nvPr/>
            </p:nvSpPr>
            <p:spPr>
              <a:xfrm>
                <a:off x="3861995" y="3858086"/>
                <a:ext cx="0" cy="604376"/>
              </a:xfrm>
              <a:prstGeom prst="line">
                <a:avLst/>
              </a:prstGeom>
              <a:noFill/>
              <a:ln w="38100" cap="flat" cmpd="sng">
                <a:solidFill>
                  <a:srgbClr val="FF3300"/>
                </a:solidFill>
                <a:prstDash val="solid"/>
                <a:round/>
              </a:ln>
            </p:spPr>
          </p:sp>
          <p:sp>
            <p:nvSpPr>
              <p:cNvPr id="818" name="直线"/>
              <p:cNvSpPr/>
              <p:nvPr/>
            </p:nvSpPr>
            <p:spPr>
              <a:xfrm>
                <a:off x="3728852" y="3723180"/>
                <a:ext cx="289109" cy="1798"/>
              </a:xfrm>
              <a:prstGeom prst="line">
                <a:avLst/>
              </a:prstGeom>
              <a:noFill/>
              <a:ln w="38100" cap="flat" cmpd="sng">
                <a:solidFill>
                  <a:srgbClr val="FF3300"/>
                </a:solidFill>
                <a:prstDash val="solid"/>
                <a:round/>
              </a:ln>
            </p:spPr>
          </p:sp>
          <p:sp>
            <p:nvSpPr>
              <p:cNvPr id="819" name="直线"/>
              <p:cNvSpPr/>
              <p:nvPr/>
            </p:nvSpPr>
            <p:spPr>
              <a:xfrm>
                <a:off x="3719341" y="3858086"/>
                <a:ext cx="289109" cy="1798"/>
              </a:xfrm>
              <a:prstGeom prst="line">
                <a:avLst/>
              </a:prstGeom>
              <a:noFill/>
              <a:ln w="38100" cap="flat" cmpd="sng">
                <a:solidFill>
                  <a:srgbClr val="FF3300"/>
                </a:solidFill>
                <a:prstDash val="solid"/>
                <a:round/>
              </a:ln>
            </p:spPr>
          </p:sp>
        </p:grpSp>
        <p:sp>
          <p:nvSpPr>
            <p:cNvPr id="821" name="椭圆"/>
            <p:cNvSpPr/>
            <p:nvPr/>
          </p:nvSpPr>
          <p:spPr>
            <a:xfrm>
              <a:off x="3818248" y="4376123"/>
              <a:ext cx="91297" cy="86339"/>
            </a:xfrm>
            <a:prstGeom prst="ellipse">
              <a:avLst/>
            </a:prstGeom>
            <a:solidFill>
              <a:srgbClr val="FF3300"/>
            </a:solidFill>
            <a:ln w="9525" cap="flat" cmpd="sng">
              <a:solidFill>
                <a:srgbClr val="FF3300"/>
              </a:solidFill>
              <a:prstDash val="solid"/>
              <a:round/>
            </a:ln>
          </p:spPr>
        </p:sp>
        <p:sp>
          <p:nvSpPr>
            <p:cNvPr id="822" name="椭圆"/>
            <p:cNvSpPr/>
            <p:nvPr/>
          </p:nvSpPr>
          <p:spPr>
            <a:xfrm>
              <a:off x="3201988" y="3124199"/>
              <a:ext cx="91297" cy="86339"/>
            </a:xfrm>
            <a:prstGeom prst="ellipse">
              <a:avLst/>
            </a:prstGeom>
            <a:solidFill>
              <a:srgbClr val="FF3300"/>
            </a:solidFill>
            <a:ln w="9525" cap="flat" cmpd="sng">
              <a:solidFill>
                <a:srgbClr val="FF3300"/>
              </a:solidFill>
              <a:prstDash val="solid"/>
              <a:round/>
            </a:ln>
          </p:spPr>
        </p:sp>
      </p:grpSp>
      <p:sp>
        <p:nvSpPr>
          <p:cNvPr id="824" name="矩形"/>
          <p:cNvSpPr/>
          <p:nvPr/>
        </p:nvSpPr>
        <p:spPr>
          <a:xfrm>
            <a:off x="3792538" y="3770313"/>
            <a:ext cx="625474" cy="457200"/>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2400" b="0" i="0" u="none" strike="noStrike" kern="1200" cap="none" spc="0" baseline="0">
                <a:solidFill>
                  <a:srgbClr val="FF3300"/>
                </a:solidFill>
                <a:latin typeface="Times New Roman" panose="02020603050405020304" charset="0"/>
                <a:ea typeface="楷体_GB2312" pitchFamily="49" charset="-122"/>
                <a:cs typeface="楷体_GB2312" pitchFamily="49" charset="-122"/>
              </a:rPr>
              <a:t>Ｃ</a:t>
            </a:r>
            <a:r>
              <a:rPr lang="en-US" altLang="zh-CN" sz="2400" b="0" i="0" u="none" strike="noStrike" kern="1200" cap="none" spc="0" baseline="-25000">
                <a:solidFill>
                  <a:srgbClr val="FF3300"/>
                </a:solidFill>
                <a:latin typeface="Times New Roman" panose="02020603050405020304" charset="0"/>
                <a:ea typeface="楷体_GB2312" pitchFamily="49" charset="-122"/>
                <a:cs typeface="楷体_GB2312" pitchFamily="49" charset="-122"/>
              </a:rPr>
              <a:t>E</a:t>
            </a:r>
            <a:endParaRPr lang="zh-CN" altLang="en-US" sz="2400" b="0" i="0" u="none" strike="noStrike" kern="1200" cap="none" spc="0" baseline="-25000">
              <a:solidFill>
                <a:srgbClr val="FF3300"/>
              </a:solidFill>
              <a:latin typeface="Times New Roman" panose="02020603050405020304" charset="0"/>
              <a:ea typeface="楷体_GB2312" pitchFamily="49" charset="-122"/>
              <a:cs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wipe(left)">
                                      <p:cBhvr>
                                        <p:cTn id="7" dur="500"/>
                                        <p:tgtEl>
                                          <p:spTgt spid="8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3"/>
                                        </p:tgtEl>
                                        <p:attrNameLst>
                                          <p:attrName>style.visibility</p:attrName>
                                        </p:attrNameLst>
                                      </p:cBhvr>
                                      <p:to>
                                        <p:strVal val="visible"/>
                                      </p:to>
                                    </p:set>
                                    <p:animEffect transition="in" filter="wipe(left)">
                                      <p:cBhvr>
                                        <p:cTn id="12" dur="500"/>
                                        <p:tgtEl>
                                          <p:spTgt spid="8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wipe(up)">
                                      <p:cBhvr>
                                        <p:cTn id="17" dur="500"/>
                                        <p:tgtEl>
                                          <p:spTgt spid="82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8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14"/>
                                        </p:tgtEl>
                                        <p:attrNameLst>
                                          <p:attrName>style.visibility</p:attrName>
                                        </p:attrNameLst>
                                      </p:cBhvr>
                                      <p:to>
                                        <p:strVal val="visible"/>
                                      </p:to>
                                    </p:set>
                                    <p:animEffect transition="in" filter="wipe(left)">
                                      <p:cBhvr>
                                        <p:cTn id="25"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0"/>
      <p:bldP spid="813" grpId="0" animBg="1"/>
      <p:bldP spid="823" grpId="0" animBg="1"/>
      <p:bldP spid="824" grpId="0"/>
      <p:bldP spid="8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7" name="矩形"/>
          <p:cNvSpPr/>
          <p:nvPr/>
        </p:nvSpPr>
        <p:spPr>
          <a:xfrm>
            <a:off x="533400" y="115888"/>
            <a:ext cx="3733800" cy="525462"/>
          </a:xfrm>
          <a:prstGeom prst="rect">
            <a:avLst/>
          </a:prstGeom>
          <a:noFill/>
          <a:ln w="9525"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负反馈的类型</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828" name="矩形"/>
          <p:cNvSpPr/>
          <p:nvPr/>
        </p:nvSpPr>
        <p:spPr>
          <a:xfrm>
            <a:off x="533400" y="634999"/>
            <a:ext cx="8153400" cy="1060450"/>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2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楷体_GB2312" pitchFamily="49" charset="-122"/>
              </a:rPr>
              <a:t>1)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根据反馈所采样的信号不同，可以分为</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rPr>
              <a:t>电压反馈 </a:t>
            </a:r>
            <a:endParaRPr lang="en-US" altLang="zh-CN"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20000"/>
              </a:lnSpc>
              <a:spcBef>
                <a:spcPts val="0"/>
              </a:spcBef>
              <a:spcAft>
                <a:spcPts val="0"/>
              </a:spcAft>
              <a:buNone/>
            </a:pP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  和</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rPr>
              <a:t>电流反馈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829" name="矩形" descr="30%"/>
          <p:cNvSpPr/>
          <p:nvPr/>
        </p:nvSpPr>
        <p:spPr>
          <a:xfrm>
            <a:off x="323848" y="5703888"/>
            <a:ext cx="8640763" cy="609600"/>
          </a:xfrm>
          <a:prstGeom prst="rect">
            <a:avLst/>
          </a:prstGeom>
          <a:pattFill prst="pct30">
            <a:fgClr>
              <a:srgbClr val="00CCFF"/>
            </a:fgClr>
            <a:bgClr>
              <a:srgbClr val="FFFFFF"/>
            </a:bgClr>
          </a:patt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电流负反馈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具有</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稳定输出电流</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、增大输出电阻的作用。</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p:txBody>
      </p:sp>
      <p:sp>
        <p:nvSpPr>
          <p:cNvPr id="830" name="矩形" descr="40%"/>
          <p:cNvSpPr/>
          <p:nvPr/>
        </p:nvSpPr>
        <p:spPr>
          <a:xfrm>
            <a:off x="323848" y="5084763"/>
            <a:ext cx="8640763" cy="609600"/>
          </a:xfrm>
          <a:prstGeom prst="rect">
            <a:avLst/>
          </a:prstGeom>
          <a:solidFill>
            <a:srgbClr val="CCFFCC"/>
          </a:solid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电压负反馈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具有</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稳定输出电压</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、减小输出电阻的作用。</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p:txBody>
      </p:sp>
      <p:sp>
        <p:nvSpPr>
          <p:cNvPr id="831" name="矩形" descr="30%"/>
          <p:cNvSpPr/>
          <p:nvPr/>
        </p:nvSpPr>
        <p:spPr>
          <a:xfrm>
            <a:off x="533400" y="1746250"/>
            <a:ext cx="8359774" cy="3195638"/>
          </a:xfrm>
          <a:prstGeom prst="rect">
            <a:avLst/>
          </a:prstGeom>
          <a:pattFill prst="pct30">
            <a:fgClr>
              <a:srgbClr val="FF9999"/>
            </a:fgClr>
            <a:bgClr>
              <a:srgbClr val="FFFFFF"/>
            </a:bgClr>
          </a:pattFill>
          <a:ln w="9525" cap="flat" cmpd="sng">
            <a:pattFill prst="pct20">
              <a:fgClr>
                <a:srgbClr val="FF9999"/>
              </a:fgClr>
              <a:bgClr>
                <a:srgbClr val="FFFFFF"/>
              </a:bgClr>
            </a:patt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如果反馈信号取自输出电压</a:t>
            </a: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正比于输出电压</a:t>
            </a: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电压反馈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。如果反馈信号取自输出电流（正比于输出电流），叫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电流反馈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经验判断法：</a:t>
            </a:r>
            <a:endParaRPr lang="en-US" altLang="zh-CN"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反馈元件</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直接与输出端相连</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的反馈叫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电压反馈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反馈元件</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没有直接与输出端相连</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的反馈叫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电流反馈。</a:t>
            </a:r>
            <a:endPar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8">
                                            <p:txEl>
                                              <p:pRg st="0" end="0"/>
                                            </p:txEl>
                                          </p:spTgt>
                                        </p:tgtEl>
                                        <p:attrNameLst>
                                          <p:attrName>style.visibility</p:attrName>
                                        </p:attrNameLst>
                                      </p:cBhvr>
                                      <p:to>
                                        <p:strVal val="visible"/>
                                      </p:to>
                                    </p:set>
                                    <p:animEffect transition="in" filter="wipe(left)">
                                      <p:cBhvr>
                                        <p:cTn id="7" dur="500"/>
                                        <p:tgtEl>
                                          <p:spTgt spid="82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8">
                                            <p:txEl>
                                              <p:pRg st="1" end="1"/>
                                            </p:txEl>
                                          </p:spTgt>
                                        </p:tgtEl>
                                        <p:attrNameLst>
                                          <p:attrName>style.visibility</p:attrName>
                                        </p:attrNameLst>
                                      </p:cBhvr>
                                      <p:to>
                                        <p:strVal val="visible"/>
                                      </p:to>
                                    </p:set>
                                    <p:animEffect transition="in" filter="wipe(left)">
                                      <p:cBhvr>
                                        <p:cTn id="11" dur="500"/>
                                        <p:tgtEl>
                                          <p:spTgt spid="82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831"/>
                                        </p:tgtEl>
                                        <p:attrNameLst>
                                          <p:attrName>style.visibility</p:attrName>
                                        </p:attrNameLst>
                                      </p:cBhvr>
                                      <p:to>
                                        <p:strVal val="visible"/>
                                      </p:to>
                                    </p:set>
                                    <p:animEffect transition="in" filter="box(out)">
                                      <p:cBhvr>
                                        <p:cTn id="16" dur="500"/>
                                        <p:tgtEl>
                                          <p:spTgt spid="83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830"/>
                                        </p:tgtEl>
                                        <p:attrNameLst>
                                          <p:attrName>style.visibility</p:attrName>
                                        </p:attrNameLst>
                                      </p:cBhvr>
                                      <p:to>
                                        <p:strVal val="visible"/>
                                      </p:to>
                                    </p:set>
                                    <p:animEffect transition="in" filter="box(out)">
                                      <p:cBhvr>
                                        <p:cTn id="21" dur="500"/>
                                        <p:tgtEl>
                                          <p:spTgt spid="83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29"/>
                                        </p:tgtEl>
                                        <p:attrNameLst>
                                          <p:attrName>style.visibility</p:attrName>
                                        </p:attrNameLst>
                                      </p:cBhvr>
                                      <p:to>
                                        <p:strVal val="visible"/>
                                      </p:to>
                                    </p:set>
                                    <p:animEffect transition="in" filter="blinds(horizontal)">
                                      <p:cBhvr>
                                        <p:cTn id="26" dur="500"/>
                                        <p:tgtEl>
                                          <p:spTgt spid="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animBg="1"/>
      <p:bldP spid="830" grpId="0" animBg="1"/>
      <p:bldP spid="8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84" name="组合"/>
          <p:cNvGrpSpPr/>
          <p:nvPr/>
        </p:nvGrpSpPr>
        <p:grpSpPr>
          <a:xfrm>
            <a:off x="3738563" y="3041650"/>
            <a:ext cx="5297486" cy="3627437"/>
            <a:chOff x="3738563" y="3041650"/>
            <a:chExt cx="5297486" cy="3627437"/>
          </a:xfrm>
        </p:grpSpPr>
        <p:sp>
          <p:nvSpPr>
            <p:cNvPr id="834" name="矩形"/>
            <p:cNvSpPr/>
            <p:nvPr/>
          </p:nvSpPr>
          <p:spPr>
            <a:xfrm>
              <a:off x="7853363" y="3041650"/>
              <a:ext cx="1182687"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CC</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835" name="直线"/>
            <p:cNvSpPr/>
            <p:nvPr/>
          </p:nvSpPr>
          <p:spPr>
            <a:xfrm>
              <a:off x="4348163" y="6456363"/>
              <a:ext cx="3428999" cy="0"/>
            </a:xfrm>
            <a:prstGeom prst="line">
              <a:avLst/>
            </a:prstGeom>
            <a:noFill/>
            <a:ln w="38100" cap="flat" cmpd="sng">
              <a:solidFill>
                <a:srgbClr val="000000"/>
              </a:solidFill>
              <a:prstDash val="solid"/>
              <a:round/>
            </a:ln>
          </p:spPr>
        </p:sp>
        <p:sp>
          <p:nvSpPr>
            <p:cNvPr id="836" name="直线"/>
            <p:cNvSpPr/>
            <p:nvPr/>
          </p:nvSpPr>
          <p:spPr>
            <a:xfrm flipH="1">
              <a:off x="6176963" y="4513263"/>
              <a:ext cx="349250" cy="0"/>
            </a:xfrm>
            <a:prstGeom prst="line">
              <a:avLst/>
            </a:prstGeom>
            <a:noFill/>
            <a:ln w="38100" cap="flat" cmpd="sng">
              <a:solidFill>
                <a:srgbClr val="000000"/>
              </a:solidFill>
              <a:prstDash val="solid"/>
              <a:round/>
            </a:ln>
          </p:spPr>
        </p:sp>
        <p:sp>
          <p:nvSpPr>
            <p:cNvPr id="837" name="直线"/>
            <p:cNvSpPr/>
            <p:nvPr/>
          </p:nvSpPr>
          <p:spPr>
            <a:xfrm>
              <a:off x="6259512" y="4943475"/>
              <a:ext cx="0" cy="476249"/>
            </a:xfrm>
            <a:prstGeom prst="line">
              <a:avLst/>
            </a:prstGeom>
            <a:noFill/>
            <a:ln w="38100" cap="flat" cmpd="sng">
              <a:solidFill>
                <a:srgbClr val="000000"/>
              </a:solidFill>
              <a:prstDash val="solid"/>
              <a:round/>
            </a:ln>
          </p:spPr>
        </p:sp>
        <p:sp>
          <p:nvSpPr>
            <p:cNvPr id="838" name="直线"/>
            <p:cNvSpPr/>
            <p:nvPr/>
          </p:nvSpPr>
          <p:spPr>
            <a:xfrm flipV="1">
              <a:off x="6259512" y="4856163"/>
              <a:ext cx="279400" cy="228600"/>
            </a:xfrm>
            <a:prstGeom prst="line">
              <a:avLst/>
            </a:prstGeom>
            <a:noFill/>
            <a:ln w="38100" cap="flat" cmpd="sng">
              <a:solidFill>
                <a:srgbClr val="000000"/>
              </a:solidFill>
              <a:prstDash val="solid"/>
              <a:round/>
            </a:ln>
          </p:spPr>
        </p:sp>
        <p:sp>
          <p:nvSpPr>
            <p:cNvPr id="839" name="直线"/>
            <p:cNvSpPr/>
            <p:nvPr/>
          </p:nvSpPr>
          <p:spPr>
            <a:xfrm>
              <a:off x="6269038" y="5246687"/>
              <a:ext cx="288925" cy="234950"/>
            </a:xfrm>
            <a:prstGeom prst="line">
              <a:avLst/>
            </a:prstGeom>
            <a:noFill/>
            <a:ln w="38100" cap="flat" cmpd="sng">
              <a:solidFill>
                <a:srgbClr val="000000"/>
              </a:solidFill>
              <a:prstDash val="solid"/>
              <a:round/>
              <a:tailEnd type="triangle" w="sm" len="med"/>
            </a:ln>
          </p:spPr>
        </p:sp>
        <p:sp>
          <p:nvSpPr>
            <p:cNvPr id="840" name="直线"/>
            <p:cNvSpPr/>
            <p:nvPr/>
          </p:nvSpPr>
          <p:spPr>
            <a:xfrm>
              <a:off x="6538912" y="5438775"/>
              <a:ext cx="0" cy="1230312"/>
            </a:xfrm>
            <a:prstGeom prst="line">
              <a:avLst/>
            </a:prstGeom>
            <a:noFill/>
            <a:ln w="38100" cap="flat" cmpd="sng">
              <a:solidFill>
                <a:srgbClr val="000000"/>
              </a:solidFill>
              <a:prstDash val="solid"/>
              <a:round/>
            </a:ln>
          </p:spPr>
        </p:sp>
        <p:sp>
          <p:nvSpPr>
            <p:cNvPr id="841" name="直线"/>
            <p:cNvSpPr/>
            <p:nvPr/>
          </p:nvSpPr>
          <p:spPr>
            <a:xfrm flipH="1" flipV="1">
              <a:off x="6538912" y="4035425"/>
              <a:ext cx="0" cy="838200"/>
            </a:xfrm>
            <a:prstGeom prst="line">
              <a:avLst/>
            </a:prstGeom>
            <a:noFill/>
            <a:ln w="38100" cap="flat" cmpd="sng">
              <a:solidFill>
                <a:srgbClr val="000000"/>
              </a:solidFill>
              <a:prstDash val="solid"/>
              <a:round/>
            </a:ln>
          </p:spPr>
        </p:sp>
        <p:sp>
          <p:nvSpPr>
            <p:cNvPr id="842" name="直线"/>
            <p:cNvSpPr/>
            <p:nvPr/>
          </p:nvSpPr>
          <p:spPr>
            <a:xfrm flipH="1" flipV="1">
              <a:off x="5126038" y="5160963"/>
              <a:ext cx="1133475" cy="0"/>
            </a:xfrm>
            <a:prstGeom prst="line">
              <a:avLst/>
            </a:prstGeom>
            <a:noFill/>
            <a:ln w="38100" cap="flat" cmpd="sng">
              <a:solidFill>
                <a:srgbClr val="000000"/>
              </a:solidFill>
              <a:prstDash val="solid"/>
              <a:round/>
            </a:ln>
          </p:spPr>
        </p:sp>
        <p:sp>
          <p:nvSpPr>
            <p:cNvPr id="843" name="直线"/>
            <p:cNvSpPr/>
            <p:nvPr/>
          </p:nvSpPr>
          <p:spPr>
            <a:xfrm flipH="1" flipV="1">
              <a:off x="5414963" y="4495800"/>
              <a:ext cx="0" cy="655637"/>
            </a:xfrm>
            <a:prstGeom prst="line">
              <a:avLst/>
            </a:prstGeom>
            <a:noFill/>
            <a:ln w="38100" cap="flat" cmpd="sng">
              <a:solidFill>
                <a:srgbClr val="000000"/>
              </a:solidFill>
              <a:prstDash val="solid"/>
              <a:round/>
            </a:ln>
          </p:spPr>
        </p:sp>
        <p:sp>
          <p:nvSpPr>
            <p:cNvPr id="844" name="直线"/>
            <p:cNvSpPr/>
            <p:nvPr/>
          </p:nvSpPr>
          <p:spPr>
            <a:xfrm flipV="1">
              <a:off x="6538912" y="4510088"/>
              <a:ext cx="665162" cy="0"/>
            </a:xfrm>
            <a:prstGeom prst="line">
              <a:avLst/>
            </a:prstGeom>
            <a:noFill/>
            <a:ln w="38100" cap="flat" cmpd="sng">
              <a:solidFill>
                <a:srgbClr val="000000"/>
              </a:solidFill>
              <a:prstDash val="solid"/>
              <a:round/>
            </a:ln>
          </p:spPr>
        </p:sp>
        <p:sp>
          <p:nvSpPr>
            <p:cNvPr id="845" name="椭圆"/>
            <p:cNvSpPr/>
            <p:nvPr/>
          </p:nvSpPr>
          <p:spPr>
            <a:xfrm>
              <a:off x="6503988" y="4467225"/>
              <a:ext cx="68262" cy="74612"/>
            </a:xfrm>
            <a:prstGeom prst="ellipse">
              <a:avLst/>
            </a:prstGeom>
            <a:solidFill>
              <a:schemeClr val="tx1"/>
            </a:solidFill>
            <a:ln w="38100" cap="flat" cmpd="sng">
              <a:solidFill>
                <a:srgbClr val="000000"/>
              </a:solidFill>
              <a:prstDash val="solid"/>
              <a:round/>
            </a:ln>
          </p:spPr>
        </p:sp>
        <p:sp>
          <p:nvSpPr>
            <p:cNvPr id="846" name="椭圆"/>
            <p:cNvSpPr/>
            <p:nvPr/>
          </p:nvSpPr>
          <p:spPr>
            <a:xfrm>
              <a:off x="6503988" y="6427787"/>
              <a:ext cx="68262" cy="74611"/>
            </a:xfrm>
            <a:prstGeom prst="ellipse">
              <a:avLst/>
            </a:prstGeom>
            <a:solidFill>
              <a:schemeClr val="tx1"/>
            </a:solidFill>
            <a:ln w="38100" cap="flat" cmpd="sng">
              <a:solidFill>
                <a:srgbClr val="000000"/>
              </a:solidFill>
              <a:prstDash val="solid"/>
              <a:round/>
            </a:ln>
          </p:spPr>
        </p:sp>
        <p:sp>
          <p:nvSpPr>
            <p:cNvPr id="847" name="椭圆"/>
            <p:cNvSpPr/>
            <p:nvPr/>
          </p:nvSpPr>
          <p:spPr>
            <a:xfrm>
              <a:off x="7777163" y="3294062"/>
              <a:ext cx="68262" cy="74612"/>
            </a:xfrm>
            <a:prstGeom prst="ellipse">
              <a:avLst/>
            </a:prstGeom>
            <a:noFill/>
            <a:ln w="38100" cap="flat" cmpd="sng">
              <a:solidFill>
                <a:srgbClr val="000000"/>
              </a:solidFill>
              <a:prstDash val="solid"/>
              <a:round/>
            </a:ln>
          </p:spPr>
        </p:sp>
        <p:sp>
          <p:nvSpPr>
            <p:cNvPr id="848" name="矩形"/>
            <p:cNvSpPr/>
            <p:nvPr/>
          </p:nvSpPr>
          <p:spPr>
            <a:xfrm>
              <a:off x="6469063" y="3552825"/>
              <a:ext cx="122237" cy="457200"/>
            </a:xfrm>
            <a:prstGeom prst="rect">
              <a:avLst/>
            </a:prstGeom>
            <a:noFill/>
            <a:ln w="38100" cap="flat" cmpd="sng">
              <a:solidFill>
                <a:srgbClr val="000000"/>
              </a:solidFill>
              <a:prstDash val="solid"/>
              <a:miter/>
            </a:ln>
          </p:spPr>
        </p:sp>
        <p:sp>
          <p:nvSpPr>
            <p:cNvPr id="849" name="矩形"/>
            <p:cNvSpPr/>
            <p:nvPr/>
          </p:nvSpPr>
          <p:spPr>
            <a:xfrm rot="5400000">
              <a:off x="5888037" y="4295775"/>
              <a:ext cx="133349" cy="419100"/>
            </a:xfrm>
            <a:prstGeom prst="rect">
              <a:avLst/>
            </a:prstGeom>
            <a:noFill/>
            <a:ln w="38100" cap="flat" cmpd="sng">
              <a:solidFill>
                <a:srgbClr val="000000"/>
              </a:solidFill>
              <a:prstDash val="solid"/>
              <a:miter/>
            </a:ln>
          </p:spPr>
        </p:sp>
        <p:sp>
          <p:nvSpPr>
            <p:cNvPr id="850" name="直线"/>
            <p:cNvSpPr/>
            <p:nvPr/>
          </p:nvSpPr>
          <p:spPr>
            <a:xfrm>
              <a:off x="4984750" y="4972050"/>
              <a:ext cx="0" cy="409574"/>
            </a:xfrm>
            <a:prstGeom prst="line">
              <a:avLst/>
            </a:prstGeom>
            <a:noFill/>
            <a:ln w="38100" cap="flat" cmpd="sng">
              <a:solidFill>
                <a:srgbClr val="000000"/>
              </a:solidFill>
              <a:prstDash val="solid"/>
              <a:round/>
            </a:ln>
          </p:spPr>
        </p:sp>
        <p:sp>
          <p:nvSpPr>
            <p:cNvPr id="851" name="直线"/>
            <p:cNvSpPr/>
            <p:nvPr/>
          </p:nvSpPr>
          <p:spPr>
            <a:xfrm>
              <a:off x="5133975" y="4972050"/>
              <a:ext cx="0" cy="409574"/>
            </a:xfrm>
            <a:prstGeom prst="line">
              <a:avLst/>
            </a:prstGeom>
            <a:noFill/>
            <a:ln w="38100" cap="flat" cmpd="sng">
              <a:solidFill>
                <a:srgbClr val="000000"/>
              </a:solidFill>
              <a:prstDash val="solid"/>
              <a:round/>
            </a:ln>
          </p:spPr>
        </p:sp>
        <p:sp>
          <p:nvSpPr>
            <p:cNvPr id="852" name="直线"/>
            <p:cNvSpPr/>
            <p:nvPr/>
          </p:nvSpPr>
          <p:spPr>
            <a:xfrm>
              <a:off x="7185025" y="4305300"/>
              <a:ext cx="0" cy="409575"/>
            </a:xfrm>
            <a:prstGeom prst="line">
              <a:avLst/>
            </a:prstGeom>
            <a:noFill/>
            <a:ln w="38100" cap="flat" cmpd="sng">
              <a:solidFill>
                <a:srgbClr val="000000"/>
              </a:solidFill>
              <a:prstDash val="solid"/>
              <a:round/>
            </a:ln>
          </p:spPr>
        </p:sp>
        <p:sp>
          <p:nvSpPr>
            <p:cNvPr id="853" name="直线"/>
            <p:cNvSpPr/>
            <p:nvPr/>
          </p:nvSpPr>
          <p:spPr>
            <a:xfrm>
              <a:off x="7334251" y="4305300"/>
              <a:ext cx="0" cy="409575"/>
            </a:xfrm>
            <a:prstGeom prst="line">
              <a:avLst/>
            </a:prstGeom>
            <a:noFill/>
            <a:ln w="38100" cap="flat" cmpd="sng">
              <a:solidFill>
                <a:srgbClr val="000000"/>
              </a:solidFill>
              <a:prstDash val="solid"/>
              <a:round/>
            </a:ln>
          </p:spPr>
        </p:sp>
        <p:sp>
          <p:nvSpPr>
            <p:cNvPr id="854" name="直线"/>
            <p:cNvSpPr/>
            <p:nvPr/>
          </p:nvSpPr>
          <p:spPr>
            <a:xfrm>
              <a:off x="6351588" y="6665912"/>
              <a:ext cx="384174" cy="0"/>
            </a:xfrm>
            <a:prstGeom prst="line">
              <a:avLst/>
            </a:prstGeom>
            <a:noFill/>
            <a:ln w="38100" cap="flat" cmpd="sng">
              <a:solidFill>
                <a:srgbClr val="000000"/>
              </a:solidFill>
              <a:prstDash val="solid"/>
              <a:round/>
            </a:ln>
          </p:spPr>
        </p:sp>
        <p:sp>
          <p:nvSpPr>
            <p:cNvPr id="855" name="矩形"/>
            <p:cNvSpPr/>
            <p:nvPr/>
          </p:nvSpPr>
          <p:spPr>
            <a:xfrm>
              <a:off x="5911851" y="3498850"/>
              <a:ext cx="850899"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C</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856" name="矩形"/>
            <p:cNvSpPr/>
            <p:nvPr/>
          </p:nvSpPr>
          <p:spPr>
            <a:xfrm>
              <a:off x="4729163" y="4398963"/>
              <a:ext cx="850898"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1</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857" name="矩形"/>
            <p:cNvSpPr/>
            <p:nvPr/>
          </p:nvSpPr>
          <p:spPr>
            <a:xfrm>
              <a:off x="5719763" y="3879850"/>
              <a:ext cx="85090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F</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858" name="矩形" descr="30%"/>
            <p:cNvSpPr/>
            <p:nvPr/>
          </p:nvSpPr>
          <p:spPr>
            <a:xfrm>
              <a:off x="7942263" y="4535487"/>
              <a:ext cx="357186" cy="457199"/>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59" name="矩形" descr="30%"/>
            <p:cNvSpPr/>
            <p:nvPr/>
          </p:nvSpPr>
          <p:spPr>
            <a:xfrm>
              <a:off x="4471987" y="5145088"/>
              <a:ext cx="357187"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60" name="矩形" descr="30%"/>
            <p:cNvSpPr/>
            <p:nvPr/>
          </p:nvSpPr>
          <p:spPr>
            <a:xfrm>
              <a:off x="4508500" y="6105526"/>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61" name="矩形" descr="30%"/>
            <p:cNvSpPr/>
            <p:nvPr/>
          </p:nvSpPr>
          <p:spPr>
            <a:xfrm>
              <a:off x="7940675" y="5907088"/>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62" name="直线"/>
            <p:cNvSpPr/>
            <p:nvPr/>
          </p:nvSpPr>
          <p:spPr>
            <a:xfrm flipH="1" flipV="1">
              <a:off x="4348163" y="5160963"/>
              <a:ext cx="644524" cy="0"/>
            </a:xfrm>
            <a:prstGeom prst="line">
              <a:avLst/>
            </a:prstGeom>
            <a:noFill/>
            <a:ln w="38100" cap="flat" cmpd="sng">
              <a:solidFill>
                <a:srgbClr val="000000"/>
              </a:solidFill>
              <a:prstDash val="solid"/>
              <a:round/>
            </a:ln>
          </p:spPr>
        </p:sp>
        <p:sp>
          <p:nvSpPr>
            <p:cNvPr id="863" name="直线"/>
            <p:cNvSpPr/>
            <p:nvPr/>
          </p:nvSpPr>
          <p:spPr>
            <a:xfrm>
              <a:off x="7319963" y="4495800"/>
              <a:ext cx="496887" cy="0"/>
            </a:xfrm>
            <a:prstGeom prst="line">
              <a:avLst/>
            </a:prstGeom>
            <a:noFill/>
            <a:ln w="38100" cap="flat" cmpd="sng">
              <a:solidFill>
                <a:srgbClr val="000000"/>
              </a:solidFill>
              <a:prstDash val="solid"/>
              <a:round/>
            </a:ln>
          </p:spPr>
        </p:sp>
        <p:sp>
          <p:nvSpPr>
            <p:cNvPr id="864" name="直线"/>
            <p:cNvSpPr/>
            <p:nvPr/>
          </p:nvSpPr>
          <p:spPr>
            <a:xfrm flipH="1">
              <a:off x="5408613" y="4495800"/>
              <a:ext cx="352424" cy="0"/>
            </a:xfrm>
            <a:prstGeom prst="line">
              <a:avLst/>
            </a:prstGeom>
            <a:noFill/>
            <a:ln w="38100" cap="flat" cmpd="sng">
              <a:solidFill>
                <a:srgbClr val="000000"/>
              </a:solidFill>
              <a:prstDash val="solid"/>
              <a:round/>
            </a:ln>
          </p:spPr>
        </p:sp>
        <p:sp>
          <p:nvSpPr>
            <p:cNvPr id="865" name="直线"/>
            <p:cNvSpPr/>
            <p:nvPr/>
          </p:nvSpPr>
          <p:spPr>
            <a:xfrm>
              <a:off x="6543675" y="3332163"/>
              <a:ext cx="0" cy="228600"/>
            </a:xfrm>
            <a:prstGeom prst="line">
              <a:avLst/>
            </a:prstGeom>
            <a:noFill/>
            <a:ln w="38100" cap="flat" cmpd="sng">
              <a:solidFill>
                <a:srgbClr val="000000"/>
              </a:solidFill>
              <a:prstDash val="solid"/>
              <a:round/>
            </a:ln>
          </p:spPr>
        </p:sp>
        <p:sp>
          <p:nvSpPr>
            <p:cNvPr id="866" name="矩形"/>
            <p:cNvSpPr/>
            <p:nvPr/>
          </p:nvSpPr>
          <p:spPr>
            <a:xfrm>
              <a:off x="4271962" y="5348288"/>
              <a:ext cx="150812" cy="396873"/>
            </a:xfrm>
            <a:prstGeom prst="rect">
              <a:avLst/>
            </a:prstGeom>
            <a:noFill/>
            <a:ln w="38100" cap="flat" cmpd="sng">
              <a:solidFill>
                <a:srgbClr val="252731"/>
              </a:solidFill>
              <a:prstDash val="solid"/>
              <a:miter/>
            </a:ln>
          </p:spPr>
        </p:sp>
        <p:sp>
          <p:nvSpPr>
            <p:cNvPr id="867" name="椭圆"/>
            <p:cNvSpPr/>
            <p:nvPr/>
          </p:nvSpPr>
          <p:spPr>
            <a:xfrm>
              <a:off x="4195762" y="5981700"/>
              <a:ext cx="306387" cy="306387"/>
            </a:xfrm>
            <a:prstGeom prst="ellipse">
              <a:avLst/>
            </a:prstGeom>
            <a:noFill/>
            <a:ln w="38100" cap="flat" cmpd="sng">
              <a:solidFill>
                <a:srgbClr val="000000"/>
              </a:solidFill>
              <a:prstDash val="solid"/>
              <a:round/>
            </a:ln>
          </p:spPr>
        </p:sp>
        <p:sp>
          <p:nvSpPr>
            <p:cNvPr id="868" name="直线"/>
            <p:cNvSpPr/>
            <p:nvPr/>
          </p:nvSpPr>
          <p:spPr>
            <a:xfrm flipV="1">
              <a:off x="4348163" y="5168900"/>
              <a:ext cx="0" cy="187324"/>
            </a:xfrm>
            <a:prstGeom prst="line">
              <a:avLst/>
            </a:prstGeom>
            <a:noFill/>
            <a:ln w="38100" cap="flat" cmpd="sng">
              <a:solidFill>
                <a:srgbClr val="000000"/>
              </a:solidFill>
              <a:prstDash val="solid"/>
              <a:round/>
            </a:ln>
          </p:spPr>
        </p:sp>
        <p:sp>
          <p:nvSpPr>
            <p:cNvPr id="869" name="直线"/>
            <p:cNvSpPr/>
            <p:nvPr/>
          </p:nvSpPr>
          <p:spPr>
            <a:xfrm>
              <a:off x="4348163" y="5745163"/>
              <a:ext cx="0" cy="719137"/>
            </a:xfrm>
            <a:prstGeom prst="line">
              <a:avLst/>
            </a:prstGeom>
            <a:noFill/>
            <a:ln w="38100" cap="flat" cmpd="sng">
              <a:solidFill>
                <a:srgbClr val="000000"/>
              </a:solidFill>
              <a:prstDash val="solid"/>
              <a:round/>
            </a:ln>
          </p:spPr>
        </p:sp>
        <p:sp>
          <p:nvSpPr>
            <p:cNvPr id="870" name="矩形"/>
            <p:cNvSpPr/>
            <p:nvPr/>
          </p:nvSpPr>
          <p:spPr>
            <a:xfrm>
              <a:off x="3738563" y="5214936"/>
              <a:ext cx="5524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871" name="矩形" descr="新闻纸"/>
            <p:cNvSpPr/>
            <p:nvPr/>
          </p:nvSpPr>
          <p:spPr>
            <a:xfrm>
              <a:off x="3963987" y="5668963"/>
              <a:ext cx="384175" cy="457200"/>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872" name="矩形" descr="新闻纸"/>
            <p:cNvSpPr/>
            <p:nvPr/>
          </p:nvSpPr>
          <p:spPr>
            <a:xfrm>
              <a:off x="3965575" y="6119813"/>
              <a:ext cx="333374" cy="457200"/>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873" name="矩形"/>
            <p:cNvSpPr/>
            <p:nvPr/>
          </p:nvSpPr>
          <p:spPr>
            <a:xfrm>
              <a:off x="7002463" y="3789362"/>
              <a:ext cx="85090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2</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874" name="矩形" descr="30%"/>
            <p:cNvSpPr/>
            <p:nvPr/>
          </p:nvSpPr>
          <p:spPr>
            <a:xfrm>
              <a:off x="6870700" y="4138612"/>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75" name="矩形" descr="30%"/>
            <p:cNvSpPr/>
            <p:nvPr/>
          </p:nvSpPr>
          <p:spPr>
            <a:xfrm>
              <a:off x="5105400" y="4773613"/>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876" name="直线"/>
            <p:cNvSpPr/>
            <p:nvPr/>
          </p:nvSpPr>
          <p:spPr>
            <a:xfrm flipH="1">
              <a:off x="7789863" y="4495800"/>
              <a:ext cx="0" cy="762000"/>
            </a:xfrm>
            <a:prstGeom prst="line">
              <a:avLst/>
            </a:prstGeom>
            <a:noFill/>
            <a:ln w="38100" cap="flat" cmpd="sng">
              <a:solidFill>
                <a:srgbClr val="000000"/>
              </a:solidFill>
              <a:prstDash val="solid"/>
              <a:round/>
            </a:ln>
          </p:spPr>
        </p:sp>
        <p:sp>
          <p:nvSpPr>
            <p:cNvPr id="877" name="矩形"/>
            <p:cNvSpPr/>
            <p:nvPr/>
          </p:nvSpPr>
          <p:spPr>
            <a:xfrm>
              <a:off x="7715250" y="5237162"/>
              <a:ext cx="147637" cy="514349"/>
            </a:xfrm>
            <a:prstGeom prst="rect">
              <a:avLst/>
            </a:prstGeom>
            <a:noFill/>
            <a:ln w="38100" cap="flat" cmpd="sng">
              <a:solidFill>
                <a:srgbClr val="000000"/>
              </a:solidFill>
              <a:prstDash val="solid"/>
              <a:miter/>
            </a:ln>
          </p:spPr>
        </p:sp>
        <p:sp>
          <p:nvSpPr>
            <p:cNvPr id="878" name="矩形"/>
            <p:cNvSpPr/>
            <p:nvPr/>
          </p:nvSpPr>
          <p:spPr>
            <a:xfrm>
              <a:off x="7207250" y="5175250"/>
              <a:ext cx="5778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879" name="直线"/>
            <p:cNvSpPr/>
            <p:nvPr/>
          </p:nvSpPr>
          <p:spPr>
            <a:xfrm flipH="1">
              <a:off x="7777163" y="5770563"/>
              <a:ext cx="0" cy="685800"/>
            </a:xfrm>
            <a:prstGeom prst="line">
              <a:avLst/>
            </a:prstGeom>
            <a:noFill/>
            <a:ln w="38100" cap="flat" cmpd="sng">
              <a:solidFill>
                <a:srgbClr val="000000"/>
              </a:solidFill>
              <a:prstDash val="solid"/>
              <a:round/>
            </a:ln>
          </p:spPr>
        </p:sp>
        <p:sp>
          <p:nvSpPr>
            <p:cNvPr id="880" name="直线"/>
            <p:cNvSpPr/>
            <p:nvPr/>
          </p:nvSpPr>
          <p:spPr>
            <a:xfrm>
              <a:off x="6557963" y="3332163"/>
              <a:ext cx="1219200" cy="0"/>
            </a:xfrm>
            <a:prstGeom prst="line">
              <a:avLst/>
            </a:prstGeom>
            <a:noFill/>
            <a:ln w="38100" cap="flat" cmpd="sng">
              <a:solidFill>
                <a:srgbClr val="000000"/>
              </a:solidFill>
              <a:prstDash val="solid"/>
              <a:round/>
            </a:ln>
          </p:spPr>
        </p:sp>
        <p:sp>
          <p:nvSpPr>
            <p:cNvPr id="881" name="矩形"/>
            <p:cNvSpPr/>
            <p:nvPr/>
          </p:nvSpPr>
          <p:spPr>
            <a:xfrm>
              <a:off x="3778250" y="5784850"/>
              <a:ext cx="568325"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e</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S</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882" name="矩形"/>
            <p:cNvSpPr/>
            <p:nvPr/>
          </p:nvSpPr>
          <p:spPr>
            <a:xfrm>
              <a:off x="4464050" y="5556250"/>
              <a:ext cx="542924"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i</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883" name="矩形"/>
            <p:cNvSpPr/>
            <p:nvPr/>
          </p:nvSpPr>
          <p:spPr>
            <a:xfrm>
              <a:off x="7900988" y="5160963"/>
              <a:ext cx="595312"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o</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grpSp>
      <p:grpSp>
        <p:nvGrpSpPr>
          <p:cNvPr id="945" name="组合"/>
          <p:cNvGrpSpPr/>
          <p:nvPr/>
        </p:nvGrpSpPr>
        <p:grpSpPr>
          <a:xfrm>
            <a:off x="381000" y="873125"/>
            <a:ext cx="4972048" cy="3779837"/>
            <a:chOff x="381000" y="873125"/>
            <a:chExt cx="4972048" cy="3779837"/>
          </a:xfrm>
        </p:grpSpPr>
        <p:sp>
          <p:nvSpPr>
            <p:cNvPr id="885" name="直线"/>
            <p:cNvSpPr/>
            <p:nvPr/>
          </p:nvSpPr>
          <p:spPr>
            <a:xfrm flipH="1">
              <a:off x="2181225" y="2625725"/>
              <a:ext cx="0" cy="612775"/>
            </a:xfrm>
            <a:prstGeom prst="line">
              <a:avLst/>
            </a:prstGeom>
            <a:noFill/>
            <a:ln w="38100" cap="flat" cmpd="sng">
              <a:solidFill>
                <a:srgbClr val="000000"/>
              </a:solidFill>
              <a:prstDash val="solid"/>
              <a:round/>
            </a:ln>
          </p:spPr>
        </p:sp>
        <p:sp>
          <p:nvSpPr>
            <p:cNvPr id="886" name="矩形"/>
            <p:cNvSpPr/>
            <p:nvPr/>
          </p:nvSpPr>
          <p:spPr>
            <a:xfrm>
              <a:off x="1479549" y="1398587"/>
              <a:ext cx="6540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B1</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887" name="直线"/>
            <p:cNvSpPr/>
            <p:nvPr/>
          </p:nvSpPr>
          <p:spPr>
            <a:xfrm>
              <a:off x="2184400" y="2038350"/>
              <a:ext cx="0" cy="652462"/>
            </a:xfrm>
            <a:prstGeom prst="line">
              <a:avLst/>
            </a:prstGeom>
            <a:noFill/>
            <a:ln w="38100" cap="flat" cmpd="sng">
              <a:solidFill>
                <a:srgbClr val="000000"/>
              </a:solidFill>
              <a:prstDash val="solid"/>
              <a:round/>
            </a:ln>
          </p:spPr>
        </p:sp>
        <p:sp>
          <p:nvSpPr>
            <p:cNvPr id="888" name="直线"/>
            <p:cNvSpPr/>
            <p:nvPr/>
          </p:nvSpPr>
          <p:spPr>
            <a:xfrm flipH="1" flipV="1">
              <a:off x="2190750" y="1136650"/>
              <a:ext cx="0" cy="419100"/>
            </a:xfrm>
            <a:prstGeom prst="line">
              <a:avLst/>
            </a:prstGeom>
            <a:noFill/>
            <a:ln w="38100" cap="flat" cmpd="sng">
              <a:solidFill>
                <a:srgbClr val="000000"/>
              </a:solidFill>
              <a:prstDash val="solid"/>
              <a:round/>
            </a:ln>
          </p:spPr>
        </p:sp>
        <p:sp>
          <p:nvSpPr>
            <p:cNvPr id="889" name="矩形"/>
            <p:cNvSpPr/>
            <p:nvPr/>
          </p:nvSpPr>
          <p:spPr>
            <a:xfrm>
              <a:off x="2114550" y="1525587"/>
              <a:ext cx="150812" cy="517524"/>
            </a:xfrm>
            <a:prstGeom prst="rect">
              <a:avLst/>
            </a:prstGeom>
            <a:noFill/>
            <a:ln w="38100" cap="flat" cmpd="sng">
              <a:solidFill>
                <a:srgbClr val="000000"/>
              </a:solidFill>
              <a:prstDash val="solid"/>
              <a:miter/>
            </a:ln>
          </p:spPr>
        </p:sp>
        <p:sp>
          <p:nvSpPr>
            <p:cNvPr id="890" name="直线"/>
            <p:cNvSpPr/>
            <p:nvPr/>
          </p:nvSpPr>
          <p:spPr>
            <a:xfrm>
              <a:off x="2190750" y="1152525"/>
              <a:ext cx="2058986" cy="0"/>
            </a:xfrm>
            <a:prstGeom prst="line">
              <a:avLst/>
            </a:prstGeom>
            <a:noFill/>
            <a:ln w="38100" cap="flat" cmpd="sng">
              <a:solidFill>
                <a:srgbClr val="000000"/>
              </a:solidFill>
              <a:prstDash val="solid"/>
              <a:round/>
            </a:ln>
          </p:spPr>
        </p:sp>
        <p:sp>
          <p:nvSpPr>
            <p:cNvPr id="891" name="直线"/>
            <p:cNvSpPr/>
            <p:nvPr/>
          </p:nvSpPr>
          <p:spPr>
            <a:xfrm flipV="1">
              <a:off x="3176587" y="1122362"/>
              <a:ext cx="0" cy="387350"/>
            </a:xfrm>
            <a:prstGeom prst="line">
              <a:avLst/>
            </a:prstGeom>
            <a:noFill/>
            <a:ln w="38100" cap="flat" cmpd="sng">
              <a:solidFill>
                <a:srgbClr val="000000"/>
              </a:solidFill>
              <a:prstDash val="solid"/>
              <a:round/>
            </a:ln>
          </p:spPr>
        </p:sp>
        <p:sp>
          <p:nvSpPr>
            <p:cNvPr id="892" name="直线"/>
            <p:cNvSpPr/>
            <p:nvPr/>
          </p:nvSpPr>
          <p:spPr>
            <a:xfrm>
              <a:off x="2971799" y="2476500"/>
              <a:ext cx="0" cy="455612"/>
            </a:xfrm>
            <a:prstGeom prst="line">
              <a:avLst/>
            </a:prstGeom>
            <a:noFill/>
            <a:ln w="38100" cap="flat" cmpd="sng">
              <a:solidFill>
                <a:srgbClr val="000000"/>
              </a:solidFill>
              <a:prstDash val="solid"/>
              <a:round/>
            </a:ln>
          </p:spPr>
        </p:sp>
        <p:sp>
          <p:nvSpPr>
            <p:cNvPr id="893" name="直线"/>
            <p:cNvSpPr/>
            <p:nvPr/>
          </p:nvSpPr>
          <p:spPr>
            <a:xfrm>
              <a:off x="2971799" y="2771775"/>
              <a:ext cx="223837" cy="234950"/>
            </a:xfrm>
            <a:prstGeom prst="line">
              <a:avLst/>
            </a:prstGeom>
            <a:noFill/>
            <a:ln w="38100" cap="flat" cmpd="sng">
              <a:solidFill>
                <a:srgbClr val="000000"/>
              </a:solidFill>
              <a:prstDash val="solid"/>
              <a:round/>
              <a:tailEnd type="triangle" w="sm" len="lg"/>
            </a:ln>
          </p:spPr>
        </p:sp>
        <p:sp>
          <p:nvSpPr>
            <p:cNvPr id="894" name="直线"/>
            <p:cNvSpPr/>
            <p:nvPr/>
          </p:nvSpPr>
          <p:spPr>
            <a:xfrm flipV="1">
              <a:off x="2971799" y="2397125"/>
              <a:ext cx="223837" cy="204787"/>
            </a:xfrm>
            <a:prstGeom prst="line">
              <a:avLst/>
            </a:prstGeom>
            <a:noFill/>
            <a:ln w="38100" cap="flat" cmpd="sng">
              <a:solidFill>
                <a:srgbClr val="000000"/>
              </a:solidFill>
              <a:prstDash val="solid"/>
              <a:round/>
            </a:ln>
          </p:spPr>
        </p:sp>
        <p:sp>
          <p:nvSpPr>
            <p:cNvPr id="895" name="直线"/>
            <p:cNvSpPr/>
            <p:nvPr/>
          </p:nvSpPr>
          <p:spPr>
            <a:xfrm>
              <a:off x="3181350" y="2001837"/>
              <a:ext cx="0" cy="414337"/>
            </a:xfrm>
            <a:prstGeom prst="line">
              <a:avLst/>
            </a:prstGeom>
            <a:noFill/>
            <a:ln w="38100" cap="flat" cmpd="sng">
              <a:solidFill>
                <a:srgbClr val="000000"/>
              </a:solidFill>
              <a:prstDash val="solid"/>
              <a:round/>
            </a:ln>
          </p:spPr>
        </p:sp>
        <p:sp>
          <p:nvSpPr>
            <p:cNvPr id="896" name="直线"/>
            <p:cNvSpPr/>
            <p:nvPr/>
          </p:nvSpPr>
          <p:spPr>
            <a:xfrm flipH="1">
              <a:off x="3182937" y="2986087"/>
              <a:ext cx="0" cy="477837"/>
            </a:xfrm>
            <a:prstGeom prst="line">
              <a:avLst/>
            </a:prstGeom>
            <a:noFill/>
            <a:ln w="38100" cap="flat" cmpd="sng">
              <a:solidFill>
                <a:srgbClr val="000000"/>
              </a:solidFill>
              <a:prstDash val="solid"/>
              <a:round/>
            </a:ln>
          </p:spPr>
        </p:sp>
        <p:sp>
          <p:nvSpPr>
            <p:cNvPr id="897" name="直线"/>
            <p:cNvSpPr/>
            <p:nvPr/>
          </p:nvSpPr>
          <p:spPr>
            <a:xfrm>
              <a:off x="1751012" y="2687637"/>
              <a:ext cx="1227136" cy="0"/>
            </a:xfrm>
            <a:prstGeom prst="line">
              <a:avLst/>
            </a:prstGeom>
            <a:noFill/>
            <a:ln w="38100" cap="flat" cmpd="sng">
              <a:solidFill>
                <a:srgbClr val="000000"/>
              </a:solidFill>
              <a:prstDash val="solid"/>
              <a:round/>
            </a:ln>
          </p:spPr>
        </p:sp>
        <p:sp>
          <p:nvSpPr>
            <p:cNvPr id="898" name="直线"/>
            <p:cNvSpPr/>
            <p:nvPr/>
          </p:nvSpPr>
          <p:spPr>
            <a:xfrm>
              <a:off x="1066800" y="4383088"/>
              <a:ext cx="3400425" cy="0"/>
            </a:xfrm>
            <a:prstGeom prst="line">
              <a:avLst/>
            </a:prstGeom>
            <a:noFill/>
            <a:ln w="38100" cap="flat" cmpd="sng">
              <a:solidFill>
                <a:srgbClr val="000000"/>
              </a:solidFill>
              <a:prstDash val="solid"/>
              <a:round/>
            </a:ln>
          </p:spPr>
        </p:sp>
        <p:sp>
          <p:nvSpPr>
            <p:cNvPr id="899" name="直线"/>
            <p:cNvSpPr/>
            <p:nvPr/>
          </p:nvSpPr>
          <p:spPr>
            <a:xfrm flipH="1">
              <a:off x="3184525" y="3976687"/>
              <a:ext cx="0" cy="554037"/>
            </a:xfrm>
            <a:prstGeom prst="line">
              <a:avLst/>
            </a:prstGeom>
            <a:noFill/>
            <a:ln w="38100" cap="flat" cmpd="sng">
              <a:solidFill>
                <a:srgbClr val="000000"/>
              </a:solidFill>
              <a:prstDash val="solid"/>
              <a:round/>
            </a:ln>
          </p:spPr>
        </p:sp>
        <p:sp>
          <p:nvSpPr>
            <p:cNvPr id="900" name="矩形"/>
            <p:cNvSpPr/>
            <p:nvPr/>
          </p:nvSpPr>
          <p:spPr>
            <a:xfrm>
              <a:off x="3108325" y="1482725"/>
              <a:ext cx="149224" cy="517525"/>
            </a:xfrm>
            <a:prstGeom prst="rect">
              <a:avLst/>
            </a:prstGeom>
            <a:noFill/>
            <a:ln w="38100" cap="flat" cmpd="sng">
              <a:solidFill>
                <a:srgbClr val="000000"/>
              </a:solidFill>
              <a:prstDash val="solid"/>
              <a:miter/>
            </a:ln>
          </p:spPr>
        </p:sp>
        <p:sp>
          <p:nvSpPr>
            <p:cNvPr id="901" name="椭圆"/>
            <p:cNvSpPr/>
            <p:nvPr/>
          </p:nvSpPr>
          <p:spPr>
            <a:xfrm>
              <a:off x="4264025" y="1085850"/>
              <a:ext cx="107949" cy="120650"/>
            </a:xfrm>
            <a:prstGeom prst="ellipse">
              <a:avLst/>
            </a:prstGeom>
            <a:noFill/>
            <a:ln w="38100" cap="flat" cmpd="sng">
              <a:solidFill>
                <a:srgbClr val="000000"/>
              </a:solidFill>
              <a:prstDash val="solid"/>
              <a:round/>
            </a:ln>
          </p:spPr>
        </p:sp>
        <p:grpSp>
          <p:nvGrpSpPr>
            <p:cNvPr id="904" name="组合"/>
            <p:cNvGrpSpPr/>
            <p:nvPr/>
          </p:nvGrpSpPr>
          <p:grpSpPr>
            <a:xfrm>
              <a:off x="1650999" y="2492375"/>
              <a:ext cx="107950" cy="415924"/>
              <a:chOff x="1650999" y="2492375"/>
              <a:chExt cx="107950" cy="415924"/>
            </a:xfrm>
          </p:grpSpPr>
          <p:sp>
            <p:nvSpPr>
              <p:cNvPr id="902" name="直线"/>
              <p:cNvSpPr/>
              <p:nvPr/>
            </p:nvSpPr>
            <p:spPr>
              <a:xfrm>
                <a:off x="1650999" y="2492375"/>
                <a:ext cx="0" cy="415924"/>
              </a:xfrm>
              <a:prstGeom prst="line">
                <a:avLst/>
              </a:prstGeom>
              <a:noFill/>
              <a:ln w="38100" cap="flat" cmpd="sng">
                <a:solidFill>
                  <a:srgbClr val="000000"/>
                </a:solidFill>
                <a:prstDash val="solid"/>
                <a:round/>
              </a:ln>
            </p:spPr>
          </p:sp>
          <p:sp>
            <p:nvSpPr>
              <p:cNvPr id="903" name="直线"/>
              <p:cNvSpPr/>
              <p:nvPr/>
            </p:nvSpPr>
            <p:spPr>
              <a:xfrm>
                <a:off x="1758949" y="2492375"/>
                <a:ext cx="0" cy="415924"/>
              </a:xfrm>
              <a:prstGeom prst="line">
                <a:avLst/>
              </a:prstGeom>
              <a:noFill/>
              <a:ln w="38100" cap="flat" cmpd="sng">
                <a:solidFill>
                  <a:srgbClr val="000000"/>
                </a:solidFill>
                <a:prstDash val="solid"/>
                <a:round/>
              </a:ln>
            </p:spPr>
          </p:sp>
        </p:grpSp>
        <p:sp>
          <p:nvSpPr>
            <p:cNvPr id="905" name="直线"/>
            <p:cNvSpPr/>
            <p:nvPr/>
          </p:nvSpPr>
          <p:spPr>
            <a:xfrm>
              <a:off x="1066800" y="2687637"/>
              <a:ext cx="576261" cy="0"/>
            </a:xfrm>
            <a:prstGeom prst="line">
              <a:avLst/>
            </a:prstGeom>
            <a:noFill/>
            <a:ln w="38100" cap="flat" cmpd="sng">
              <a:solidFill>
                <a:srgbClr val="000000"/>
              </a:solidFill>
              <a:prstDash val="solid"/>
              <a:round/>
            </a:ln>
          </p:spPr>
        </p:sp>
        <p:grpSp>
          <p:nvGrpSpPr>
            <p:cNvPr id="908" name="组合"/>
            <p:cNvGrpSpPr/>
            <p:nvPr/>
          </p:nvGrpSpPr>
          <p:grpSpPr>
            <a:xfrm flipH="1">
              <a:off x="3897312" y="2112962"/>
              <a:ext cx="109538" cy="414337"/>
              <a:chOff x="3897312" y="2112962"/>
              <a:chExt cx="109538" cy="414337"/>
            </a:xfrm>
          </p:grpSpPr>
          <p:sp>
            <p:nvSpPr>
              <p:cNvPr id="906" name="直线"/>
              <p:cNvSpPr/>
              <p:nvPr/>
            </p:nvSpPr>
            <p:spPr>
              <a:xfrm>
                <a:off x="3897312" y="2112962"/>
                <a:ext cx="0" cy="414337"/>
              </a:xfrm>
              <a:prstGeom prst="line">
                <a:avLst/>
              </a:prstGeom>
              <a:noFill/>
              <a:ln w="38100" cap="flat" cmpd="sng">
                <a:solidFill>
                  <a:srgbClr val="000000"/>
                </a:solidFill>
                <a:prstDash val="solid"/>
                <a:round/>
              </a:ln>
            </p:spPr>
          </p:sp>
          <p:sp>
            <p:nvSpPr>
              <p:cNvPr id="907" name="直线"/>
              <p:cNvSpPr/>
              <p:nvPr/>
            </p:nvSpPr>
            <p:spPr>
              <a:xfrm>
                <a:off x="4006850" y="2112962"/>
                <a:ext cx="0" cy="414337"/>
              </a:xfrm>
              <a:prstGeom prst="line">
                <a:avLst/>
              </a:prstGeom>
              <a:noFill/>
              <a:ln w="38100" cap="flat" cmpd="sng">
                <a:solidFill>
                  <a:srgbClr val="000000"/>
                </a:solidFill>
                <a:prstDash val="solid"/>
                <a:round/>
              </a:ln>
            </p:spPr>
          </p:sp>
        </p:grpSp>
        <p:sp>
          <p:nvSpPr>
            <p:cNvPr id="909" name="直线"/>
            <p:cNvSpPr/>
            <p:nvPr/>
          </p:nvSpPr>
          <p:spPr>
            <a:xfrm flipH="1" flipV="1">
              <a:off x="4000499" y="2297112"/>
              <a:ext cx="468311" cy="0"/>
            </a:xfrm>
            <a:prstGeom prst="line">
              <a:avLst/>
            </a:prstGeom>
            <a:noFill/>
            <a:ln w="38100" cap="flat" cmpd="sng">
              <a:solidFill>
                <a:srgbClr val="000000"/>
              </a:solidFill>
              <a:prstDash val="solid"/>
              <a:round/>
            </a:ln>
          </p:spPr>
        </p:sp>
        <p:sp>
          <p:nvSpPr>
            <p:cNvPr id="910" name="直线"/>
            <p:cNvSpPr/>
            <p:nvPr/>
          </p:nvSpPr>
          <p:spPr>
            <a:xfrm>
              <a:off x="3176587" y="2308225"/>
              <a:ext cx="722312" cy="0"/>
            </a:xfrm>
            <a:prstGeom prst="line">
              <a:avLst/>
            </a:prstGeom>
            <a:noFill/>
            <a:ln w="38100" cap="flat" cmpd="sng">
              <a:solidFill>
                <a:srgbClr val="000000"/>
              </a:solidFill>
              <a:prstDash val="solid"/>
              <a:round/>
            </a:ln>
          </p:spPr>
        </p:sp>
        <p:sp>
          <p:nvSpPr>
            <p:cNvPr id="911" name="矩形"/>
            <p:cNvSpPr/>
            <p:nvPr/>
          </p:nvSpPr>
          <p:spPr>
            <a:xfrm>
              <a:off x="2551112" y="1500187"/>
              <a:ext cx="5635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C</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12" name="矩形"/>
            <p:cNvSpPr/>
            <p:nvPr/>
          </p:nvSpPr>
          <p:spPr>
            <a:xfrm>
              <a:off x="1400174" y="1943100"/>
              <a:ext cx="538162"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1</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13" name="矩形"/>
            <p:cNvSpPr/>
            <p:nvPr/>
          </p:nvSpPr>
          <p:spPr>
            <a:xfrm>
              <a:off x="3702050" y="1589087"/>
              <a:ext cx="5381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2</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grpSp>
          <p:nvGrpSpPr>
            <p:cNvPr id="916" name="组合"/>
            <p:cNvGrpSpPr/>
            <p:nvPr/>
          </p:nvGrpSpPr>
          <p:grpSpPr>
            <a:xfrm>
              <a:off x="3067050" y="4395788"/>
              <a:ext cx="231775" cy="257174"/>
              <a:chOff x="3067050" y="4395788"/>
              <a:chExt cx="231775" cy="257174"/>
            </a:xfrm>
          </p:grpSpPr>
          <p:sp>
            <p:nvSpPr>
              <p:cNvPr id="914" name="直线"/>
              <p:cNvSpPr/>
              <p:nvPr/>
            </p:nvSpPr>
            <p:spPr>
              <a:xfrm>
                <a:off x="3182937" y="4395788"/>
                <a:ext cx="0" cy="257174"/>
              </a:xfrm>
              <a:prstGeom prst="line">
                <a:avLst/>
              </a:prstGeom>
              <a:noFill/>
              <a:ln w="38100" cap="flat" cmpd="sng">
                <a:solidFill>
                  <a:srgbClr val="000000"/>
                </a:solidFill>
                <a:prstDash val="solid"/>
                <a:round/>
              </a:ln>
            </p:spPr>
          </p:sp>
          <p:sp>
            <p:nvSpPr>
              <p:cNvPr id="915" name="直线"/>
              <p:cNvSpPr/>
              <p:nvPr/>
            </p:nvSpPr>
            <p:spPr>
              <a:xfrm>
                <a:off x="3067050" y="4636574"/>
                <a:ext cx="231775" cy="6303"/>
              </a:xfrm>
              <a:prstGeom prst="line">
                <a:avLst/>
              </a:prstGeom>
              <a:noFill/>
              <a:ln w="38100" cap="flat" cmpd="sng">
                <a:solidFill>
                  <a:srgbClr val="000000"/>
                </a:solidFill>
                <a:prstDash val="solid"/>
                <a:round/>
              </a:ln>
            </p:spPr>
          </p:sp>
        </p:grpSp>
        <p:sp>
          <p:nvSpPr>
            <p:cNvPr id="917" name="椭圆"/>
            <p:cNvSpPr/>
            <p:nvPr/>
          </p:nvSpPr>
          <p:spPr>
            <a:xfrm>
              <a:off x="3155950" y="4349750"/>
              <a:ext cx="52386" cy="60323"/>
            </a:xfrm>
            <a:prstGeom prst="ellipse">
              <a:avLst/>
            </a:prstGeom>
            <a:noFill/>
            <a:ln w="38100" cap="flat" cmpd="sng">
              <a:solidFill>
                <a:srgbClr val="000000"/>
              </a:solidFill>
              <a:prstDash val="solid"/>
              <a:round/>
            </a:ln>
          </p:spPr>
        </p:sp>
        <p:sp>
          <p:nvSpPr>
            <p:cNvPr id="918" name="矩形"/>
            <p:cNvSpPr/>
            <p:nvPr/>
          </p:nvSpPr>
          <p:spPr>
            <a:xfrm>
              <a:off x="2114550" y="3241675"/>
              <a:ext cx="150812" cy="515937"/>
            </a:xfrm>
            <a:prstGeom prst="rect">
              <a:avLst/>
            </a:prstGeom>
            <a:noFill/>
            <a:ln w="38100" cap="flat" cmpd="sng">
              <a:solidFill>
                <a:srgbClr val="252731"/>
              </a:solidFill>
              <a:prstDash val="solid"/>
              <a:miter/>
            </a:ln>
          </p:spPr>
        </p:sp>
        <p:sp>
          <p:nvSpPr>
            <p:cNvPr id="919" name="矩形"/>
            <p:cNvSpPr/>
            <p:nvPr/>
          </p:nvSpPr>
          <p:spPr>
            <a:xfrm>
              <a:off x="1522412" y="3176587"/>
              <a:ext cx="6540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B2</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20" name="矩形"/>
            <p:cNvSpPr/>
            <p:nvPr/>
          </p:nvSpPr>
          <p:spPr>
            <a:xfrm>
              <a:off x="3108325" y="3481387"/>
              <a:ext cx="149224" cy="515937"/>
            </a:xfrm>
            <a:prstGeom prst="rect">
              <a:avLst/>
            </a:prstGeom>
            <a:noFill/>
            <a:ln w="38100" cap="flat" cmpd="sng">
              <a:solidFill>
                <a:srgbClr val="252731"/>
              </a:solidFill>
              <a:prstDash val="solid"/>
              <a:miter/>
            </a:ln>
          </p:spPr>
        </p:sp>
        <p:sp>
          <p:nvSpPr>
            <p:cNvPr id="921" name="直线"/>
            <p:cNvSpPr/>
            <p:nvPr/>
          </p:nvSpPr>
          <p:spPr>
            <a:xfrm flipH="1">
              <a:off x="4448175" y="2286000"/>
              <a:ext cx="0" cy="798512"/>
            </a:xfrm>
            <a:prstGeom prst="line">
              <a:avLst/>
            </a:prstGeom>
            <a:noFill/>
            <a:ln w="38100" cap="flat" cmpd="sng">
              <a:solidFill>
                <a:srgbClr val="000000"/>
              </a:solidFill>
              <a:prstDash val="solid"/>
              <a:round/>
            </a:ln>
          </p:spPr>
        </p:sp>
        <p:sp>
          <p:nvSpPr>
            <p:cNvPr id="922" name="矩形"/>
            <p:cNvSpPr/>
            <p:nvPr/>
          </p:nvSpPr>
          <p:spPr>
            <a:xfrm>
              <a:off x="4373562" y="3086100"/>
              <a:ext cx="147637" cy="514350"/>
            </a:xfrm>
            <a:prstGeom prst="rect">
              <a:avLst/>
            </a:prstGeom>
            <a:noFill/>
            <a:ln w="38100" cap="flat" cmpd="sng">
              <a:solidFill>
                <a:srgbClr val="000000"/>
              </a:solidFill>
              <a:prstDash val="solid"/>
              <a:miter/>
            </a:ln>
          </p:spPr>
        </p:sp>
        <p:sp>
          <p:nvSpPr>
            <p:cNvPr id="923" name="矩形"/>
            <p:cNvSpPr/>
            <p:nvPr/>
          </p:nvSpPr>
          <p:spPr>
            <a:xfrm>
              <a:off x="2587625" y="3328987"/>
              <a:ext cx="5524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E</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24" name="矩形"/>
            <p:cNvSpPr/>
            <p:nvPr/>
          </p:nvSpPr>
          <p:spPr>
            <a:xfrm>
              <a:off x="3841750" y="3006725"/>
              <a:ext cx="5778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25" name="矩形"/>
            <p:cNvSpPr/>
            <p:nvPr/>
          </p:nvSpPr>
          <p:spPr>
            <a:xfrm>
              <a:off x="1733550" y="2297112"/>
              <a:ext cx="3841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26" name="矩形"/>
            <p:cNvSpPr/>
            <p:nvPr/>
          </p:nvSpPr>
          <p:spPr>
            <a:xfrm>
              <a:off x="3552825" y="1882775"/>
              <a:ext cx="384173"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27" name="矩形"/>
            <p:cNvSpPr/>
            <p:nvPr/>
          </p:nvSpPr>
          <p:spPr>
            <a:xfrm>
              <a:off x="4419600" y="873125"/>
              <a:ext cx="9334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长城楷体" charset="0"/>
                  <a:cs typeface="长城楷体" charset="0"/>
                </a:rPr>
                <a:t>+</a:t>
              </a: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400" b="1" i="1" u="none" strike="noStrike" kern="1200" cap="none" spc="0" baseline="-25000">
                  <a:solidFill>
                    <a:srgbClr val="000099"/>
                  </a:solidFill>
                  <a:latin typeface="Times New Roman" panose="02020603050405020304" charset="0"/>
                  <a:ea typeface="长城楷体" charset="0"/>
                  <a:cs typeface="长城楷体" charset="0"/>
                </a:rPr>
                <a:t>CC</a:t>
              </a:r>
              <a:endParaRPr lang="zh-CN" altLang="en-US" sz="24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928" name="矩形"/>
            <p:cNvSpPr/>
            <p:nvPr/>
          </p:nvSpPr>
          <p:spPr>
            <a:xfrm>
              <a:off x="1143000" y="3248025"/>
              <a:ext cx="4603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i</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929" name="矩形"/>
            <p:cNvSpPr/>
            <p:nvPr/>
          </p:nvSpPr>
          <p:spPr>
            <a:xfrm>
              <a:off x="4552950" y="3024187"/>
              <a:ext cx="550861"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o</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930" name="矩形" descr="新闻纸"/>
            <p:cNvSpPr/>
            <p:nvPr/>
          </p:nvSpPr>
          <p:spPr>
            <a:xfrm>
              <a:off x="4648200" y="2476500"/>
              <a:ext cx="3841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31" name="矩形" descr="新闻纸"/>
            <p:cNvSpPr/>
            <p:nvPr/>
          </p:nvSpPr>
          <p:spPr>
            <a:xfrm>
              <a:off x="1219200" y="2671762"/>
              <a:ext cx="3841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32" name="矩形" descr="新闻纸"/>
            <p:cNvSpPr/>
            <p:nvPr/>
          </p:nvSpPr>
          <p:spPr>
            <a:xfrm>
              <a:off x="4649787" y="3659188"/>
              <a:ext cx="3587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33" name="矩形" descr="新闻纸"/>
            <p:cNvSpPr/>
            <p:nvPr/>
          </p:nvSpPr>
          <p:spPr>
            <a:xfrm>
              <a:off x="1219200" y="3981450"/>
              <a:ext cx="3587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34" name="直线"/>
            <p:cNvSpPr/>
            <p:nvPr/>
          </p:nvSpPr>
          <p:spPr>
            <a:xfrm>
              <a:off x="4448175" y="3581399"/>
              <a:ext cx="0" cy="817562"/>
            </a:xfrm>
            <a:prstGeom prst="line">
              <a:avLst/>
            </a:prstGeom>
            <a:noFill/>
            <a:ln w="38100" cap="flat" cmpd="sng">
              <a:solidFill>
                <a:srgbClr val="000000"/>
              </a:solidFill>
              <a:prstDash val="solid"/>
              <a:round/>
            </a:ln>
          </p:spPr>
        </p:sp>
        <p:sp>
          <p:nvSpPr>
            <p:cNvPr id="935" name="直线"/>
            <p:cNvSpPr/>
            <p:nvPr/>
          </p:nvSpPr>
          <p:spPr>
            <a:xfrm>
              <a:off x="2181225" y="3771900"/>
              <a:ext cx="0" cy="609600"/>
            </a:xfrm>
            <a:prstGeom prst="line">
              <a:avLst/>
            </a:prstGeom>
            <a:noFill/>
            <a:ln w="38100" cap="flat" cmpd="sng">
              <a:solidFill>
                <a:srgbClr val="000000"/>
              </a:solidFill>
              <a:prstDash val="solid"/>
              <a:round/>
            </a:ln>
          </p:spPr>
        </p:sp>
        <p:sp>
          <p:nvSpPr>
            <p:cNvPr id="936" name="矩形"/>
            <p:cNvSpPr/>
            <p:nvPr/>
          </p:nvSpPr>
          <p:spPr>
            <a:xfrm>
              <a:off x="990600" y="2994025"/>
              <a:ext cx="150812" cy="515937"/>
            </a:xfrm>
            <a:prstGeom prst="rect">
              <a:avLst/>
            </a:prstGeom>
            <a:noFill/>
            <a:ln w="38100" cap="flat" cmpd="sng">
              <a:solidFill>
                <a:srgbClr val="252731"/>
              </a:solidFill>
              <a:prstDash val="solid"/>
              <a:miter/>
            </a:ln>
          </p:spPr>
        </p:sp>
        <p:sp>
          <p:nvSpPr>
            <p:cNvPr id="937" name="椭圆"/>
            <p:cNvSpPr/>
            <p:nvPr/>
          </p:nvSpPr>
          <p:spPr>
            <a:xfrm>
              <a:off x="914400" y="3814763"/>
              <a:ext cx="304799" cy="304800"/>
            </a:xfrm>
            <a:prstGeom prst="ellipse">
              <a:avLst/>
            </a:prstGeom>
            <a:noFill/>
            <a:ln w="38100" cap="flat" cmpd="sng">
              <a:solidFill>
                <a:srgbClr val="000000"/>
              </a:solidFill>
              <a:prstDash val="solid"/>
              <a:round/>
            </a:ln>
          </p:spPr>
        </p:sp>
        <p:sp>
          <p:nvSpPr>
            <p:cNvPr id="938" name="直线"/>
            <p:cNvSpPr/>
            <p:nvPr/>
          </p:nvSpPr>
          <p:spPr>
            <a:xfrm flipV="1">
              <a:off x="1066800" y="2671762"/>
              <a:ext cx="0" cy="304800"/>
            </a:xfrm>
            <a:prstGeom prst="line">
              <a:avLst/>
            </a:prstGeom>
            <a:noFill/>
            <a:ln w="38100" cap="flat" cmpd="sng">
              <a:solidFill>
                <a:srgbClr val="000000"/>
              </a:solidFill>
              <a:prstDash val="solid"/>
              <a:round/>
            </a:ln>
          </p:spPr>
        </p:sp>
        <p:sp>
          <p:nvSpPr>
            <p:cNvPr id="939" name="直线"/>
            <p:cNvSpPr/>
            <p:nvPr/>
          </p:nvSpPr>
          <p:spPr>
            <a:xfrm>
              <a:off x="1066800" y="3509962"/>
              <a:ext cx="0" cy="914400"/>
            </a:xfrm>
            <a:prstGeom prst="line">
              <a:avLst/>
            </a:prstGeom>
            <a:noFill/>
            <a:ln w="38100" cap="flat" cmpd="sng">
              <a:solidFill>
                <a:srgbClr val="000000"/>
              </a:solidFill>
              <a:prstDash val="solid"/>
              <a:round/>
            </a:ln>
          </p:spPr>
        </p:sp>
        <p:sp>
          <p:nvSpPr>
            <p:cNvPr id="940" name="矩形"/>
            <p:cNvSpPr/>
            <p:nvPr/>
          </p:nvSpPr>
          <p:spPr>
            <a:xfrm>
              <a:off x="468312" y="2900362"/>
              <a:ext cx="53022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41" name="矩形"/>
            <p:cNvSpPr/>
            <p:nvPr/>
          </p:nvSpPr>
          <p:spPr>
            <a:xfrm>
              <a:off x="381000" y="3662363"/>
              <a:ext cx="634999"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e</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S</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942" name="矩形" descr="新闻纸"/>
            <p:cNvSpPr/>
            <p:nvPr/>
          </p:nvSpPr>
          <p:spPr>
            <a:xfrm>
              <a:off x="682625" y="3448050"/>
              <a:ext cx="384175"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43" name="矩形" descr="新闻纸"/>
            <p:cNvSpPr/>
            <p:nvPr/>
          </p:nvSpPr>
          <p:spPr>
            <a:xfrm>
              <a:off x="671512" y="3967162"/>
              <a:ext cx="3587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44" name="椭圆"/>
            <p:cNvSpPr/>
            <p:nvPr/>
          </p:nvSpPr>
          <p:spPr>
            <a:xfrm>
              <a:off x="2139950" y="2644775"/>
              <a:ext cx="79375" cy="79375"/>
            </a:xfrm>
            <a:prstGeom prst="ellipse">
              <a:avLst/>
            </a:prstGeom>
            <a:solidFill>
              <a:schemeClr val="tx1"/>
            </a:solidFill>
            <a:ln w="38100" cap="flat" cmpd="sng">
              <a:solidFill>
                <a:srgbClr val="000000"/>
              </a:solidFill>
              <a:prstDash val="solid"/>
              <a:round/>
            </a:ln>
          </p:spPr>
        </p:sp>
      </p:grpSp>
      <p:sp>
        <p:nvSpPr>
          <p:cNvPr id="946" name="矩形"/>
          <p:cNvSpPr/>
          <p:nvPr/>
        </p:nvSpPr>
        <p:spPr>
          <a:xfrm>
            <a:off x="276225" y="260350"/>
            <a:ext cx="6192838" cy="58578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判断是电压反馈还是电流反馈？</a:t>
            </a:r>
            <a:endPar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9" name="矩形"/>
          <p:cNvSpPr/>
          <p:nvPr/>
        </p:nvSpPr>
        <p:spPr>
          <a:xfrm>
            <a:off x="609600" y="44450"/>
            <a:ext cx="7924800" cy="1135063"/>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29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根据</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rPr>
              <a:t>反馈信号在输入端与输入信号比较形式</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的</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29000"/>
              </a:lnSpc>
              <a:spcBef>
                <a:spcPts val="0"/>
              </a:spcBef>
              <a:spcAft>
                <a:spcPts val="0"/>
              </a:spcAft>
              <a:buNone/>
            </a:pP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  不同，可以分为</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rPr>
              <a:t>串联反馈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和</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宋体" panose="02010600030101010101" pitchFamily="2" charset="-122"/>
              </a:rPr>
              <a:t>并联反馈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50" name="矩形" descr="80%"/>
          <p:cNvSpPr/>
          <p:nvPr/>
        </p:nvSpPr>
        <p:spPr>
          <a:xfrm>
            <a:off x="468312" y="1196975"/>
            <a:ext cx="8496300" cy="1212849"/>
          </a:xfrm>
          <a:prstGeom prst="rect">
            <a:avLst/>
          </a:prstGeom>
          <a:pattFill prst="pct80">
            <a:fgClr>
              <a:srgbClr val="FFCCFF"/>
            </a:fgClr>
            <a:bgClr>
              <a:srgbClr val="FFFFFF"/>
            </a:bgClr>
          </a:pattFill>
          <a:ln w="9525" cap="flat" cmpd="sng">
            <a:noFill/>
            <a:prstDash val="solid"/>
            <a:round/>
          </a:ln>
        </p:spPr>
        <p:txBody>
          <a:bodyPr vert="horz" wrap="square" lIns="91440" tIns="45720" rIns="91440" bIns="45720" anchor="t" anchorCtr="0">
            <a:spAutoFit/>
          </a:bodyPr>
          <a:lstStyle/>
          <a:p>
            <a:pPr marL="0" indent="0" algn="l">
              <a:lnSpc>
                <a:spcPct val="129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反馈信号与输入信号串联，即反馈信号与输入信号以电压形式作比较，调整输入电压的反馈称为</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串联反馈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p:txBody>
      </p:sp>
      <p:sp>
        <p:nvSpPr>
          <p:cNvPr id="951" name="矩形" descr="80%"/>
          <p:cNvSpPr/>
          <p:nvPr/>
        </p:nvSpPr>
        <p:spPr>
          <a:xfrm>
            <a:off x="468312" y="2420938"/>
            <a:ext cx="8496300" cy="1212849"/>
          </a:xfrm>
          <a:prstGeom prst="rect">
            <a:avLst/>
          </a:prstGeom>
          <a:solidFill>
            <a:srgbClr val="CCFFCC"/>
          </a:solidFill>
          <a:ln w="9525" cap="flat" cmpd="sng">
            <a:noFill/>
            <a:prstDash val="solid"/>
            <a:round/>
          </a:ln>
        </p:spPr>
        <p:txBody>
          <a:bodyPr vert="horz" wrap="square" lIns="91440" tIns="45720" rIns="91440" bIns="45720" anchor="t" anchorCtr="0">
            <a:spAutoFit/>
          </a:bodyPr>
          <a:lstStyle/>
          <a:p>
            <a:pPr marL="0" indent="0" algn="l">
              <a:lnSpc>
                <a:spcPct val="129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反馈信号与输入信号并联，即反馈信号与输入信号以电流形式作比较，调整输入电流的反馈称为</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并联反馈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p:txBody>
      </p:sp>
      <p:sp>
        <p:nvSpPr>
          <p:cNvPr id="952" name="矩形" descr="90%"/>
          <p:cNvSpPr/>
          <p:nvPr/>
        </p:nvSpPr>
        <p:spPr>
          <a:xfrm>
            <a:off x="1066800" y="5373686"/>
            <a:ext cx="5570756" cy="1191095"/>
          </a:xfrm>
          <a:prstGeom prst="rect">
            <a:avLst/>
          </a:prstGeom>
          <a:pattFill prst="pct90">
            <a:fgClr>
              <a:srgbClr val="00CCFF"/>
            </a:fgClr>
            <a:bgClr>
              <a:srgbClr val="FFFFFF"/>
            </a:bgClr>
          </a:pattFill>
          <a:ln w="9525" cap="flat" cmpd="sng">
            <a:noFill/>
            <a:prstDash val="solid"/>
            <a:round/>
          </a:ln>
        </p:spPr>
        <p:txBody>
          <a:bodyPr vert="horz" wrap="none" lIns="91440" tIns="45720" rIns="91440" bIns="45720" anchor="t" anchorCtr="0">
            <a:spAutoFit/>
          </a:bodyPr>
          <a:lstStyle/>
          <a:p>
            <a:pPr marL="0" indent="0" algn="l">
              <a:lnSpc>
                <a:spcPct val="129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串联反馈使电路的输入电阻增大，</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a:p>
            <a:pPr marL="0" indent="0" algn="l">
              <a:lnSpc>
                <a:spcPct val="129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并联反馈使电路的输入电阻减小。</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p:txBody>
      </p:sp>
      <p:sp>
        <p:nvSpPr>
          <p:cNvPr id="953" name="矩形"/>
          <p:cNvSpPr/>
          <p:nvPr/>
        </p:nvSpPr>
        <p:spPr>
          <a:xfrm>
            <a:off x="611187" y="3657600"/>
            <a:ext cx="8077200" cy="1643063"/>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经验判断法：</a:t>
            </a:r>
            <a:endParaRPr lang="en-US" altLang="zh-CN"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反馈元件</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直接与输入端相连</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的反馈叫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并联反馈</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反馈元件</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没有直接与输入端相连</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Calibri" panose="020F0502020204030204" charset="0"/>
              </a:rPr>
              <a:t>的反馈叫</a:t>
            </a:r>
            <a:r>
              <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rPr>
              <a:t>串联反馈。</a:t>
            </a:r>
            <a:endParaRPr lang="zh-CN" altLang="en-US" sz="2800" b="1" i="0" u="none" strike="noStrike" kern="1200" cap="none" spc="0" baseline="0">
              <a:solidFill>
                <a:srgbClr val="FF0000"/>
              </a:solidFill>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box(out)">
                                      <p:cBhvr>
                                        <p:cTn id="7" dur="500"/>
                                        <p:tgtEl>
                                          <p:spTgt spid="9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51"/>
                                        </p:tgtEl>
                                        <p:attrNameLst>
                                          <p:attrName>style.visibility</p:attrName>
                                        </p:attrNameLst>
                                      </p:cBhvr>
                                      <p:to>
                                        <p:strVal val="visible"/>
                                      </p:to>
                                    </p:set>
                                    <p:animEffect transition="in" filter="box(out)">
                                      <p:cBhvr>
                                        <p:cTn id="12" dur="500"/>
                                        <p:tgtEl>
                                          <p:spTgt spid="95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52"/>
                                        </p:tgtEl>
                                        <p:attrNameLst>
                                          <p:attrName>style.visibility</p:attrName>
                                        </p:attrNameLst>
                                      </p:cBhvr>
                                      <p:to>
                                        <p:strVal val="visible"/>
                                      </p:to>
                                    </p:set>
                                    <p:animEffect transition="in" filter="box(out)">
                                      <p:cBhvr>
                                        <p:cTn id="17"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 grpId="0" animBg="1"/>
      <p:bldP spid="951" grpId="0" animBg="1"/>
      <p:bldP spid="9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矩形"/>
          <p:cNvSpPr/>
          <p:nvPr/>
        </p:nvSpPr>
        <p:spPr>
          <a:xfrm>
            <a:off x="762000" y="1862138"/>
            <a:ext cx="7772400" cy="3863338"/>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zh-CN" altLang="en-US"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了解集成运放的基本组成及主要参数的意义。</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理解运算放大器的电压传输特性，理解理想</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  运算放大器并掌握其基本分析方法。</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3. </a:t>
            </a:r>
            <a:r>
              <a:rPr lang="zh-CN" altLang="en-US"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理解用集成运放组成的比例、加减、微分和</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  积分运算电路的工作原理，了解有源滤波器</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  的工作原理。</a:t>
            </a:r>
            <a:endParaRPr lang="en-US" altLang="zh-CN"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4. </a:t>
            </a:r>
            <a:r>
              <a:rPr lang="zh-CN" altLang="en-US"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理解电压比较器的工作原理和应用。</a:t>
            </a:r>
            <a:endParaRPr lang="zh-CN" altLang="en-US" sz="2800" b="1" i="0" u="none" strike="noStrike" kern="1200" cap="none" spc="0" baseline="0">
              <a:solidFill>
                <a:schemeClr val="tx2"/>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35" name="矩形"/>
          <p:cNvSpPr/>
          <p:nvPr/>
        </p:nvSpPr>
        <p:spPr>
          <a:xfrm>
            <a:off x="838200" y="1204913"/>
            <a:ext cx="1828521" cy="577215"/>
          </a:xfrm>
          <a:prstGeom prst="rect">
            <a:avLst/>
          </a:prstGeom>
          <a:noFill/>
          <a:ln w="38100"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3200" b="1" i="0" u="none" strike="noStrike" kern="1200" cap="none" spc="0" baseline="0">
                <a:solidFill>
                  <a:srgbClr val="000099"/>
                </a:solidFill>
                <a:effectLst>
                  <a:outerShdw blurRad="38100" dist="38100" dir="2700000" algn="tl">
                    <a:srgbClr val="C0C0C0"/>
                  </a:outerShdw>
                </a:effectLst>
                <a:latin typeface="楷体_GB2312" pitchFamily="49" charset="-122"/>
                <a:ea typeface="宋体" panose="02010600030101010101" pitchFamily="2" charset="-122"/>
                <a:cs typeface="Calibri" panose="020F0502020204030204" charset="0"/>
              </a:rPr>
              <a:t>本章要求</a:t>
            </a:r>
            <a:endParaRPr lang="zh-CN" altLang="en-US" sz="32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36" name="矩形"/>
          <p:cNvSpPr/>
          <p:nvPr/>
        </p:nvSpPr>
        <p:spPr>
          <a:xfrm>
            <a:off x="609600" y="533400"/>
            <a:ext cx="7848599" cy="685800"/>
          </a:xfrm>
          <a:prstGeom prst="rect">
            <a:avLst/>
          </a:prstGeom>
          <a:noFill/>
          <a:ln w="9525" cap="flat" cmpd="sng">
            <a:noFill/>
            <a:prstDash val="solid"/>
            <a:miter/>
          </a:ln>
        </p:spPr>
        <p:txBody>
          <a:bodyPr vert="horz" wrap="square" lIns="91440" tIns="45720" rIns="91440" bIns="45720" anchor="t" anchorCtr="0"/>
          <a:lstStyle/>
          <a:p>
            <a:pPr marL="0" indent="0" algn="ctr">
              <a:lnSpc>
                <a:spcPct val="100000"/>
              </a:lnSpc>
              <a:spcBef>
                <a:spcPts val="0"/>
              </a:spcBef>
              <a:spcAft>
                <a:spcPts val="0"/>
              </a:spcAft>
              <a:buNone/>
            </a:pPr>
            <a:r>
              <a:rPr lang="zh-CN" altLang="en-US" sz="40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Times New Roman" panose="02020603050405020304" charset="0"/>
              </a:rPr>
              <a:t>第</a:t>
            </a:r>
            <a:r>
              <a:rPr lang="en-US" altLang="zh-CN" sz="40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Times New Roman" panose="02020603050405020304" charset="0"/>
              </a:rPr>
              <a:t>16</a:t>
            </a:r>
            <a:r>
              <a:rPr lang="zh-CN" altLang="en-US" sz="40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Times New Roman" panose="02020603050405020304" charset="0"/>
              </a:rPr>
              <a:t>章  集成运算放大器的应用</a:t>
            </a:r>
            <a:endParaRPr lang="zh-CN" altLang="en-US" sz="40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6" name="组合"/>
          <p:cNvGrpSpPr/>
          <p:nvPr/>
        </p:nvGrpSpPr>
        <p:grpSpPr>
          <a:xfrm>
            <a:off x="3738563" y="3041650"/>
            <a:ext cx="5297486" cy="3627437"/>
            <a:chOff x="3738563" y="3041650"/>
            <a:chExt cx="5297486" cy="3627437"/>
          </a:xfrm>
        </p:grpSpPr>
        <p:sp>
          <p:nvSpPr>
            <p:cNvPr id="956" name="矩形"/>
            <p:cNvSpPr/>
            <p:nvPr/>
          </p:nvSpPr>
          <p:spPr>
            <a:xfrm>
              <a:off x="7853363" y="3041650"/>
              <a:ext cx="1182687"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CC</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957" name="直线"/>
            <p:cNvSpPr/>
            <p:nvPr/>
          </p:nvSpPr>
          <p:spPr>
            <a:xfrm>
              <a:off x="4348163" y="6456363"/>
              <a:ext cx="3428999" cy="0"/>
            </a:xfrm>
            <a:prstGeom prst="line">
              <a:avLst/>
            </a:prstGeom>
            <a:noFill/>
            <a:ln w="38100" cap="flat" cmpd="sng">
              <a:solidFill>
                <a:srgbClr val="000000"/>
              </a:solidFill>
              <a:prstDash val="solid"/>
              <a:round/>
            </a:ln>
          </p:spPr>
        </p:sp>
        <p:sp>
          <p:nvSpPr>
            <p:cNvPr id="958" name="直线"/>
            <p:cNvSpPr/>
            <p:nvPr/>
          </p:nvSpPr>
          <p:spPr>
            <a:xfrm flipH="1">
              <a:off x="6176963" y="4513263"/>
              <a:ext cx="349250" cy="0"/>
            </a:xfrm>
            <a:prstGeom prst="line">
              <a:avLst/>
            </a:prstGeom>
            <a:noFill/>
            <a:ln w="38100" cap="flat" cmpd="sng">
              <a:solidFill>
                <a:srgbClr val="000000"/>
              </a:solidFill>
              <a:prstDash val="solid"/>
              <a:round/>
            </a:ln>
          </p:spPr>
        </p:sp>
        <p:sp>
          <p:nvSpPr>
            <p:cNvPr id="959" name="直线"/>
            <p:cNvSpPr/>
            <p:nvPr/>
          </p:nvSpPr>
          <p:spPr>
            <a:xfrm>
              <a:off x="6259512" y="4943475"/>
              <a:ext cx="0" cy="476249"/>
            </a:xfrm>
            <a:prstGeom prst="line">
              <a:avLst/>
            </a:prstGeom>
            <a:noFill/>
            <a:ln w="38100" cap="flat" cmpd="sng">
              <a:solidFill>
                <a:srgbClr val="000000"/>
              </a:solidFill>
              <a:prstDash val="solid"/>
              <a:round/>
            </a:ln>
          </p:spPr>
        </p:sp>
        <p:sp>
          <p:nvSpPr>
            <p:cNvPr id="960" name="直线"/>
            <p:cNvSpPr/>
            <p:nvPr/>
          </p:nvSpPr>
          <p:spPr>
            <a:xfrm flipV="1">
              <a:off x="6259512" y="4856163"/>
              <a:ext cx="279400" cy="228600"/>
            </a:xfrm>
            <a:prstGeom prst="line">
              <a:avLst/>
            </a:prstGeom>
            <a:noFill/>
            <a:ln w="38100" cap="flat" cmpd="sng">
              <a:solidFill>
                <a:srgbClr val="000000"/>
              </a:solidFill>
              <a:prstDash val="solid"/>
              <a:round/>
            </a:ln>
          </p:spPr>
        </p:sp>
        <p:sp>
          <p:nvSpPr>
            <p:cNvPr id="961" name="直线"/>
            <p:cNvSpPr/>
            <p:nvPr/>
          </p:nvSpPr>
          <p:spPr>
            <a:xfrm>
              <a:off x="6269038" y="5246687"/>
              <a:ext cx="288925" cy="234950"/>
            </a:xfrm>
            <a:prstGeom prst="line">
              <a:avLst/>
            </a:prstGeom>
            <a:noFill/>
            <a:ln w="38100" cap="flat" cmpd="sng">
              <a:solidFill>
                <a:srgbClr val="000000"/>
              </a:solidFill>
              <a:prstDash val="solid"/>
              <a:round/>
              <a:tailEnd type="triangle" w="sm" len="med"/>
            </a:ln>
          </p:spPr>
        </p:sp>
        <p:sp>
          <p:nvSpPr>
            <p:cNvPr id="962" name="直线"/>
            <p:cNvSpPr/>
            <p:nvPr/>
          </p:nvSpPr>
          <p:spPr>
            <a:xfrm>
              <a:off x="6538912" y="5438775"/>
              <a:ext cx="0" cy="1230312"/>
            </a:xfrm>
            <a:prstGeom prst="line">
              <a:avLst/>
            </a:prstGeom>
            <a:noFill/>
            <a:ln w="38100" cap="flat" cmpd="sng">
              <a:solidFill>
                <a:srgbClr val="000000"/>
              </a:solidFill>
              <a:prstDash val="solid"/>
              <a:round/>
            </a:ln>
          </p:spPr>
        </p:sp>
        <p:sp>
          <p:nvSpPr>
            <p:cNvPr id="963" name="直线"/>
            <p:cNvSpPr/>
            <p:nvPr/>
          </p:nvSpPr>
          <p:spPr>
            <a:xfrm flipH="1" flipV="1">
              <a:off x="6538912" y="4035425"/>
              <a:ext cx="0" cy="838200"/>
            </a:xfrm>
            <a:prstGeom prst="line">
              <a:avLst/>
            </a:prstGeom>
            <a:noFill/>
            <a:ln w="38100" cap="flat" cmpd="sng">
              <a:solidFill>
                <a:srgbClr val="000000"/>
              </a:solidFill>
              <a:prstDash val="solid"/>
              <a:round/>
            </a:ln>
          </p:spPr>
        </p:sp>
        <p:sp>
          <p:nvSpPr>
            <p:cNvPr id="964" name="直线"/>
            <p:cNvSpPr/>
            <p:nvPr/>
          </p:nvSpPr>
          <p:spPr>
            <a:xfrm flipH="1" flipV="1">
              <a:off x="5126038" y="5160963"/>
              <a:ext cx="1133475" cy="0"/>
            </a:xfrm>
            <a:prstGeom prst="line">
              <a:avLst/>
            </a:prstGeom>
            <a:noFill/>
            <a:ln w="38100" cap="flat" cmpd="sng">
              <a:solidFill>
                <a:srgbClr val="000000"/>
              </a:solidFill>
              <a:prstDash val="solid"/>
              <a:round/>
            </a:ln>
          </p:spPr>
        </p:sp>
        <p:sp>
          <p:nvSpPr>
            <p:cNvPr id="965" name="直线"/>
            <p:cNvSpPr/>
            <p:nvPr/>
          </p:nvSpPr>
          <p:spPr>
            <a:xfrm flipH="1" flipV="1">
              <a:off x="5414963" y="4495800"/>
              <a:ext cx="0" cy="655637"/>
            </a:xfrm>
            <a:prstGeom prst="line">
              <a:avLst/>
            </a:prstGeom>
            <a:noFill/>
            <a:ln w="38100" cap="flat" cmpd="sng">
              <a:solidFill>
                <a:srgbClr val="000000"/>
              </a:solidFill>
              <a:prstDash val="solid"/>
              <a:round/>
            </a:ln>
          </p:spPr>
        </p:sp>
        <p:sp>
          <p:nvSpPr>
            <p:cNvPr id="966" name="直线"/>
            <p:cNvSpPr/>
            <p:nvPr/>
          </p:nvSpPr>
          <p:spPr>
            <a:xfrm flipV="1">
              <a:off x="6538912" y="4510088"/>
              <a:ext cx="665162" cy="0"/>
            </a:xfrm>
            <a:prstGeom prst="line">
              <a:avLst/>
            </a:prstGeom>
            <a:noFill/>
            <a:ln w="38100" cap="flat" cmpd="sng">
              <a:solidFill>
                <a:srgbClr val="000000"/>
              </a:solidFill>
              <a:prstDash val="solid"/>
              <a:round/>
            </a:ln>
          </p:spPr>
        </p:sp>
        <p:sp>
          <p:nvSpPr>
            <p:cNvPr id="967" name="椭圆"/>
            <p:cNvSpPr/>
            <p:nvPr/>
          </p:nvSpPr>
          <p:spPr>
            <a:xfrm>
              <a:off x="6503988" y="4467225"/>
              <a:ext cx="68262" cy="74612"/>
            </a:xfrm>
            <a:prstGeom prst="ellipse">
              <a:avLst/>
            </a:prstGeom>
            <a:solidFill>
              <a:schemeClr val="tx1"/>
            </a:solidFill>
            <a:ln w="38100" cap="flat" cmpd="sng">
              <a:solidFill>
                <a:srgbClr val="000000"/>
              </a:solidFill>
              <a:prstDash val="solid"/>
              <a:round/>
            </a:ln>
          </p:spPr>
        </p:sp>
        <p:sp>
          <p:nvSpPr>
            <p:cNvPr id="968" name="椭圆"/>
            <p:cNvSpPr/>
            <p:nvPr/>
          </p:nvSpPr>
          <p:spPr>
            <a:xfrm>
              <a:off x="6503988" y="6427787"/>
              <a:ext cx="68262" cy="74611"/>
            </a:xfrm>
            <a:prstGeom prst="ellipse">
              <a:avLst/>
            </a:prstGeom>
            <a:solidFill>
              <a:schemeClr val="tx1"/>
            </a:solidFill>
            <a:ln w="38100" cap="flat" cmpd="sng">
              <a:solidFill>
                <a:srgbClr val="000000"/>
              </a:solidFill>
              <a:prstDash val="solid"/>
              <a:round/>
            </a:ln>
          </p:spPr>
        </p:sp>
        <p:sp>
          <p:nvSpPr>
            <p:cNvPr id="969" name="椭圆"/>
            <p:cNvSpPr/>
            <p:nvPr/>
          </p:nvSpPr>
          <p:spPr>
            <a:xfrm>
              <a:off x="7777163" y="3294062"/>
              <a:ext cx="68262" cy="74612"/>
            </a:xfrm>
            <a:prstGeom prst="ellipse">
              <a:avLst/>
            </a:prstGeom>
            <a:noFill/>
            <a:ln w="38100" cap="flat" cmpd="sng">
              <a:solidFill>
                <a:srgbClr val="000000"/>
              </a:solidFill>
              <a:prstDash val="solid"/>
              <a:round/>
            </a:ln>
          </p:spPr>
        </p:sp>
        <p:sp>
          <p:nvSpPr>
            <p:cNvPr id="970" name="矩形"/>
            <p:cNvSpPr/>
            <p:nvPr/>
          </p:nvSpPr>
          <p:spPr>
            <a:xfrm>
              <a:off x="6469063" y="3552825"/>
              <a:ext cx="122237" cy="457200"/>
            </a:xfrm>
            <a:prstGeom prst="rect">
              <a:avLst/>
            </a:prstGeom>
            <a:noFill/>
            <a:ln w="38100" cap="flat" cmpd="sng">
              <a:solidFill>
                <a:srgbClr val="000000"/>
              </a:solidFill>
              <a:prstDash val="solid"/>
              <a:miter/>
            </a:ln>
          </p:spPr>
        </p:sp>
        <p:sp>
          <p:nvSpPr>
            <p:cNvPr id="971" name="矩形"/>
            <p:cNvSpPr/>
            <p:nvPr/>
          </p:nvSpPr>
          <p:spPr>
            <a:xfrm rot="5400000">
              <a:off x="5888037" y="4295775"/>
              <a:ext cx="133349" cy="419100"/>
            </a:xfrm>
            <a:prstGeom prst="rect">
              <a:avLst/>
            </a:prstGeom>
            <a:noFill/>
            <a:ln w="38100" cap="flat" cmpd="sng">
              <a:solidFill>
                <a:srgbClr val="000000"/>
              </a:solidFill>
              <a:prstDash val="solid"/>
              <a:miter/>
            </a:ln>
          </p:spPr>
        </p:sp>
        <p:sp>
          <p:nvSpPr>
            <p:cNvPr id="972" name="直线"/>
            <p:cNvSpPr/>
            <p:nvPr/>
          </p:nvSpPr>
          <p:spPr>
            <a:xfrm>
              <a:off x="4984750" y="4972050"/>
              <a:ext cx="0" cy="409574"/>
            </a:xfrm>
            <a:prstGeom prst="line">
              <a:avLst/>
            </a:prstGeom>
            <a:noFill/>
            <a:ln w="38100" cap="flat" cmpd="sng">
              <a:solidFill>
                <a:srgbClr val="000000"/>
              </a:solidFill>
              <a:prstDash val="solid"/>
              <a:round/>
            </a:ln>
          </p:spPr>
        </p:sp>
        <p:sp>
          <p:nvSpPr>
            <p:cNvPr id="973" name="直线"/>
            <p:cNvSpPr/>
            <p:nvPr/>
          </p:nvSpPr>
          <p:spPr>
            <a:xfrm>
              <a:off x="5133975" y="4972050"/>
              <a:ext cx="0" cy="409574"/>
            </a:xfrm>
            <a:prstGeom prst="line">
              <a:avLst/>
            </a:prstGeom>
            <a:noFill/>
            <a:ln w="38100" cap="flat" cmpd="sng">
              <a:solidFill>
                <a:srgbClr val="000000"/>
              </a:solidFill>
              <a:prstDash val="solid"/>
              <a:round/>
            </a:ln>
          </p:spPr>
        </p:sp>
        <p:sp>
          <p:nvSpPr>
            <p:cNvPr id="974" name="直线"/>
            <p:cNvSpPr/>
            <p:nvPr/>
          </p:nvSpPr>
          <p:spPr>
            <a:xfrm>
              <a:off x="7185025" y="4305300"/>
              <a:ext cx="0" cy="409575"/>
            </a:xfrm>
            <a:prstGeom prst="line">
              <a:avLst/>
            </a:prstGeom>
            <a:noFill/>
            <a:ln w="38100" cap="flat" cmpd="sng">
              <a:solidFill>
                <a:srgbClr val="000000"/>
              </a:solidFill>
              <a:prstDash val="solid"/>
              <a:round/>
            </a:ln>
          </p:spPr>
        </p:sp>
        <p:sp>
          <p:nvSpPr>
            <p:cNvPr id="975" name="直线"/>
            <p:cNvSpPr/>
            <p:nvPr/>
          </p:nvSpPr>
          <p:spPr>
            <a:xfrm>
              <a:off x="7334251" y="4305300"/>
              <a:ext cx="0" cy="409575"/>
            </a:xfrm>
            <a:prstGeom prst="line">
              <a:avLst/>
            </a:prstGeom>
            <a:noFill/>
            <a:ln w="38100" cap="flat" cmpd="sng">
              <a:solidFill>
                <a:srgbClr val="000000"/>
              </a:solidFill>
              <a:prstDash val="solid"/>
              <a:round/>
            </a:ln>
          </p:spPr>
        </p:sp>
        <p:sp>
          <p:nvSpPr>
            <p:cNvPr id="976" name="直线"/>
            <p:cNvSpPr/>
            <p:nvPr/>
          </p:nvSpPr>
          <p:spPr>
            <a:xfrm>
              <a:off x="6351588" y="6665912"/>
              <a:ext cx="384174" cy="0"/>
            </a:xfrm>
            <a:prstGeom prst="line">
              <a:avLst/>
            </a:prstGeom>
            <a:noFill/>
            <a:ln w="38100" cap="flat" cmpd="sng">
              <a:solidFill>
                <a:srgbClr val="000000"/>
              </a:solidFill>
              <a:prstDash val="solid"/>
              <a:round/>
            </a:ln>
          </p:spPr>
        </p:sp>
        <p:sp>
          <p:nvSpPr>
            <p:cNvPr id="977" name="矩形"/>
            <p:cNvSpPr/>
            <p:nvPr/>
          </p:nvSpPr>
          <p:spPr>
            <a:xfrm>
              <a:off x="5911851" y="3498850"/>
              <a:ext cx="850899"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C</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978" name="矩形"/>
            <p:cNvSpPr/>
            <p:nvPr/>
          </p:nvSpPr>
          <p:spPr>
            <a:xfrm>
              <a:off x="4729163" y="4398963"/>
              <a:ext cx="850898"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1</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979" name="矩形"/>
            <p:cNvSpPr/>
            <p:nvPr/>
          </p:nvSpPr>
          <p:spPr>
            <a:xfrm>
              <a:off x="5719763" y="3879850"/>
              <a:ext cx="85090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F</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980" name="矩形" descr="30%"/>
            <p:cNvSpPr/>
            <p:nvPr/>
          </p:nvSpPr>
          <p:spPr>
            <a:xfrm>
              <a:off x="7942263" y="4535487"/>
              <a:ext cx="357186" cy="457199"/>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81" name="矩形" descr="30%"/>
            <p:cNvSpPr/>
            <p:nvPr/>
          </p:nvSpPr>
          <p:spPr>
            <a:xfrm>
              <a:off x="4471987" y="5145088"/>
              <a:ext cx="357187"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82" name="矩形" descr="30%"/>
            <p:cNvSpPr/>
            <p:nvPr/>
          </p:nvSpPr>
          <p:spPr>
            <a:xfrm>
              <a:off x="4508500" y="6105526"/>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83" name="矩形" descr="30%"/>
            <p:cNvSpPr/>
            <p:nvPr/>
          </p:nvSpPr>
          <p:spPr>
            <a:xfrm>
              <a:off x="7940675" y="5907088"/>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84" name="直线"/>
            <p:cNvSpPr/>
            <p:nvPr/>
          </p:nvSpPr>
          <p:spPr>
            <a:xfrm flipH="1" flipV="1">
              <a:off x="4348163" y="5160963"/>
              <a:ext cx="644524" cy="0"/>
            </a:xfrm>
            <a:prstGeom prst="line">
              <a:avLst/>
            </a:prstGeom>
            <a:noFill/>
            <a:ln w="38100" cap="flat" cmpd="sng">
              <a:solidFill>
                <a:srgbClr val="000000"/>
              </a:solidFill>
              <a:prstDash val="solid"/>
              <a:round/>
            </a:ln>
          </p:spPr>
        </p:sp>
        <p:sp>
          <p:nvSpPr>
            <p:cNvPr id="985" name="直线"/>
            <p:cNvSpPr/>
            <p:nvPr/>
          </p:nvSpPr>
          <p:spPr>
            <a:xfrm>
              <a:off x="7319963" y="4495800"/>
              <a:ext cx="496887" cy="0"/>
            </a:xfrm>
            <a:prstGeom prst="line">
              <a:avLst/>
            </a:prstGeom>
            <a:noFill/>
            <a:ln w="38100" cap="flat" cmpd="sng">
              <a:solidFill>
                <a:srgbClr val="000000"/>
              </a:solidFill>
              <a:prstDash val="solid"/>
              <a:round/>
            </a:ln>
          </p:spPr>
        </p:sp>
        <p:sp>
          <p:nvSpPr>
            <p:cNvPr id="986" name="直线"/>
            <p:cNvSpPr/>
            <p:nvPr/>
          </p:nvSpPr>
          <p:spPr>
            <a:xfrm flipH="1">
              <a:off x="5408613" y="4495800"/>
              <a:ext cx="352424" cy="0"/>
            </a:xfrm>
            <a:prstGeom prst="line">
              <a:avLst/>
            </a:prstGeom>
            <a:noFill/>
            <a:ln w="38100" cap="flat" cmpd="sng">
              <a:solidFill>
                <a:srgbClr val="000000"/>
              </a:solidFill>
              <a:prstDash val="solid"/>
              <a:round/>
            </a:ln>
          </p:spPr>
        </p:sp>
        <p:sp>
          <p:nvSpPr>
            <p:cNvPr id="987" name="直线"/>
            <p:cNvSpPr/>
            <p:nvPr/>
          </p:nvSpPr>
          <p:spPr>
            <a:xfrm>
              <a:off x="6543675" y="3332163"/>
              <a:ext cx="0" cy="228600"/>
            </a:xfrm>
            <a:prstGeom prst="line">
              <a:avLst/>
            </a:prstGeom>
            <a:noFill/>
            <a:ln w="38100" cap="flat" cmpd="sng">
              <a:solidFill>
                <a:srgbClr val="000000"/>
              </a:solidFill>
              <a:prstDash val="solid"/>
              <a:round/>
            </a:ln>
          </p:spPr>
        </p:sp>
        <p:sp>
          <p:nvSpPr>
            <p:cNvPr id="988" name="矩形"/>
            <p:cNvSpPr/>
            <p:nvPr/>
          </p:nvSpPr>
          <p:spPr>
            <a:xfrm>
              <a:off x="4271962" y="5348288"/>
              <a:ext cx="150812" cy="396873"/>
            </a:xfrm>
            <a:prstGeom prst="rect">
              <a:avLst/>
            </a:prstGeom>
            <a:noFill/>
            <a:ln w="38100" cap="flat" cmpd="sng">
              <a:solidFill>
                <a:srgbClr val="252731"/>
              </a:solidFill>
              <a:prstDash val="solid"/>
              <a:miter/>
            </a:ln>
          </p:spPr>
        </p:sp>
        <p:sp>
          <p:nvSpPr>
            <p:cNvPr id="989" name="椭圆"/>
            <p:cNvSpPr/>
            <p:nvPr/>
          </p:nvSpPr>
          <p:spPr>
            <a:xfrm>
              <a:off x="4195762" y="5981700"/>
              <a:ext cx="306387" cy="306387"/>
            </a:xfrm>
            <a:prstGeom prst="ellipse">
              <a:avLst/>
            </a:prstGeom>
            <a:noFill/>
            <a:ln w="38100" cap="flat" cmpd="sng">
              <a:solidFill>
                <a:srgbClr val="000000"/>
              </a:solidFill>
              <a:prstDash val="solid"/>
              <a:round/>
            </a:ln>
          </p:spPr>
        </p:sp>
        <p:sp>
          <p:nvSpPr>
            <p:cNvPr id="990" name="直线"/>
            <p:cNvSpPr/>
            <p:nvPr/>
          </p:nvSpPr>
          <p:spPr>
            <a:xfrm flipV="1">
              <a:off x="4348163" y="5168900"/>
              <a:ext cx="0" cy="187324"/>
            </a:xfrm>
            <a:prstGeom prst="line">
              <a:avLst/>
            </a:prstGeom>
            <a:noFill/>
            <a:ln w="38100" cap="flat" cmpd="sng">
              <a:solidFill>
                <a:srgbClr val="000000"/>
              </a:solidFill>
              <a:prstDash val="solid"/>
              <a:round/>
            </a:ln>
          </p:spPr>
        </p:sp>
        <p:sp>
          <p:nvSpPr>
            <p:cNvPr id="991" name="直线"/>
            <p:cNvSpPr/>
            <p:nvPr/>
          </p:nvSpPr>
          <p:spPr>
            <a:xfrm>
              <a:off x="4348163" y="5745163"/>
              <a:ext cx="0" cy="719137"/>
            </a:xfrm>
            <a:prstGeom prst="line">
              <a:avLst/>
            </a:prstGeom>
            <a:noFill/>
            <a:ln w="38100" cap="flat" cmpd="sng">
              <a:solidFill>
                <a:srgbClr val="000000"/>
              </a:solidFill>
              <a:prstDash val="solid"/>
              <a:round/>
            </a:ln>
          </p:spPr>
        </p:sp>
        <p:sp>
          <p:nvSpPr>
            <p:cNvPr id="992" name="矩形"/>
            <p:cNvSpPr/>
            <p:nvPr/>
          </p:nvSpPr>
          <p:spPr>
            <a:xfrm>
              <a:off x="3738563" y="5214936"/>
              <a:ext cx="5524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993" name="矩形" descr="新闻纸"/>
            <p:cNvSpPr/>
            <p:nvPr/>
          </p:nvSpPr>
          <p:spPr>
            <a:xfrm>
              <a:off x="3963987" y="5668963"/>
              <a:ext cx="384175" cy="457200"/>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94" name="矩形" descr="新闻纸"/>
            <p:cNvSpPr/>
            <p:nvPr/>
          </p:nvSpPr>
          <p:spPr>
            <a:xfrm>
              <a:off x="3965575" y="6119813"/>
              <a:ext cx="333374" cy="457200"/>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4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995" name="矩形"/>
            <p:cNvSpPr/>
            <p:nvPr/>
          </p:nvSpPr>
          <p:spPr>
            <a:xfrm>
              <a:off x="7002463" y="3789362"/>
              <a:ext cx="85090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C</a:t>
              </a:r>
              <a:r>
                <a:rPr lang="en-US" altLang="zh-CN" sz="28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2</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996" name="矩形" descr="30%"/>
            <p:cNvSpPr/>
            <p:nvPr/>
          </p:nvSpPr>
          <p:spPr>
            <a:xfrm>
              <a:off x="6870700" y="4138612"/>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97" name="矩形" descr="30%"/>
            <p:cNvSpPr/>
            <p:nvPr/>
          </p:nvSpPr>
          <p:spPr>
            <a:xfrm>
              <a:off x="5105400" y="4773613"/>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a:lnSpc>
                  <a:spcPct val="100000"/>
                </a:lnSpc>
                <a:spcBef>
                  <a:spcPts val="0"/>
                </a:spcBef>
                <a:spcAft>
                  <a:spcPts val="0"/>
                </a:spcAft>
                <a:buNone/>
              </a:pPr>
              <a:r>
                <a:rPr lang="en-US" altLang="zh-CN" sz="24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998" name="直线"/>
            <p:cNvSpPr/>
            <p:nvPr/>
          </p:nvSpPr>
          <p:spPr>
            <a:xfrm flipH="1">
              <a:off x="7789863" y="4495800"/>
              <a:ext cx="0" cy="762000"/>
            </a:xfrm>
            <a:prstGeom prst="line">
              <a:avLst/>
            </a:prstGeom>
            <a:noFill/>
            <a:ln w="38100" cap="flat" cmpd="sng">
              <a:solidFill>
                <a:srgbClr val="000000"/>
              </a:solidFill>
              <a:prstDash val="solid"/>
              <a:round/>
            </a:ln>
          </p:spPr>
        </p:sp>
        <p:sp>
          <p:nvSpPr>
            <p:cNvPr id="999" name="矩形"/>
            <p:cNvSpPr/>
            <p:nvPr/>
          </p:nvSpPr>
          <p:spPr>
            <a:xfrm>
              <a:off x="7715250" y="5237162"/>
              <a:ext cx="147637" cy="514349"/>
            </a:xfrm>
            <a:prstGeom prst="rect">
              <a:avLst/>
            </a:prstGeom>
            <a:noFill/>
            <a:ln w="38100" cap="flat" cmpd="sng">
              <a:solidFill>
                <a:srgbClr val="000000"/>
              </a:solidFill>
              <a:prstDash val="solid"/>
              <a:miter/>
            </a:ln>
          </p:spPr>
        </p:sp>
        <p:sp>
          <p:nvSpPr>
            <p:cNvPr id="1000" name="矩形"/>
            <p:cNvSpPr/>
            <p:nvPr/>
          </p:nvSpPr>
          <p:spPr>
            <a:xfrm>
              <a:off x="7207250" y="5175250"/>
              <a:ext cx="577850"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01" name="直线"/>
            <p:cNvSpPr/>
            <p:nvPr/>
          </p:nvSpPr>
          <p:spPr>
            <a:xfrm flipH="1">
              <a:off x="7777163" y="5770563"/>
              <a:ext cx="0" cy="685800"/>
            </a:xfrm>
            <a:prstGeom prst="line">
              <a:avLst/>
            </a:prstGeom>
            <a:noFill/>
            <a:ln w="38100" cap="flat" cmpd="sng">
              <a:solidFill>
                <a:srgbClr val="000000"/>
              </a:solidFill>
              <a:prstDash val="solid"/>
              <a:round/>
            </a:ln>
          </p:spPr>
        </p:sp>
        <p:sp>
          <p:nvSpPr>
            <p:cNvPr id="1002" name="直线"/>
            <p:cNvSpPr/>
            <p:nvPr/>
          </p:nvSpPr>
          <p:spPr>
            <a:xfrm>
              <a:off x="6557963" y="3332163"/>
              <a:ext cx="1219200" cy="0"/>
            </a:xfrm>
            <a:prstGeom prst="line">
              <a:avLst/>
            </a:prstGeom>
            <a:noFill/>
            <a:ln w="38100" cap="flat" cmpd="sng">
              <a:solidFill>
                <a:srgbClr val="000000"/>
              </a:solidFill>
              <a:prstDash val="solid"/>
              <a:round/>
            </a:ln>
          </p:spPr>
        </p:sp>
        <p:sp>
          <p:nvSpPr>
            <p:cNvPr id="1003" name="矩形"/>
            <p:cNvSpPr/>
            <p:nvPr/>
          </p:nvSpPr>
          <p:spPr>
            <a:xfrm>
              <a:off x="3778250" y="5784850"/>
              <a:ext cx="568325"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e</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S</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1004" name="矩形"/>
            <p:cNvSpPr/>
            <p:nvPr/>
          </p:nvSpPr>
          <p:spPr>
            <a:xfrm>
              <a:off x="4464050" y="5556250"/>
              <a:ext cx="542924"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i</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sp>
          <p:nvSpPr>
            <p:cNvPr id="1005" name="矩形"/>
            <p:cNvSpPr/>
            <p:nvPr/>
          </p:nvSpPr>
          <p:spPr>
            <a:xfrm>
              <a:off x="7900988" y="5160963"/>
              <a:ext cx="595312"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长城楷体" charset="0"/>
                  <a:cs typeface="Times New Roman" panose="02020603050405020304" charset="0"/>
                </a:rPr>
                <a:t>o</a:t>
              </a:r>
              <a:endParaRPr lang="zh-CN" altLang="en-US" sz="2800" b="1" i="1" u="none" strike="noStrike" kern="1200" cap="none" spc="0" baseline="-25000">
                <a:solidFill>
                  <a:srgbClr val="000099"/>
                </a:solidFill>
                <a:latin typeface="Times New Roman" panose="02020603050405020304" charset="0"/>
                <a:ea typeface="长城楷体" charset="0"/>
                <a:cs typeface="Times New Roman" panose="02020603050405020304" charset="0"/>
              </a:endParaRPr>
            </a:p>
          </p:txBody>
        </p:sp>
      </p:grpSp>
      <p:grpSp>
        <p:nvGrpSpPr>
          <p:cNvPr id="1067" name="组合"/>
          <p:cNvGrpSpPr/>
          <p:nvPr/>
        </p:nvGrpSpPr>
        <p:grpSpPr>
          <a:xfrm>
            <a:off x="381000" y="873125"/>
            <a:ext cx="4972048" cy="3779837"/>
            <a:chOff x="381000" y="873125"/>
            <a:chExt cx="4972048" cy="3779837"/>
          </a:xfrm>
        </p:grpSpPr>
        <p:sp>
          <p:nvSpPr>
            <p:cNvPr id="1007" name="直线"/>
            <p:cNvSpPr/>
            <p:nvPr/>
          </p:nvSpPr>
          <p:spPr>
            <a:xfrm flipH="1">
              <a:off x="2181225" y="2625725"/>
              <a:ext cx="0" cy="612775"/>
            </a:xfrm>
            <a:prstGeom prst="line">
              <a:avLst/>
            </a:prstGeom>
            <a:noFill/>
            <a:ln w="38100" cap="flat" cmpd="sng">
              <a:solidFill>
                <a:srgbClr val="000000"/>
              </a:solidFill>
              <a:prstDash val="solid"/>
              <a:round/>
            </a:ln>
          </p:spPr>
        </p:sp>
        <p:sp>
          <p:nvSpPr>
            <p:cNvPr id="1008" name="矩形"/>
            <p:cNvSpPr/>
            <p:nvPr/>
          </p:nvSpPr>
          <p:spPr>
            <a:xfrm>
              <a:off x="1479549" y="1398587"/>
              <a:ext cx="6540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B1</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09" name="直线"/>
            <p:cNvSpPr/>
            <p:nvPr/>
          </p:nvSpPr>
          <p:spPr>
            <a:xfrm>
              <a:off x="2184400" y="2038350"/>
              <a:ext cx="0" cy="652462"/>
            </a:xfrm>
            <a:prstGeom prst="line">
              <a:avLst/>
            </a:prstGeom>
            <a:noFill/>
            <a:ln w="38100" cap="flat" cmpd="sng">
              <a:solidFill>
                <a:srgbClr val="000000"/>
              </a:solidFill>
              <a:prstDash val="solid"/>
              <a:round/>
            </a:ln>
          </p:spPr>
        </p:sp>
        <p:sp>
          <p:nvSpPr>
            <p:cNvPr id="1010" name="直线"/>
            <p:cNvSpPr/>
            <p:nvPr/>
          </p:nvSpPr>
          <p:spPr>
            <a:xfrm flipH="1" flipV="1">
              <a:off x="2190750" y="1136650"/>
              <a:ext cx="0" cy="419100"/>
            </a:xfrm>
            <a:prstGeom prst="line">
              <a:avLst/>
            </a:prstGeom>
            <a:noFill/>
            <a:ln w="38100" cap="flat" cmpd="sng">
              <a:solidFill>
                <a:srgbClr val="000000"/>
              </a:solidFill>
              <a:prstDash val="solid"/>
              <a:round/>
            </a:ln>
          </p:spPr>
        </p:sp>
        <p:sp>
          <p:nvSpPr>
            <p:cNvPr id="1011" name="矩形"/>
            <p:cNvSpPr/>
            <p:nvPr/>
          </p:nvSpPr>
          <p:spPr>
            <a:xfrm>
              <a:off x="2114550" y="1525587"/>
              <a:ext cx="150812" cy="517524"/>
            </a:xfrm>
            <a:prstGeom prst="rect">
              <a:avLst/>
            </a:prstGeom>
            <a:noFill/>
            <a:ln w="38100" cap="flat" cmpd="sng">
              <a:solidFill>
                <a:srgbClr val="000000"/>
              </a:solidFill>
              <a:prstDash val="solid"/>
              <a:miter/>
            </a:ln>
          </p:spPr>
        </p:sp>
        <p:sp>
          <p:nvSpPr>
            <p:cNvPr id="1012" name="直线"/>
            <p:cNvSpPr/>
            <p:nvPr/>
          </p:nvSpPr>
          <p:spPr>
            <a:xfrm>
              <a:off x="2190750" y="1152525"/>
              <a:ext cx="2058986" cy="0"/>
            </a:xfrm>
            <a:prstGeom prst="line">
              <a:avLst/>
            </a:prstGeom>
            <a:noFill/>
            <a:ln w="38100" cap="flat" cmpd="sng">
              <a:solidFill>
                <a:srgbClr val="000000"/>
              </a:solidFill>
              <a:prstDash val="solid"/>
              <a:round/>
            </a:ln>
          </p:spPr>
        </p:sp>
        <p:sp>
          <p:nvSpPr>
            <p:cNvPr id="1013" name="直线"/>
            <p:cNvSpPr/>
            <p:nvPr/>
          </p:nvSpPr>
          <p:spPr>
            <a:xfrm flipV="1">
              <a:off x="3176587" y="1122362"/>
              <a:ext cx="0" cy="387350"/>
            </a:xfrm>
            <a:prstGeom prst="line">
              <a:avLst/>
            </a:prstGeom>
            <a:noFill/>
            <a:ln w="38100" cap="flat" cmpd="sng">
              <a:solidFill>
                <a:srgbClr val="000000"/>
              </a:solidFill>
              <a:prstDash val="solid"/>
              <a:round/>
            </a:ln>
          </p:spPr>
        </p:sp>
        <p:sp>
          <p:nvSpPr>
            <p:cNvPr id="1014" name="直线"/>
            <p:cNvSpPr/>
            <p:nvPr/>
          </p:nvSpPr>
          <p:spPr>
            <a:xfrm>
              <a:off x="2971799" y="2476500"/>
              <a:ext cx="0" cy="455612"/>
            </a:xfrm>
            <a:prstGeom prst="line">
              <a:avLst/>
            </a:prstGeom>
            <a:noFill/>
            <a:ln w="38100" cap="flat" cmpd="sng">
              <a:solidFill>
                <a:srgbClr val="000000"/>
              </a:solidFill>
              <a:prstDash val="solid"/>
              <a:round/>
            </a:ln>
          </p:spPr>
        </p:sp>
        <p:sp>
          <p:nvSpPr>
            <p:cNvPr id="1015" name="直线"/>
            <p:cNvSpPr/>
            <p:nvPr/>
          </p:nvSpPr>
          <p:spPr>
            <a:xfrm>
              <a:off x="2971799" y="2771775"/>
              <a:ext cx="223837" cy="234950"/>
            </a:xfrm>
            <a:prstGeom prst="line">
              <a:avLst/>
            </a:prstGeom>
            <a:noFill/>
            <a:ln w="38100" cap="flat" cmpd="sng">
              <a:solidFill>
                <a:srgbClr val="000000"/>
              </a:solidFill>
              <a:prstDash val="solid"/>
              <a:round/>
              <a:tailEnd type="triangle" w="sm" len="lg"/>
            </a:ln>
          </p:spPr>
        </p:sp>
        <p:sp>
          <p:nvSpPr>
            <p:cNvPr id="1016" name="直线"/>
            <p:cNvSpPr/>
            <p:nvPr/>
          </p:nvSpPr>
          <p:spPr>
            <a:xfrm flipV="1">
              <a:off x="2971799" y="2397125"/>
              <a:ext cx="223837" cy="204787"/>
            </a:xfrm>
            <a:prstGeom prst="line">
              <a:avLst/>
            </a:prstGeom>
            <a:noFill/>
            <a:ln w="38100" cap="flat" cmpd="sng">
              <a:solidFill>
                <a:srgbClr val="000000"/>
              </a:solidFill>
              <a:prstDash val="solid"/>
              <a:round/>
            </a:ln>
          </p:spPr>
        </p:sp>
        <p:sp>
          <p:nvSpPr>
            <p:cNvPr id="1017" name="直线"/>
            <p:cNvSpPr/>
            <p:nvPr/>
          </p:nvSpPr>
          <p:spPr>
            <a:xfrm>
              <a:off x="3181350" y="2001837"/>
              <a:ext cx="0" cy="414337"/>
            </a:xfrm>
            <a:prstGeom prst="line">
              <a:avLst/>
            </a:prstGeom>
            <a:noFill/>
            <a:ln w="38100" cap="flat" cmpd="sng">
              <a:solidFill>
                <a:srgbClr val="000000"/>
              </a:solidFill>
              <a:prstDash val="solid"/>
              <a:round/>
            </a:ln>
          </p:spPr>
        </p:sp>
        <p:sp>
          <p:nvSpPr>
            <p:cNvPr id="1018" name="直线"/>
            <p:cNvSpPr/>
            <p:nvPr/>
          </p:nvSpPr>
          <p:spPr>
            <a:xfrm flipH="1">
              <a:off x="3182937" y="2986087"/>
              <a:ext cx="0" cy="477837"/>
            </a:xfrm>
            <a:prstGeom prst="line">
              <a:avLst/>
            </a:prstGeom>
            <a:noFill/>
            <a:ln w="38100" cap="flat" cmpd="sng">
              <a:solidFill>
                <a:srgbClr val="000000"/>
              </a:solidFill>
              <a:prstDash val="solid"/>
              <a:round/>
            </a:ln>
          </p:spPr>
        </p:sp>
        <p:sp>
          <p:nvSpPr>
            <p:cNvPr id="1019" name="直线"/>
            <p:cNvSpPr/>
            <p:nvPr/>
          </p:nvSpPr>
          <p:spPr>
            <a:xfrm>
              <a:off x="1751012" y="2687637"/>
              <a:ext cx="1227136" cy="0"/>
            </a:xfrm>
            <a:prstGeom prst="line">
              <a:avLst/>
            </a:prstGeom>
            <a:noFill/>
            <a:ln w="38100" cap="flat" cmpd="sng">
              <a:solidFill>
                <a:srgbClr val="000000"/>
              </a:solidFill>
              <a:prstDash val="solid"/>
              <a:round/>
            </a:ln>
          </p:spPr>
        </p:sp>
        <p:sp>
          <p:nvSpPr>
            <p:cNvPr id="1020" name="直线"/>
            <p:cNvSpPr/>
            <p:nvPr/>
          </p:nvSpPr>
          <p:spPr>
            <a:xfrm>
              <a:off x="1066800" y="4383088"/>
              <a:ext cx="3400425" cy="0"/>
            </a:xfrm>
            <a:prstGeom prst="line">
              <a:avLst/>
            </a:prstGeom>
            <a:noFill/>
            <a:ln w="38100" cap="flat" cmpd="sng">
              <a:solidFill>
                <a:srgbClr val="000000"/>
              </a:solidFill>
              <a:prstDash val="solid"/>
              <a:round/>
            </a:ln>
          </p:spPr>
        </p:sp>
        <p:sp>
          <p:nvSpPr>
            <p:cNvPr id="1021" name="直线"/>
            <p:cNvSpPr/>
            <p:nvPr/>
          </p:nvSpPr>
          <p:spPr>
            <a:xfrm flipH="1">
              <a:off x="3184525" y="3976687"/>
              <a:ext cx="0" cy="554037"/>
            </a:xfrm>
            <a:prstGeom prst="line">
              <a:avLst/>
            </a:prstGeom>
            <a:noFill/>
            <a:ln w="38100" cap="flat" cmpd="sng">
              <a:solidFill>
                <a:srgbClr val="000000"/>
              </a:solidFill>
              <a:prstDash val="solid"/>
              <a:round/>
            </a:ln>
          </p:spPr>
        </p:sp>
        <p:sp>
          <p:nvSpPr>
            <p:cNvPr id="1022" name="矩形"/>
            <p:cNvSpPr/>
            <p:nvPr/>
          </p:nvSpPr>
          <p:spPr>
            <a:xfrm>
              <a:off x="3108325" y="1482725"/>
              <a:ext cx="149224" cy="517525"/>
            </a:xfrm>
            <a:prstGeom prst="rect">
              <a:avLst/>
            </a:prstGeom>
            <a:noFill/>
            <a:ln w="38100" cap="flat" cmpd="sng">
              <a:solidFill>
                <a:srgbClr val="000000"/>
              </a:solidFill>
              <a:prstDash val="solid"/>
              <a:miter/>
            </a:ln>
          </p:spPr>
        </p:sp>
        <p:sp>
          <p:nvSpPr>
            <p:cNvPr id="1023" name="椭圆"/>
            <p:cNvSpPr/>
            <p:nvPr/>
          </p:nvSpPr>
          <p:spPr>
            <a:xfrm>
              <a:off x="4264025" y="1085850"/>
              <a:ext cx="107949" cy="120650"/>
            </a:xfrm>
            <a:prstGeom prst="ellipse">
              <a:avLst/>
            </a:prstGeom>
            <a:noFill/>
            <a:ln w="38100" cap="flat" cmpd="sng">
              <a:solidFill>
                <a:srgbClr val="000000"/>
              </a:solidFill>
              <a:prstDash val="solid"/>
              <a:round/>
            </a:ln>
          </p:spPr>
        </p:sp>
        <p:grpSp>
          <p:nvGrpSpPr>
            <p:cNvPr id="1026" name="组合"/>
            <p:cNvGrpSpPr/>
            <p:nvPr/>
          </p:nvGrpSpPr>
          <p:grpSpPr>
            <a:xfrm>
              <a:off x="1650999" y="2492375"/>
              <a:ext cx="107950" cy="415924"/>
              <a:chOff x="1650999" y="2492375"/>
              <a:chExt cx="107950" cy="415924"/>
            </a:xfrm>
          </p:grpSpPr>
          <p:sp>
            <p:nvSpPr>
              <p:cNvPr id="1024" name="直线"/>
              <p:cNvSpPr/>
              <p:nvPr/>
            </p:nvSpPr>
            <p:spPr>
              <a:xfrm>
                <a:off x="1650999" y="2492375"/>
                <a:ext cx="0" cy="415924"/>
              </a:xfrm>
              <a:prstGeom prst="line">
                <a:avLst/>
              </a:prstGeom>
              <a:noFill/>
              <a:ln w="38100" cap="flat" cmpd="sng">
                <a:solidFill>
                  <a:srgbClr val="000000"/>
                </a:solidFill>
                <a:prstDash val="solid"/>
                <a:round/>
              </a:ln>
            </p:spPr>
          </p:sp>
          <p:sp>
            <p:nvSpPr>
              <p:cNvPr id="1025" name="直线"/>
              <p:cNvSpPr/>
              <p:nvPr/>
            </p:nvSpPr>
            <p:spPr>
              <a:xfrm>
                <a:off x="1758949" y="2492375"/>
                <a:ext cx="0" cy="415924"/>
              </a:xfrm>
              <a:prstGeom prst="line">
                <a:avLst/>
              </a:prstGeom>
              <a:noFill/>
              <a:ln w="38100" cap="flat" cmpd="sng">
                <a:solidFill>
                  <a:srgbClr val="000000"/>
                </a:solidFill>
                <a:prstDash val="solid"/>
                <a:round/>
              </a:ln>
            </p:spPr>
          </p:sp>
        </p:grpSp>
        <p:sp>
          <p:nvSpPr>
            <p:cNvPr id="1027" name="直线"/>
            <p:cNvSpPr/>
            <p:nvPr/>
          </p:nvSpPr>
          <p:spPr>
            <a:xfrm>
              <a:off x="1066800" y="2687637"/>
              <a:ext cx="576261" cy="0"/>
            </a:xfrm>
            <a:prstGeom prst="line">
              <a:avLst/>
            </a:prstGeom>
            <a:noFill/>
            <a:ln w="38100" cap="flat" cmpd="sng">
              <a:solidFill>
                <a:srgbClr val="000000"/>
              </a:solidFill>
              <a:prstDash val="solid"/>
              <a:round/>
            </a:ln>
          </p:spPr>
        </p:sp>
        <p:grpSp>
          <p:nvGrpSpPr>
            <p:cNvPr id="1030" name="组合"/>
            <p:cNvGrpSpPr/>
            <p:nvPr/>
          </p:nvGrpSpPr>
          <p:grpSpPr>
            <a:xfrm flipH="1">
              <a:off x="3897312" y="2112962"/>
              <a:ext cx="109538" cy="414337"/>
              <a:chOff x="3897312" y="2112962"/>
              <a:chExt cx="109538" cy="414337"/>
            </a:xfrm>
          </p:grpSpPr>
          <p:sp>
            <p:nvSpPr>
              <p:cNvPr id="1028" name="直线"/>
              <p:cNvSpPr/>
              <p:nvPr/>
            </p:nvSpPr>
            <p:spPr>
              <a:xfrm>
                <a:off x="3897312" y="2112962"/>
                <a:ext cx="0" cy="414337"/>
              </a:xfrm>
              <a:prstGeom prst="line">
                <a:avLst/>
              </a:prstGeom>
              <a:noFill/>
              <a:ln w="38100" cap="flat" cmpd="sng">
                <a:solidFill>
                  <a:srgbClr val="000000"/>
                </a:solidFill>
                <a:prstDash val="solid"/>
                <a:round/>
              </a:ln>
            </p:spPr>
          </p:sp>
          <p:sp>
            <p:nvSpPr>
              <p:cNvPr id="1029" name="直线"/>
              <p:cNvSpPr/>
              <p:nvPr/>
            </p:nvSpPr>
            <p:spPr>
              <a:xfrm>
                <a:off x="4006850" y="2112962"/>
                <a:ext cx="0" cy="414337"/>
              </a:xfrm>
              <a:prstGeom prst="line">
                <a:avLst/>
              </a:prstGeom>
              <a:noFill/>
              <a:ln w="38100" cap="flat" cmpd="sng">
                <a:solidFill>
                  <a:srgbClr val="000000"/>
                </a:solidFill>
                <a:prstDash val="solid"/>
                <a:round/>
              </a:ln>
            </p:spPr>
          </p:sp>
        </p:grpSp>
        <p:sp>
          <p:nvSpPr>
            <p:cNvPr id="1031" name="直线"/>
            <p:cNvSpPr/>
            <p:nvPr/>
          </p:nvSpPr>
          <p:spPr>
            <a:xfrm flipH="1" flipV="1">
              <a:off x="4000499" y="2297112"/>
              <a:ext cx="468311" cy="0"/>
            </a:xfrm>
            <a:prstGeom prst="line">
              <a:avLst/>
            </a:prstGeom>
            <a:noFill/>
            <a:ln w="38100" cap="flat" cmpd="sng">
              <a:solidFill>
                <a:srgbClr val="000000"/>
              </a:solidFill>
              <a:prstDash val="solid"/>
              <a:round/>
            </a:ln>
          </p:spPr>
        </p:sp>
        <p:sp>
          <p:nvSpPr>
            <p:cNvPr id="1032" name="直线"/>
            <p:cNvSpPr/>
            <p:nvPr/>
          </p:nvSpPr>
          <p:spPr>
            <a:xfrm>
              <a:off x="3176587" y="2308225"/>
              <a:ext cx="722312" cy="0"/>
            </a:xfrm>
            <a:prstGeom prst="line">
              <a:avLst/>
            </a:prstGeom>
            <a:noFill/>
            <a:ln w="38100" cap="flat" cmpd="sng">
              <a:solidFill>
                <a:srgbClr val="000000"/>
              </a:solidFill>
              <a:prstDash val="solid"/>
              <a:round/>
            </a:ln>
          </p:spPr>
        </p:sp>
        <p:sp>
          <p:nvSpPr>
            <p:cNvPr id="1033" name="矩形"/>
            <p:cNvSpPr/>
            <p:nvPr/>
          </p:nvSpPr>
          <p:spPr>
            <a:xfrm>
              <a:off x="2551112" y="1500187"/>
              <a:ext cx="5635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C</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34" name="矩形"/>
            <p:cNvSpPr/>
            <p:nvPr/>
          </p:nvSpPr>
          <p:spPr>
            <a:xfrm>
              <a:off x="1400174" y="1943100"/>
              <a:ext cx="538162"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1</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35" name="矩形"/>
            <p:cNvSpPr/>
            <p:nvPr/>
          </p:nvSpPr>
          <p:spPr>
            <a:xfrm>
              <a:off x="3702050" y="1589087"/>
              <a:ext cx="538161"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C</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2</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grpSp>
          <p:nvGrpSpPr>
            <p:cNvPr id="1038" name="组合"/>
            <p:cNvGrpSpPr/>
            <p:nvPr/>
          </p:nvGrpSpPr>
          <p:grpSpPr>
            <a:xfrm>
              <a:off x="3067050" y="4395788"/>
              <a:ext cx="231775" cy="257174"/>
              <a:chOff x="3067050" y="4395788"/>
              <a:chExt cx="231775" cy="257174"/>
            </a:xfrm>
          </p:grpSpPr>
          <p:sp>
            <p:nvSpPr>
              <p:cNvPr id="1036" name="直线"/>
              <p:cNvSpPr/>
              <p:nvPr/>
            </p:nvSpPr>
            <p:spPr>
              <a:xfrm>
                <a:off x="3182937" y="4395788"/>
                <a:ext cx="0" cy="257174"/>
              </a:xfrm>
              <a:prstGeom prst="line">
                <a:avLst/>
              </a:prstGeom>
              <a:noFill/>
              <a:ln w="38100" cap="flat" cmpd="sng">
                <a:solidFill>
                  <a:srgbClr val="000000"/>
                </a:solidFill>
                <a:prstDash val="solid"/>
                <a:round/>
              </a:ln>
            </p:spPr>
          </p:sp>
          <p:sp>
            <p:nvSpPr>
              <p:cNvPr id="1037" name="直线"/>
              <p:cNvSpPr/>
              <p:nvPr/>
            </p:nvSpPr>
            <p:spPr>
              <a:xfrm>
                <a:off x="3067050" y="4636574"/>
                <a:ext cx="231775" cy="6303"/>
              </a:xfrm>
              <a:prstGeom prst="line">
                <a:avLst/>
              </a:prstGeom>
              <a:noFill/>
              <a:ln w="38100" cap="flat" cmpd="sng">
                <a:solidFill>
                  <a:srgbClr val="000000"/>
                </a:solidFill>
                <a:prstDash val="solid"/>
                <a:round/>
              </a:ln>
            </p:spPr>
          </p:sp>
        </p:grpSp>
        <p:sp>
          <p:nvSpPr>
            <p:cNvPr id="1039" name="椭圆"/>
            <p:cNvSpPr/>
            <p:nvPr/>
          </p:nvSpPr>
          <p:spPr>
            <a:xfrm>
              <a:off x="3155950" y="4349750"/>
              <a:ext cx="52386" cy="60323"/>
            </a:xfrm>
            <a:prstGeom prst="ellipse">
              <a:avLst/>
            </a:prstGeom>
            <a:noFill/>
            <a:ln w="38100" cap="flat" cmpd="sng">
              <a:solidFill>
                <a:srgbClr val="000000"/>
              </a:solidFill>
              <a:prstDash val="solid"/>
              <a:round/>
            </a:ln>
          </p:spPr>
        </p:sp>
        <p:sp>
          <p:nvSpPr>
            <p:cNvPr id="1040" name="矩形"/>
            <p:cNvSpPr/>
            <p:nvPr/>
          </p:nvSpPr>
          <p:spPr>
            <a:xfrm>
              <a:off x="2114550" y="3241675"/>
              <a:ext cx="150812" cy="515937"/>
            </a:xfrm>
            <a:prstGeom prst="rect">
              <a:avLst/>
            </a:prstGeom>
            <a:noFill/>
            <a:ln w="38100" cap="flat" cmpd="sng">
              <a:solidFill>
                <a:srgbClr val="252731"/>
              </a:solidFill>
              <a:prstDash val="solid"/>
              <a:miter/>
            </a:ln>
          </p:spPr>
        </p:sp>
        <p:sp>
          <p:nvSpPr>
            <p:cNvPr id="1041" name="矩形"/>
            <p:cNvSpPr/>
            <p:nvPr/>
          </p:nvSpPr>
          <p:spPr>
            <a:xfrm>
              <a:off x="1522412" y="3176587"/>
              <a:ext cx="6540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B2</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42" name="矩形"/>
            <p:cNvSpPr/>
            <p:nvPr/>
          </p:nvSpPr>
          <p:spPr>
            <a:xfrm>
              <a:off x="3108325" y="3481387"/>
              <a:ext cx="149224" cy="515937"/>
            </a:xfrm>
            <a:prstGeom prst="rect">
              <a:avLst/>
            </a:prstGeom>
            <a:noFill/>
            <a:ln w="38100" cap="flat" cmpd="sng">
              <a:solidFill>
                <a:srgbClr val="252731"/>
              </a:solidFill>
              <a:prstDash val="solid"/>
              <a:miter/>
            </a:ln>
          </p:spPr>
        </p:sp>
        <p:sp>
          <p:nvSpPr>
            <p:cNvPr id="1043" name="直线"/>
            <p:cNvSpPr/>
            <p:nvPr/>
          </p:nvSpPr>
          <p:spPr>
            <a:xfrm flipH="1">
              <a:off x="4448175" y="2286000"/>
              <a:ext cx="0" cy="798512"/>
            </a:xfrm>
            <a:prstGeom prst="line">
              <a:avLst/>
            </a:prstGeom>
            <a:noFill/>
            <a:ln w="38100" cap="flat" cmpd="sng">
              <a:solidFill>
                <a:srgbClr val="000000"/>
              </a:solidFill>
              <a:prstDash val="solid"/>
              <a:round/>
            </a:ln>
          </p:spPr>
        </p:sp>
        <p:sp>
          <p:nvSpPr>
            <p:cNvPr id="1044" name="矩形"/>
            <p:cNvSpPr/>
            <p:nvPr/>
          </p:nvSpPr>
          <p:spPr>
            <a:xfrm>
              <a:off x="4373562" y="3086100"/>
              <a:ext cx="147637" cy="514350"/>
            </a:xfrm>
            <a:prstGeom prst="rect">
              <a:avLst/>
            </a:prstGeom>
            <a:noFill/>
            <a:ln w="38100" cap="flat" cmpd="sng">
              <a:solidFill>
                <a:srgbClr val="000000"/>
              </a:solidFill>
              <a:prstDash val="solid"/>
              <a:miter/>
            </a:ln>
          </p:spPr>
        </p:sp>
        <p:sp>
          <p:nvSpPr>
            <p:cNvPr id="1045" name="矩形"/>
            <p:cNvSpPr/>
            <p:nvPr/>
          </p:nvSpPr>
          <p:spPr>
            <a:xfrm>
              <a:off x="2587625" y="3328987"/>
              <a:ext cx="5524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E</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46" name="矩形"/>
            <p:cNvSpPr/>
            <p:nvPr/>
          </p:nvSpPr>
          <p:spPr>
            <a:xfrm>
              <a:off x="3841750" y="3006725"/>
              <a:ext cx="577850"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800" b="1" i="1" u="none" strike="noStrike" kern="1200" cap="none" spc="0" baseline="-25000">
                  <a:solidFill>
                    <a:schemeClr val="tx1"/>
                  </a:solidFill>
                  <a:latin typeface="Times New Roman" panose="02020603050405020304" charset="0"/>
                  <a:ea typeface="长城楷体" charset="0"/>
                  <a:cs typeface="长城楷体" charset="0"/>
                </a:rPr>
                <a:t>L</a:t>
              </a:r>
              <a:endParaRPr lang="zh-CN" altLang="en-US" sz="28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47" name="矩形"/>
            <p:cNvSpPr/>
            <p:nvPr/>
          </p:nvSpPr>
          <p:spPr>
            <a:xfrm>
              <a:off x="1733550" y="2297112"/>
              <a:ext cx="3841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48" name="矩形"/>
            <p:cNvSpPr/>
            <p:nvPr/>
          </p:nvSpPr>
          <p:spPr>
            <a:xfrm>
              <a:off x="3552825" y="1882775"/>
              <a:ext cx="384173"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49" name="矩形"/>
            <p:cNvSpPr/>
            <p:nvPr/>
          </p:nvSpPr>
          <p:spPr>
            <a:xfrm>
              <a:off x="4419600" y="873125"/>
              <a:ext cx="933448"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长城楷体" charset="0"/>
                  <a:cs typeface="长城楷体" charset="0"/>
                </a:rPr>
                <a:t>+</a:t>
              </a: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400" b="1" i="1" u="none" strike="noStrike" kern="1200" cap="none" spc="0" baseline="-25000">
                  <a:solidFill>
                    <a:srgbClr val="000099"/>
                  </a:solidFill>
                  <a:latin typeface="Times New Roman" panose="02020603050405020304" charset="0"/>
                  <a:ea typeface="长城楷体" charset="0"/>
                  <a:cs typeface="长城楷体" charset="0"/>
                </a:rPr>
                <a:t>CC</a:t>
              </a:r>
              <a:endParaRPr lang="zh-CN" altLang="en-US" sz="24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1050" name="矩形"/>
            <p:cNvSpPr/>
            <p:nvPr/>
          </p:nvSpPr>
          <p:spPr>
            <a:xfrm>
              <a:off x="1143000" y="3248025"/>
              <a:ext cx="4603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i</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1051" name="矩形"/>
            <p:cNvSpPr/>
            <p:nvPr/>
          </p:nvSpPr>
          <p:spPr>
            <a:xfrm>
              <a:off x="4552950" y="3024187"/>
              <a:ext cx="550861"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u</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o</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1052" name="矩形" descr="新闻纸"/>
            <p:cNvSpPr/>
            <p:nvPr/>
          </p:nvSpPr>
          <p:spPr>
            <a:xfrm>
              <a:off x="4648200" y="2476500"/>
              <a:ext cx="3841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53" name="矩形" descr="新闻纸"/>
            <p:cNvSpPr/>
            <p:nvPr/>
          </p:nvSpPr>
          <p:spPr>
            <a:xfrm>
              <a:off x="1219200" y="2671762"/>
              <a:ext cx="384175"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54" name="矩形" descr="新闻纸"/>
            <p:cNvSpPr/>
            <p:nvPr/>
          </p:nvSpPr>
          <p:spPr>
            <a:xfrm>
              <a:off x="4649787" y="3659188"/>
              <a:ext cx="35877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55" name="矩形" descr="新闻纸"/>
            <p:cNvSpPr/>
            <p:nvPr/>
          </p:nvSpPr>
          <p:spPr>
            <a:xfrm>
              <a:off x="1219200" y="3981450"/>
              <a:ext cx="358774" cy="51911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56" name="直线"/>
            <p:cNvSpPr/>
            <p:nvPr/>
          </p:nvSpPr>
          <p:spPr>
            <a:xfrm>
              <a:off x="4448175" y="3581399"/>
              <a:ext cx="0" cy="817562"/>
            </a:xfrm>
            <a:prstGeom prst="line">
              <a:avLst/>
            </a:prstGeom>
            <a:noFill/>
            <a:ln w="38100" cap="flat" cmpd="sng">
              <a:solidFill>
                <a:srgbClr val="000000"/>
              </a:solidFill>
              <a:prstDash val="solid"/>
              <a:round/>
            </a:ln>
          </p:spPr>
        </p:sp>
        <p:sp>
          <p:nvSpPr>
            <p:cNvPr id="1057" name="直线"/>
            <p:cNvSpPr/>
            <p:nvPr/>
          </p:nvSpPr>
          <p:spPr>
            <a:xfrm>
              <a:off x="2181225" y="3771900"/>
              <a:ext cx="0" cy="609600"/>
            </a:xfrm>
            <a:prstGeom prst="line">
              <a:avLst/>
            </a:prstGeom>
            <a:noFill/>
            <a:ln w="38100" cap="flat" cmpd="sng">
              <a:solidFill>
                <a:srgbClr val="000000"/>
              </a:solidFill>
              <a:prstDash val="solid"/>
              <a:round/>
            </a:ln>
          </p:spPr>
        </p:sp>
        <p:sp>
          <p:nvSpPr>
            <p:cNvPr id="1058" name="矩形"/>
            <p:cNvSpPr/>
            <p:nvPr/>
          </p:nvSpPr>
          <p:spPr>
            <a:xfrm>
              <a:off x="990600" y="2994025"/>
              <a:ext cx="150812" cy="515937"/>
            </a:xfrm>
            <a:prstGeom prst="rect">
              <a:avLst/>
            </a:prstGeom>
            <a:noFill/>
            <a:ln w="38100" cap="flat" cmpd="sng">
              <a:solidFill>
                <a:srgbClr val="252731"/>
              </a:solidFill>
              <a:prstDash val="solid"/>
              <a:miter/>
            </a:ln>
          </p:spPr>
        </p:sp>
        <p:sp>
          <p:nvSpPr>
            <p:cNvPr id="1059" name="椭圆"/>
            <p:cNvSpPr/>
            <p:nvPr/>
          </p:nvSpPr>
          <p:spPr>
            <a:xfrm>
              <a:off x="914400" y="3814763"/>
              <a:ext cx="304799" cy="304800"/>
            </a:xfrm>
            <a:prstGeom prst="ellipse">
              <a:avLst/>
            </a:prstGeom>
            <a:noFill/>
            <a:ln w="38100" cap="flat" cmpd="sng">
              <a:solidFill>
                <a:srgbClr val="000000"/>
              </a:solidFill>
              <a:prstDash val="solid"/>
              <a:round/>
            </a:ln>
          </p:spPr>
        </p:sp>
        <p:sp>
          <p:nvSpPr>
            <p:cNvPr id="1060" name="直线"/>
            <p:cNvSpPr/>
            <p:nvPr/>
          </p:nvSpPr>
          <p:spPr>
            <a:xfrm flipV="1">
              <a:off x="1066800" y="2671762"/>
              <a:ext cx="0" cy="304800"/>
            </a:xfrm>
            <a:prstGeom prst="line">
              <a:avLst/>
            </a:prstGeom>
            <a:noFill/>
            <a:ln w="38100" cap="flat" cmpd="sng">
              <a:solidFill>
                <a:srgbClr val="000000"/>
              </a:solidFill>
              <a:prstDash val="solid"/>
              <a:round/>
            </a:ln>
          </p:spPr>
        </p:sp>
        <p:sp>
          <p:nvSpPr>
            <p:cNvPr id="1061" name="直线"/>
            <p:cNvSpPr/>
            <p:nvPr/>
          </p:nvSpPr>
          <p:spPr>
            <a:xfrm>
              <a:off x="1066800" y="3509962"/>
              <a:ext cx="0" cy="914400"/>
            </a:xfrm>
            <a:prstGeom prst="line">
              <a:avLst/>
            </a:prstGeom>
            <a:noFill/>
            <a:ln w="38100" cap="flat" cmpd="sng">
              <a:solidFill>
                <a:srgbClr val="000000"/>
              </a:solidFill>
              <a:prstDash val="solid"/>
              <a:round/>
            </a:ln>
          </p:spPr>
        </p:sp>
        <p:sp>
          <p:nvSpPr>
            <p:cNvPr id="1062" name="矩形"/>
            <p:cNvSpPr/>
            <p:nvPr/>
          </p:nvSpPr>
          <p:spPr>
            <a:xfrm>
              <a:off x="468312" y="2900362"/>
              <a:ext cx="530225"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长城楷体" charset="0"/>
                  <a:cs typeface="长城楷体" charset="0"/>
                </a:rPr>
                <a:t>R</a:t>
              </a:r>
              <a:r>
                <a:rPr lang="en-US" altLang="zh-CN" sz="2400" b="1" i="1" u="none" strike="noStrike" kern="1200" cap="none" spc="0" baseline="-25000">
                  <a:solidFill>
                    <a:schemeClr val="tx1"/>
                  </a:solidFill>
                  <a:latin typeface="Times New Roman" panose="02020603050405020304" charset="0"/>
                  <a:ea typeface="长城楷体" charset="0"/>
                  <a:cs typeface="长城楷体" charset="0"/>
                </a:rPr>
                <a:t>S</a:t>
              </a:r>
              <a:endParaRPr lang="zh-CN" altLang="en-US" sz="2400" b="1" i="1" u="none" strike="noStrike" kern="1200" cap="none" spc="0" baseline="0">
                <a:solidFill>
                  <a:schemeClr val="tx1"/>
                </a:solidFill>
                <a:latin typeface="Times New Roman" panose="02020603050405020304" charset="0"/>
                <a:ea typeface="长城楷体" charset="0"/>
                <a:cs typeface="长城楷体" charset="0"/>
              </a:endParaRPr>
            </a:p>
          </p:txBody>
        </p:sp>
        <p:sp>
          <p:nvSpPr>
            <p:cNvPr id="1063" name="矩形"/>
            <p:cNvSpPr/>
            <p:nvPr/>
          </p:nvSpPr>
          <p:spPr>
            <a:xfrm>
              <a:off x="381000" y="3662363"/>
              <a:ext cx="634999" cy="519112"/>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长城楷体" charset="0"/>
                  <a:cs typeface="长城楷体" charset="0"/>
                </a:rPr>
                <a:t>e</a:t>
              </a:r>
              <a:r>
                <a:rPr lang="en-US" altLang="zh-CN" sz="2800" b="1" i="1" u="none" strike="noStrike" kern="1200" cap="none" spc="0" baseline="-25000">
                  <a:solidFill>
                    <a:srgbClr val="000099"/>
                  </a:solidFill>
                  <a:latin typeface="Times New Roman" panose="02020603050405020304" charset="0"/>
                  <a:ea typeface="长城楷体" charset="0"/>
                  <a:cs typeface="长城楷体" charset="0"/>
                </a:rPr>
                <a:t>S</a:t>
              </a:r>
              <a:endParaRPr lang="zh-CN" altLang="en-US" sz="2800" b="1" i="1" u="none" strike="noStrike" kern="1200" cap="none" spc="0" baseline="0">
                <a:solidFill>
                  <a:srgbClr val="000099"/>
                </a:solidFill>
                <a:latin typeface="Times New Roman" panose="02020603050405020304" charset="0"/>
                <a:ea typeface="长城楷体" charset="0"/>
                <a:cs typeface="长城楷体" charset="0"/>
              </a:endParaRPr>
            </a:p>
          </p:txBody>
        </p:sp>
        <p:sp>
          <p:nvSpPr>
            <p:cNvPr id="1064" name="矩形" descr="新闻纸"/>
            <p:cNvSpPr/>
            <p:nvPr/>
          </p:nvSpPr>
          <p:spPr>
            <a:xfrm>
              <a:off x="682625" y="3448050"/>
              <a:ext cx="384175" cy="51911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65" name="矩形" descr="新闻纸"/>
            <p:cNvSpPr/>
            <p:nvPr/>
          </p:nvSpPr>
          <p:spPr>
            <a:xfrm>
              <a:off x="671512" y="3967162"/>
              <a:ext cx="358774" cy="51911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长城楷体" charset="0"/>
                  <a:cs typeface="长城楷体" charset="0"/>
                </a:rPr>
                <a:t>–</a:t>
              </a:r>
              <a:endParaRPr lang="zh-CN" altLang="en-US" sz="2800" b="0" i="0" u="none" strike="noStrike" kern="1200" cap="none" spc="0" baseline="0">
                <a:solidFill>
                  <a:srgbClr val="FF0000"/>
                </a:solidFill>
                <a:latin typeface="Times New Roman" panose="02020603050405020304" charset="0"/>
                <a:ea typeface="长城楷体" charset="0"/>
                <a:cs typeface="长城楷体" charset="0"/>
              </a:endParaRPr>
            </a:p>
          </p:txBody>
        </p:sp>
        <p:sp>
          <p:nvSpPr>
            <p:cNvPr id="1066" name="椭圆"/>
            <p:cNvSpPr/>
            <p:nvPr/>
          </p:nvSpPr>
          <p:spPr>
            <a:xfrm>
              <a:off x="2139950" y="2644775"/>
              <a:ext cx="79375" cy="79375"/>
            </a:xfrm>
            <a:prstGeom prst="ellipse">
              <a:avLst/>
            </a:prstGeom>
            <a:solidFill>
              <a:schemeClr val="tx1"/>
            </a:solidFill>
            <a:ln w="38100" cap="flat" cmpd="sng">
              <a:solidFill>
                <a:srgbClr val="000000"/>
              </a:solidFill>
              <a:prstDash val="solid"/>
              <a:round/>
            </a:ln>
          </p:spPr>
        </p:sp>
      </p:grpSp>
      <p:sp>
        <p:nvSpPr>
          <p:cNvPr id="1068" name="矩形"/>
          <p:cNvSpPr/>
          <p:nvPr/>
        </p:nvSpPr>
        <p:spPr>
          <a:xfrm>
            <a:off x="276225" y="260350"/>
            <a:ext cx="6315075" cy="58578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判断是串联反馈还是并联反馈？</a:t>
            </a:r>
            <a:endPar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1" name="矩形" descr="30%"/>
          <p:cNvSpPr/>
          <p:nvPr/>
        </p:nvSpPr>
        <p:spPr>
          <a:xfrm>
            <a:off x="1390650" y="3676650"/>
            <a:ext cx="590550" cy="1592262"/>
          </a:xfrm>
          <a:prstGeom prst="rect">
            <a:avLst/>
          </a:prstGeom>
          <a:pattFill prst="pct30">
            <a:fgClr>
              <a:srgbClr val="FF9900"/>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FF3300"/>
                </a:solidFill>
                <a:latin typeface="宋体" panose="02010600030101010101" pitchFamily="2" charset="-122"/>
                <a:ea typeface="宋体" panose="02010600030101010101" pitchFamily="2" charset="-122"/>
                <a:cs typeface="楷体_GB2312" pitchFamily="49" charset="-122"/>
              </a:rPr>
              <a:t>负反馈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72" name="左大括号"/>
          <p:cNvSpPr/>
          <p:nvPr/>
        </p:nvSpPr>
        <p:spPr>
          <a:xfrm>
            <a:off x="2114550" y="3390900"/>
            <a:ext cx="477837" cy="2309812"/>
          </a:xfrm>
          <a:prstGeom prst="leftBrace">
            <a:avLst>
              <a:gd name="adj1" fmla="val 40237"/>
              <a:gd name="adj2" fmla="val 50000"/>
            </a:avLst>
          </a:prstGeom>
          <a:noFill/>
          <a:ln w="38100" cap="flat" cmpd="sng">
            <a:solidFill>
              <a:srgbClr val="000000"/>
            </a:solidFill>
            <a:prstDash val="solid"/>
            <a:round/>
          </a:ln>
        </p:spPr>
      </p:sp>
      <p:sp>
        <p:nvSpPr>
          <p:cNvPr id="1073" name="矩形" descr="30%"/>
          <p:cNvSpPr/>
          <p:nvPr/>
        </p:nvSpPr>
        <p:spPr>
          <a:xfrm>
            <a:off x="2647950" y="3257550"/>
            <a:ext cx="1866900" cy="587375"/>
          </a:xfrm>
          <a:prstGeom prst="rect">
            <a:avLst/>
          </a:prstGeom>
          <a:pattFill prst="pct30">
            <a:fgClr>
              <a:srgbClr val="FF99CC"/>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0000FF"/>
                </a:solidFill>
                <a:latin typeface="宋体" panose="02010600030101010101" pitchFamily="2" charset="-122"/>
                <a:ea typeface="宋体" panose="02010600030101010101" pitchFamily="2" charset="-122"/>
                <a:cs typeface="楷体_GB2312" pitchFamily="49" charset="-122"/>
              </a:rPr>
              <a:t>交流反馈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74" name="矩形" descr="30%"/>
          <p:cNvSpPr/>
          <p:nvPr/>
        </p:nvSpPr>
        <p:spPr>
          <a:xfrm>
            <a:off x="2628900" y="5335588"/>
            <a:ext cx="1866900" cy="587375"/>
          </a:xfrm>
          <a:prstGeom prst="rect">
            <a:avLst/>
          </a:prstGeom>
          <a:pattFill prst="pct30">
            <a:fgClr>
              <a:srgbClr val="00CCFF"/>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FF3300"/>
                </a:solidFill>
                <a:latin typeface="宋体" panose="02010600030101010101" pitchFamily="2" charset="-122"/>
                <a:ea typeface="宋体" panose="02010600030101010101" pitchFamily="2" charset="-122"/>
                <a:cs typeface="楷体_GB2312" pitchFamily="49" charset="-122"/>
              </a:rPr>
              <a:t>直流反馈</a:t>
            </a:r>
            <a:endParaRPr lang="zh-CN" altLang="en-US" sz="3200" b="1" i="0" u="none" strike="noStrike" kern="1200" cap="none" spc="0" baseline="0">
              <a:solidFill>
                <a:srgbClr val="FF3300"/>
              </a:solidFill>
              <a:latin typeface="宋体" panose="02010600030101010101" pitchFamily="2" charset="-122"/>
              <a:ea typeface="宋体" panose="02010600030101010101" pitchFamily="2" charset="-122"/>
              <a:cs typeface="楷体_GB2312" pitchFamily="49" charset="-122"/>
            </a:endParaRPr>
          </a:p>
        </p:txBody>
      </p:sp>
      <p:sp>
        <p:nvSpPr>
          <p:cNvPr id="1075" name="左大括号"/>
          <p:cNvSpPr/>
          <p:nvPr/>
        </p:nvSpPr>
        <p:spPr>
          <a:xfrm>
            <a:off x="4595813" y="1933575"/>
            <a:ext cx="519111" cy="3028948"/>
          </a:xfrm>
          <a:prstGeom prst="leftBrace">
            <a:avLst>
              <a:gd name="adj1" fmla="val 48596"/>
              <a:gd name="adj2" fmla="val 50000"/>
            </a:avLst>
          </a:prstGeom>
          <a:noFill/>
          <a:ln w="38100" cap="flat" cmpd="sng">
            <a:solidFill>
              <a:srgbClr val="000000"/>
            </a:solidFill>
            <a:prstDash val="solid"/>
            <a:round/>
          </a:ln>
        </p:spPr>
      </p:sp>
      <p:sp>
        <p:nvSpPr>
          <p:cNvPr id="1076" name="矩形" descr="80%"/>
          <p:cNvSpPr/>
          <p:nvPr/>
        </p:nvSpPr>
        <p:spPr>
          <a:xfrm>
            <a:off x="5259388" y="1874838"/>
            <a:ext cx="3203573" cy="608011"/>
          </a:xfrm>
          <a:prstGeom prst="rect">
            <a:avLst/>
          </a:prstGeom>
          <a:pattFill prst="pct80">
            <a:fgClr>
              <a:srgbClr val="990000"/>
            </a:fgClr>
            <a:bgClr>
              <a:srgbClr val="FFFFFF"/>
            </a:bgClr>
          </a:pattFill>
          <a:ln w="28575"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rPr>
              <a:t>电压串联负反馈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77" name="矩形" descr="80%"/>
          <p:cNvSpPr/>
          <p:nvPr/>
        </p:nvSpPr>
        <p:spPr>
          <a:xfrm>
            <a:off x="5257800" y="2682875"/>
            <a:ext cx="3203575" cy="587375"/>
          </a:xfrm>
          <a:prstGeom prst="rect">
            <a:avLst/>
          </a:prstGeom>
          <a:pattFill prst="pct80">
            <a:fgClr>
              <a:srgbClr val="FFCCCC"/>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rPr>
              <a:t>电压并联负反馈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78" name="矩形" descr="90%"/>
          <p:cNvSpPr/>
          <p:nvPr/>
        </p:nvSpPr>
        <p:spPr>
          <a:xfrm>
            <a:off x="5257800" y="3549649"/>
            <a:ext cx="3203575" cy="587375"/>
          </a:xfrm>
          <a:prstGeom prst="rect">
            <a:avLst/>
          </a:prstGeom>
          <a:pattFill prst="pct90">
            <a:fgClr>
              <a:srgbClr val="00CC66"/>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rPr>
              <a:t>电流串联负反馈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79" name="矩形" descr="80%"/>
          <p:cNvSpPr/>
          <p:nvPr/>
        </p:nvSpPr>
        <p:spPr>
          <a:xfrm>
            <a:off x="5257800" y="4357688"/>
            <a:ext cx="3203575" cy="587375"/>
          </a:xfrm>
          <a:prstGeom prst="rect">
            <a:avLst/>
          </a:prstGeom>
          <a:pattFill prst="pct80">
            <a:fgClr>
              <a:srgbClr val="CCCCFF"/>
            </a:fgClr>
            <a:bgClr>
              <a:srgbClr val="FFFFFF"/>
            </a:bgClr>
          </a:pattFill>
          <a:ln w="38100" cap="flat" cmpd="sng">
            <a:solidFill>
              <a:srgbClr val="006600"/>
            </a:solid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rPr>
              <a:t>电流并联负反馈</a:t>
            </a:r>
            <a:endParaRPr lang="zh-CN" altLang="en-US" sz="3200" b="1" i="0" u="none" strike="noStrike" kern="1200" cap="none" spc="0" baseline="0">
              <a:solidFill>
                <a:schemeClr val="tx1"/>
              </a:solidFill>
              <a:latin typeface="宋体" panose="02010600030101010101" pitchFamily="2" charset="-122"/>
              <a:ea typeface="宋体" panose="02010600030101010101" pitchFamily="2" charset="-122"/>
              <a:cs typeface="楷体_GB2312" pitchFamily="49" charset="-122"/>
            </a:endParaRPr>
          </a:p>
        </p:txBody>
      </p:sp>
      <p:sp>
        <p:nvSpPr>
          <p:cNvPr id="1080" name="矩形"/>
          <p:cNvSpPr/>
          <p:nvPr/>
        </p:nvSpPr>
        <p:spPr>
          <a:xfrm>
            <a:off x="2692400" y="593725"/>
            <a:ext cx="2641600" cy="587375"/>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楷体_GB2312" pitchFamily="49" charset="-122"/>
              </a:rPr>
              <a:t>负反馈的类型</a:t>
            </a:r>
            <a:endParaRPr lang="zh-CN" altLang="en-US" sz="32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楷体_GB2312" pitchFamily="49" charset="-122"/>
            </a:endParaRPr>
          </a:p>
        </p:txBody>
      </p:sp>
      <p:grpSp>
        <p:nvGrpSpPr>
          <p:cNvPr id="1112" name="组合"/>
          <p:cNvGrpSpPr/>
          <p:nvPr/>
        </p:nvGrpSpPr>
        <p:grpSpPr>
          <a:xfrm>
            <a:off x="152400" y="76200"/>
            <a:ext cx="6486523" cy="1381124"/>
            <a:chOff x="152400" y="76200"/>
            <a:chExt cx="6486523" cy="1381124"/>
          </a:xfrm>
        </p:grpSpPr>
        <p:pic>
          <p:nvPicPr>
            <p:cNvPr id="1081" name="图片" descr="Green and Black Diamond"/>
            <p:cNvPicPr>
              <a:picLocks noChangeAspect="1"/>
            </p:cNvPicPr>
            <p:nvPr/>
          </p:nvPicPr>
          <p:blipFill>
            <a:blip r:embed="rId1" cstate="print"/>
            <a:stretch>
              <a:fillRect/>
            </a:stretch>
          </p:blipFill>
          <p:spPr>
            <a:xfrm>
              <a:off x="2209800" y="1295399"/>
              <a:ext cx="161925" cy="161925"/>
            </a:xfrm>
            <a:prstGeom prst="rect">
              <a:avLst/>
            </a:prstGeom>
            <a:noFill/>
            <a:ln w="9525" cap="flat" cmpd="sng">
              <a:noFill/>
              <a:prstDash val="solid"/>
              <a:round/>
            </a:ln>
          </p:spPr>
        </p:pic>
        <p:pic>
          <p:nvPicPr>
            <p:cNvPr id="1082" name="图片" descr="Green and Black Diamond"/>
            <p:cNvPicPr>
              <a:picLocks noChangeAspect="1"/>
            </p:cNvPicPr>
            <p:nvPr/>
          </p:nvPicPr>
          <p:blipFill>
            <a:blip r:embed="rId1" cstate="print"/>
            <a:stretch>
              <a:fillRect/>
            </a:stretch>
          </p:blipFill>
          <p:spPr>
            <a:xfrm>
              <a:off x="2505075" y="1295399"/>
              <a:ext cx="161923" cy="161925"/>
            </a:xfrm>
            <a:prstGeom prst="rect">
              <a:avLst/>
            </a:prstGeom>
            <a:noFill/>
            <a:ln w="9525" cap="flat" cmpd="sng">
              <a:noFill/>
              <a:prstDash val="solid"/>
              <a:round/>
            </a:ln>
          </p:spPr>
        </p:pic>
        <p:pic>
          <p:nvPicPr>
            <p:cNvPr id="1083" name="图片" descr="Green and Black Diamond"/>
            <p:cNvPicPr>
              <a:picLocks noChangeAspect="1"/>
            </p:cNvPicPr>
            <p:nvPr/>
          </p:nvPicPr>
          <p:blipFill>
            <a:blip r:embed="rId1" cstate="print"/>
            <a:stretch>
              <a:fillRect/>
            </a:stretch>
          </p:blipFill>
          <p:spPr>
            <a:xfrm>
              <a:off x="2667000" y="1295399"/>
              <a:ext cx="161923" cy="161925"/>
            </a:xfrm>
            <a:prstGeom prst="rect">
              <a:avLst/>
            </a:prstGeom>
            <a:noFill/>
            <a:ln w="9525" cap="flat" cmpd="sng">
              <a:noFill/>
              <a:prstDash val="solid"/>
              <a:round/>
            </a:ln>
          </p:spPr>
        </p:pic>
        <p:pic>
          <p:nvPicPr>
            <p:cNvPr id="1084" name="图片" descr="Green and Black Diamond"/>
            <p:cNvPicPr>
              <a:picLocks noChangeAspect="1"/>
            </p:cNvPicPr>
            <p:nvPr/>
          </p:nvPicPr>
          <p:blipFill>
            <a:blip r:embed="rId1" cstate="print"/>
            <a:stretch>
              <a:fillRect/>
            </a:stretch>
          </p:blipFill>
          <p:spPr>
            <a:xfrm>
              <a:off x="2819400" y="1295399"/>
              <a:ext cx="161923" cy="161925"/>
            </a:xfrm>
            <a:prstGeom prst="rect">
              <a:avLst/>
            </a:prstGeom>
            <a:noFill/>
            <a:ln w="9525" cap="flat" cmpd="sng">
              <a:noFill/>
              <a:prstDash val="solid"/>
              <a:round/>
            </a:ln>
          </p:spPr>
        </p:pic>
        <p:pic>
          <p:nvPicPr>
            <p:cNvPr id="1085" name="图片" descr="Green and Black Diamond"/>
            <p:cNvPicPr>
              <a:picLocks noChangeAspect="1"/>
            </p:cNvPicPr>
            <p:nvPr/>
          </p:nvPicPr>
          <p:blipFill>
            <a:blip r:embed="rId1" cstate="print"/>
            <a:stretch>
              <a:fillRect/>
            </a:stretch>
          </p:blipFill>
          <p:spPr>
            <a:xfrm>
              <a:off x="2962274" y="1295399"/>
              <a:ext cx="161924" cy="161925"/>
            </a:xfrm>
            <a:prstGeom prst="rect">
              <a:avLst/>
            </a:prstGeom>
            <a:noFill/>
            <a:ln w="9525" cap="flat" cmpd="sng">
              <a:noFill/>
              <a:prstDash val="solid"/>
              <a:round/>
            </a:ln>
          </p:spPr>
        </p:pic>
        <p:pic>
          <p:nvPicPr>
            <p:cNvPr id="1086" name="图片" descr="Green and Black Diamond"/>
            <p:cNvPicPr>
              <a:picLocks noChangeAspect="1"/>
            </p:cNvPicPr>
            <p:nvPr/>
          </p:nvPicPr>
          <p:blipFill>
            <a:blip r:embed="rId1" cstate="print"/>
            <a:stretch>
              <a:fillRect/>
            </a:stretch>
          </p:blipFill>
          <p:spPr>
            <a:xfrm>
              <a:off x="2362199" y="1295399"/>
              <a:ext cx="161925" cy="161925"/>
            </a:xfrm>
            <a:prstGeom prst="rect">
              <a:avLst/>
            </a:prstGeom>
            <a:noFill/>
            <a:ln w="9525" cap="flat" cmpd="sng">
              <a:noFill/>
              <a:prstDash val="solid"/>
              <a:round/>
            </a:ln>
          </p:spPr>
        </p:pic>
        <p:pic>
          <p:nvPicPr>
            <p:cNvPr id="1087" name="图片" descr="Green and Black Diamond"/>
            <p:cNvPicPr>
              <a:picLocks noChangeAspect="1"/>
            </p:cNvPicPr>
            <p:nvPr/>
          </p:nvPicPr>
          <p:blipFill>
            <a:blip r:embed="rId1" cstate="print"/>
            <a:stretch>
              <a:fillRect/>
            </a:stretch>
          </p:blipFill>
          <p:spPr>
            <a:xfrm>
              <a:off x="3124200" y="1295399"/>
              <a:ext cx="161923" cy="161925"/>
            </a:xfrm>
            <a:prstGeom prst="rect">
              <a:avLst/>
            </a:prstGeom>
            <a:noFill/>
            <a:ln w="9525" cap="flat" cmpd="sng">
              <a:noFill/>
              <a:prstDash val="solid"/>
              <a:round/>
            </a:ln>
          </p:spPr>
        </p:pic>
        <p:pic>
          <p:nvPicPr>
            <p:cNvPr id="1088" name="图片" descr="Green and Black Diamond"/>
            <p:cNvPicPr>
              <a:picLocks noChangeAspect="1"/>
            </p:cNvPicPr>
            <p:nvPr/>
          </p:nvPicPr>
          <p:blipFill>
            <a:blip r:embed="rId1" cstate="print"/>
            <a:stretch>
              <a:fillRect/>
            </a:stretch>
          </p:blipFill>
          <p:spPr>
            <a:xfrm>
              <a:off x="3276600" y="1295399"/>
              <a:ext cx="161923" cy="161925"/>
            </a:xfrm>
            <a:prstGeom prst="rect">
              <a:avLst/>
            </a:prstGeom>
            <a:noFill/>
            <a:ln w="9525" cap="flat" cmpd="sng">
              <a:noFill/>
              <a:prstDash val="solid"/>
              <a:round/>
            </a:ln>
          </p:spPr>
        </p:pic>
        <p:pic>
          <p:nvPicPr>
            <p:cNvPr id="1089" name="图片" descr="Green and Black Diamond"/>
            <p:cNvPicPr>
              <a:picLocks noChangeAspect="1"/>
            </p:cNvPicPr>
            <p:nvPr/>
          </p:nvPicPr>
          <p:blipFill>
            <a:blip r:embed="rId1" cstate="print"/>
            <a:stretch>
              <a:fillRect/>
            </a:stretch>
          </p:blipFill>
          <p:spPr>
            <a:xfrm>
              <a:off x="3419475" y="1295399"/>
              <a:ext cx="161923" cy="161925"/>
            </a:xfrm>
            <a:prstGeom prst="rect">
              <a:avLst/>
            </a:prstGeom>
            <a:noFill/>
            <a:ln w="9525" cap="flat" cmpd="sng">
              <a:noFill/>
              <a:prstDash val="solid"/>
              <a:round/>
            </a:ln>
          </p:spPr>
        </p:pic>
        <p:pic>
          <p:nvPicPr>
            <p:cNvPr id="1090" name="图片" descr="Green and Black Diamond"/>
            <p:cNvPicPr>
              <a:picLocks noChangeAspect="1"/>
            </p:cNvPicPr>
            <p:nvPr/>
          </p:nvPicPr>
          <p:blipFill>
            <a:blip r:embed="rId1" cstate="print"/>
            <a:stretch>
              <a:fillRect/>
            </a:stretch>
          </p:blipFill>
          <p:spPr>
            <a:xfrm>
              <a:off x="3581399" y="1295399"/>
              <a:ext cx="161924" cy="161925"/>
            </a:xfrm>
            <a:prstGeom prst="rect">
              <a:avLst/>
            </a:prstGeom>
            <a:noFill/>
            <a:ln w="9525" cap="flat" cmpd="sng">
              <a:noFill/>
              <a:prstDash val="solid"/>
              <a:round/>
            </a:ln>
          </p:spPr>
        </p:pic>
        <p:pic>
          <p:nvPicPr>
            <p:cNvPr id="1091" name="图片" descr="Green and Black Diamond"/>
            <p:cNvPicPr>
              <a:picLocks noChangeAspect="1"/>
            </p:cNvPicPr>
            <p:nvPr/>
          </p:nvPicPr>
          <p:blipFill>
            <a:blip r:embed="rId1" cstate="print"/>
            <a:stretch>
              <a:fillRect/>
            </a:stretch>
          </p:blipFill>
          <p:spPr>
            <a:xfrm>
              <a:off x="3733800" y="1295399"/>
              <a:ext cx="161923" cy="161925"/>
            </a:xfrm>
            <a:prstGeom prst="rect">
              <a:avLst/>
            </a:prstGeom>
            <a:noFill/>
            <a:ln w="9525" cap="flat" cmpd="sng">
              <a:noFill/>
              <a:prstDash val="solid"/>
              <a:round/>
            </a:ln>
          </p:spPr>
        </p:pic>
        <p:pic>
          <p:nvPicPr>
            <p:cNvPr id="1092" name="图片" descr="Green and Black Diamond"/>
            <p:cNvPicPr>
              <a:picLocks noChangeAspect="1"/>
            </p:cNvPicPr>
            <p:nvPr/>
          </p:nvPicPr>
          <p:blipFill>
            <a:blip r:embed="rId1" cstate="print"/>
            <a:stretch>
              <a:fillRect/>
            </a:stretch>
          </p:blipFill>
          <p:spPr>
            <a:xfrm>
              <a:off x="3876674" y="1295399"/>
              <a:ext cx="161924" cy="161925"/>
            </a:xfrm>
            <a:prstGeom prst="rect">
              <a:avLst/>
            </a:prstGeom>
            <a:noFill/>
            <a:ln w="9525" cap="flat" cmpd="sng">
              <a:noFill/>
              <a:prstDash val="solid"/>
              <a:round/>
            </a:ln>
          </p:spPr>
        </p:pic>
        <p:pic>
          <p:nvPicPr>
            <p:cNvPr id="1093" name="图片" descr="Green and Black Diamond"/>
            <p:cNvPicPr>
              <a:picLocks noChangeAspect="1"/>
            </p:cNvPicPr>
            <p:nvPr/>
          </p:nvPicPr>
          <p:blipFill>
            <a:blip r:embed="rId1" cstate="print"/>
            <a:stretch>
              <a:fillRect/>
            </a:stretch>
          </p:blipFill>
          <p:spPr>
            <a:xfrm>
              <a:off x="4038600" y="1295399"/>
              <a:ext cx="161924" cy="161925"/>
            </a:xfrm>
            <a:prstGeom prst="rect">
              <a:avLst/>
            </a:prstGeom>
            <a:noFill/>
            <a:ln w="9525" cap="flat" cmpd="sng">
              <a:noFill/>
              <a:prstDash val="solid"/>
              <a:round/>
            </a:ln>
          </p:spPr>
        </p:pic>
        <p:pic>
          <p:nvPicPr>
            <p:cNvPr id="1094" name="图片" descr="Green and Black Diamond"/>
            <p:cNvPicPr>
              <a:picLocks noChangeAspect="1"/>
            </p:cNvPicPr>
            <p:nvPr/>
          </p:nvPicPr>
          <p:blipFill>
            <a:blip r:embed="rId1" cstate="print"/>
            <a:stretch>
              <a:fillRect/>
            </a:stretch>
          </p:blipFill>
          <p:spPr>
            <a:xfrm>
              <a:off x="4333874" y="1295399"/>
              <a:ext cx="161924" cy="161925"/>
            </a:xfrm>
            <a:prstGeom prst="rect">
              <a:avLst/>
            </a:prstGeom>
            <a:noFill/>
            <a:ln w="9525" cap="flat" cmpd="sng">
              <a:noFill/>
              <a:prstDash val="solid"/>
              <a:round/>
            </a:ln>
          </p:spPr>
        </p:pic>
        <p:pic>
          <p:nvPicPr>
            <p:cNvPr id="1095" name="图片" descr="Green and Black Diamond"/>
            <p:cNvPicPr>
              <a:picLocks noChangeAspect="1"/>
            </p:cNvPicPr>
            <p:nvPr/>
          </p:nvPicPr>
          <p:blipFill>
            <a:blip r:embed="rId1" cstate="print"/>
            <a:stretch>
              <a:fillRect/>
            </a:stretch>
          </p:blipFill>
          <p:spPr>
            <a:xfrm>
              <a:off x="4495800" y="1295399"/>
              <a:ext cx="161924" cy="161925"/>
            </a:xfrm>
            <a:prstGeom prst="rect">
              <a:avLst/>
            </a:prstGeom>
            <a:noFill/>
            <a:ln w="9525" cap="flat" cmpd="sng">
              <a:noFill/>
              <a:prstDash val="solid"/>
              <a:round/>
            </a:ln>
          </p:spPr>
        </p:pic>
        <p:pic>
          <p:nvPicPr>
            <p:cNvPr id="1096" name="图片" descr="Green and Black Diamond"/>
            <p:cNvPicPr>
              <a:picLocks noChangeAspect="1"/>
            </p:cNvPicPr>
            <p:nvPr/>
          </p:nvPicPr>
          <p:blipFill>
            <a:blip r:embed="rId1" cstate="print"/>
            <a:stretch>
              <a:fillRect/>
            </a:stretch>
          </p:blipFill>
          <p:spPr>
            <a:xfrm>
              <a:off x="4648200" y="1295399"/>
              <a:ext cx="161924" cy="161925"/>
            </a:xfrm>
            <a:prstGeom prst="rect">
              <a:avLst/>
            </a:prstGeom>
            <a:noFill/>
            <a:ln w="9525" cap="flat" cmpd="sng">
              <a:noFill/>
              <a:prstDash val="solid"/>
              <a:round/>
            </a:ln>
          </p:spPr>
        </p:pic>
        <p:pic>
          <p:nvPicPr>
            <p:cNvPr id="1097" name="图片" descr="Green and Black Diamond"/>
            <p:cNvPicPr>
              <a:picLocks noChangeAspect="1"/>
            </p:cNvPicPr>
            <p:nvPr/>
          </p:nvPicPr>
          <p:blipFill>
            <a:blip r:embed="rId1" cstate="print"/>
            <a:stretch>
              <a:fillRect/>
            </a:stretch>
          </p:blipFill>
          <p:spPr>
            <a:xfrm>
              <a:off x="4791075" y="1295399"/>
              <a:ext cx="161924" cy="161925"/>
            </a:xfrm>
            <a:prstGeom prst="rect">
              <a:avLst/>
            </a:prstGeom>
            <a:noFill/>
            <a:ln w="9525" cap="flat" cmpd="sng">
              <a:noFill/>
              <a:prstDash val="solid"/>
              <a:round/>
            </a:ln>
          </p:spPr>
        </p:pic>
        <p:pic>
          <p:nvPicPr>
            <p:cNvPr id="1098" name="图片" descr="Green and Black Diamond"/>
            <p:cNvPicPr>
              <a:picLocks noChangeAspect="1"/>
            </p:cNvPicPr>
            <p:nvPr/>
          </p:nvPicPr>
          <p:blipFill>
            <a:blip r:embed="rId1" cstate="print"/>
            <a:stretch>
              <a:fillRect/>
            </a:stretch>
          </p:blipFill>
          <p:spPr>
            <a:xfrm>
              <a:off x="4953000" y="1295399"/>
              <a:ext cx="161924" cy="161925"/>
            </a:xfrm>
            <a:prstGeom prst="rect">
              <a:avLst/>
            </a:prstGeom>
            <a:noFill/>
            <a:ln w="9525" cap="flat" cmpd="sng">
              <a:noFill/>
              <a:prstDash val="solid"/>
              <a:round/>
            </a:ln>
          </p:spPr>
        </p:pic>
        <p:pic>
          <p:nvPicPr>
            <p:cNvPr id="1099" name="图片" descr="Green and Black Diamond"/>
            <p:cNvPicPr>
              <a:picLocks noChangeAspect="1"/>
            </p:cNvPicPr>
            <p:nvPr/>
          </p:nvPicPr>
          <p:blipFill>
            <a:blip r:embed="rId1" cstate="print"/>
            <a:stretch>
              <a:fillRect/>
            </a:stretch>
          </p:blipFill>
          <p:spPr>
            <a:xfrm>
              <a:off x="5248273" y="1295399"/>
              <a:ext cx="161924" cy="161925"/>
            </a:xfrm>
            <a:prstGeom prst="rect">
              <a:avLst/>
            </a:prstGeom>
            <a:noFill/>
            <a:ln w="9525" cap="flat" cmpd="sng">
              <a:noFill/>
              <a:prstDash val="solid"/>
              <a:round/>
            </a:ln>
          </p:spPr>
        </p:pic>
        <p:pic>
          <p:nvPicPr>
            <p:cNvPr id="1100" name="图片" descr="Green and Black Diamond"/>
            <p:cNvPicPr>
              <a:picLocks noChangeAspect="1"/>
            </p:cNvPicPr>
            <p:nvPr/>
          </p:nvPicPr>
          <p:blipFill>
            <a:blip r:embed="rId1" cstate="print"/>
            <a:stretch>
              <a:fillRect/>
            </a:stretch>
          </p:blipFill>
          <p:spPr>
            <a:xfrm>
              <a:off x="5410199" y="1295399"/>
              <a:ext cx="161924" cy="161925"/>
            </a:xfrm>
            <a:prstGeom prst="rect">
              <a:avLst/>
            </a:prstGeom>
            <a:noFill/>
            <a:ln w="9525" cap="flat" cmpd="sng">
              <a:noFill/>
              <a:prstDash val="solid"/>
              <a:round/>
            </a:ln>
          </p:spPr>
        </p:pic>
        <p:pic>
          <p:nvPicPr>
            <p:cNvPr id="1101" name="图片" descr="Green and Black Diamond"/>
            <p:cNvPicPr>
              <a:picLocks noChangeAspect="1"/>
            </p:cNvPicPr>
            <p:nvPr/>
          </p:nvPicPr>
          <p:blipFill>
            <a:blip r:embed="rId1" cstate="print"/>
            <a:stretch>
              <a:fillRect/>
            </a:stretch>
          </p:blipFill>
          <p:spPr>
            <a:xfrm>
              <a:off x="5562600" y="1295399"/>
              <a:ext cx="161924" cy="161925"/>
            </a:xfrm>
            <a:prstGeom prst="rect">
              <a:avLst/>
            </a:prstGeom>
            <a:noFill/>
            <a:ln w="9525" cap="flat" cmpd="sng">
              <a:noFill/>
              <a:prstDash val="solid"/>
              <a:round/>
            </a:ln>
          </p:spPr>
        </p:pic>
        <p:pic>
          <p:nvPicPr>
            <p:cNvPr id="1102" name="图片" descr="Green and Black Diamond"/>
            <p:cNvPicPr>
              <a:picLocks noChangeAspect="1"/>
            </p:cNvPicPr>
            <p:nvPr/>
          </p:nvPicPr>
          <p:blipFill>
            <a:blip r:embed="rId1" cstate="print"/>
            <a:stretch>
              <a:fillRect/>
            </a:stretch>
          </p:blipFill>
          <p:spPr>
            <a:xfrm>
              <a:off x="5705474" y="1295399"/>
              <a:ext cx="161924" cy="161925"/>
            </a:xfrm>
            <a:prstGeom prst="rect">
              <a:avLst/>
            </a:prstGeom>
            <a:noFill/>
            <a:ln w="9525" cap="flat" cmpd="sng">
              <a:noFill/>
              <a:prstDash val="solid"/>
              <a:round/>
            </a:ln>
          </p:spPr>
        </p:pic>
        <p:pic>
          <p:nvPicPr>
            <p:cNvPr id="1103" name="图片" descr="Green and Black Diamond"/>
            <p:cNvPicPr>
              <a:picLocks noChangeAspect="1"/>
            </p:cNvPicPr>
            <p:nvPr/>
          </p:nvPicPr>
          <p:blipFill>
            <a:blip r:embed="rId1" cstate="print"/>
            <a:stretch>
              <a:fillRect/>
            </a:stretch>
          </p:blipFill>
          <p:spPr>
            <a:xfrm>
              <a:off x="4191000" y="1295399"/>
              <a:ext cx="161924" cy="161925"/>
            </a:xfrm>
            <a:prstGeom prst="rect">
              <a:avLst/>
            </a:prstGeom>
            <a:noFill/>
            <a:ln w="9525" cap="flat" cmpd="sng">
              <a:noFill/>
              <a:prstDash val="solid"/>
              <a:round/>
            </a:ln>
          </p:spPr>
        </p:pic>
        <p:pic>
          <p:nvPicPr>
            <p:cNvPr id="1104" name="图片" descr="Green and Black Diamond"/>
            <p:cNvPicPr>
              <a:picLocks noChangeAspect="1"/>
            </p:cNvPicPr>
            <p:nvPr/>
          </p:nvPicPr>
          <p:blipFill>
            <a:blip r:embed="rId1" cstate="print"/>
            <a:stretch>
              <a:fillRect/>
            </a:stretch>
          </p:blipFill>
          <p:spPr>
            <a:xfrm>
              <a:off x="5105399" y="1295399"/>
              <a:ext cx="161924" cy="161925"/>
            </a:xfrm>
            <a:prstGeom prst="rect">
              <a:avLst/>
            </a:prstGeom>
            <a:noFill/>
            <a:ln w="9525" cap="flat" cmpd="sng">
              <a:noFill/>
              <a:prstDash val="solid"/>
              <a:round/>
            </a:ln>
          </p:spPr>
        </p:pic>
        <p:pic>
          <p:nvPicPr>
            <p:cNvPr id="1105" name="图片" descr="Green and Black Diamond"/>
            <p:cNvPicPr>
              <a:picLocks noChangeAspect="1"/>
            </p:cNvPicPr>
            <p:nvPr/>
          </p:nvPicPr>
          <p:blipFill>
            <a:blip r:embed="rId1" cstate="print"/>
            <a:stretch>
              <a:fillRect/>
            </a:stretch>
          </p:blipFill>
          <p:spPr>
            <a:xfrm>
              <a:off x="5867400" y="1295399"/>
              <a:ext cx="161924" cy="161925"/>
            </a:xfrm>
            <a:prstGeom prst="rect">
              <a:avLst/>
            </a:prstGeom>
            <a:noFill/>
            <a:ln w="9525" cap="flat" cmpd="sng">
              <a:noFill/>
              <a:prstDash val="solid"/>
              <a:round/>
            </a:ln>
          </p:spPr>
        </p:pic>
        <p:pic>
          <p:nvPicPr>
            <p:cNvPr id="1106" name="图片" descr="Green and Black Diamond"/>
            <p:cNvPicPr>
              <a:picLocks noChangeAspect="1"/>
            </p:cNvPicPr>
            <p:nvPr/>
          </p:nvPicPr>
          <p:blipFill>
            <a:blip r:embed="rId1" cstate="print"/>
            <a:stretch>
              <a:fillRect/>
            </a:stretch>
          </p:blipFill>
          <p:spPr>
            <a:xfrm>
              <a:off x="6019799" y="1295399"/>
              <a:ext cx="161924" cy="161925"/>
            </a:xfrm>
            <a:prstGeom prst="rect">
              <a:avLst/>
            </a:prstGeom>
            <a:noFill/>
            <a:ln w="9525" cap="flat" cmpd="sng">
              <a:noFill/>
              <a:prstDash val="solid"/>
              <a:round/>
            </a:ln>
          </p:spPr>
        </p:pic>
        <p:pic>
          <p:nvPicPr>
            <p:cNvPr id="1107" name="图片" descr="Green and Black Diamond"/>
            <p:cNvPicPr>
              <a:picLocks noChangeAspect="1"/>
            </p:cNvPicPr>
            <p:nvPr/>
          </p:nvPicPr>
          <p:blipFill>
            <a:blip r:embed="rId1" cstate="print"/>
            <a:stretch>
              <a:fillRect/>
            </a:stretch>
          </p:blipFill>
          <p:spPr>
            <a:xfrm>
              <a:off x="6162674" y="1295399"/>
              <a:ext cx="161924" cy="161925"/>
            </a:xfrm>
            <a:prstGeom prst="rect">
              <a:avLst/>
            </a:prstGeom>
            <a:noFill/>
            <a:ln w="9525" cap="flat" cmpd="sng">
              <a:noFill/>
              <a:prstDash val="solid"/>
              <a:round/>
            </a:ln>
          </p:spPr>
        </p:pic>
        <p:pic>
          <p:nvPicPr>
            <p:cNvPr id="1108" name="图片" descr="Green and Black Diamond"/>
            <p:cNvPicPr>
              <a:picLocks noChangeAspect="1"/>
            </p:cNvPicPr>
            <p:nvPr/>
          </p:nvPicPr>
          <p:blipFill>
            <a:blip r:embed="rId1" cstate="print"/>
            <a:stretch>
              <a:fillRect/>
            </a:stretch>
          </p:blipFill>
          <p:spPr>
            <a:xfrm>
              <a:off x="6324599" y="1295399"/>
              <a:ext cx="161924" cy="161925"/>
            </a:xfrm>
            <a:prstGeom prst="rect">
              <a:avLst/>
            </a:prstGeom>
            <a:noFill/>
            <a:ln w="9525" cap="flat" cmpd="sng">
              <a:noFill/>
              <a:prstDash val="solid"/>
              <a:round/>
            </a:ln>
          </p:spPr>
        </p:pic>
        <p:pic>
          <p:nvPicPr>
            <p:cNvPr id="1109" name="图片" descr="Green and Black Diamond"/>
            <p:cNvPicPr>
              <a:picLocks noChangeAspect="1"/>
            </p:cNvPicPr>
            <p:nvPr/>
          </p:nvPicPr>
          <p:blipFill>
            <a:blip r:embed="rId1" cstate="print"/>
            <a:stretch>
              <a:fillRect/>
            </a:stretch>
          </p:blipFill>
          <p:spPr>
            <a:xfrm>
              <a:off x="6476999" y="1295399"/>
              <a:ext cx="161924" cy="161925"/>
            </a:xfrm>
            <a:prstGeom prst="rect">
              <a:avLst/>
            </a:prstGeom>
            <a:noFill/>
            <a:ln w="9525" cap="flat" cmpd="sng">
              <a:noFill/>
              <a:prstDash val="solid"/>
              <a:round/>
            </a:ln>
          </p:spPr>
        </p:pic>
        <p:sp>
          <p:nvSpPr>
            <p:cNvPr id="1110" name="十字星"/>
            <p:cNvSpPr/>
            <p:nvPr/>
          </p:nvSpPr>
          <p:spPr>
            <a:xfrm>
              <a:off x="152400" y="76200"/>
              <a:ext cx="990600" cy="1219200"/>
            </a:xfrm>
            <a:prstGeom prst="star4">
              <a:avLst>
                <a:gd name="adj" fmla="val 12500"/>
              </a:avLst>
            </a:prstGeom>
            <a:gradFill rotWithShape="0">
              <a:gsLst>
                <a:gs pos="0">
                  <a:srgbClr val="FFFFFF">
                    <a:alpha val="100000"/>
                  </a:srgbClr>
                </a:gs>
                <a:gs pos="100000">
                  <a:srgbClr val="CC3300">
                    <a:alpha val="100000"/>
                  </a:srgbClr>
                </a:gs>
              </a:gsLst>
              <a:path path="shape">
                <a:fillToRect l="50000" t="50000" r="50000" b="50000"/>
              </a:path>
              <a:tileRect/>
            </a:gradFill>
            <a:ln w="9525" cap="sq" cmpd="sng">
              <a:solidFill>
                <a:srgbClr val="990000"/>
              </a:solidFill>
              <a:prstDash val="solid"/>
              <a:miter/>
            </a:ln>
          </p:spPr>
        </p:sp>
        <p:sp>
          <p:nvSpPr>
            <p:cNvPr id="1111" name="十字星"/>
            <p:cNvSpPr/>
            <p:nvPr/>
          </p:nvSpPr>
          <p:spPr>
            <a:xfrm>
              <a:off x="1295399" y="457200"/>
              <a:ext cx="838199" cy="838200"/>
            </a:xfrm>
            <a:prstGeom prst="star4">
              <a:avLst>
                <a:gd name="adj" fmla="val 12500"/>
              </a:avLst>
            </a:prstGeom>
            <a:gradFill rotWithShape="0">
              <a:gsLst>
                <a:gs pos="0">
                  <a:srgbClr val="FFFFFF">
                    <a:alpha val="100000"/>
                  </a:srgbClr>
                </a:gs>
                <a:gs pos="100000">
                  <a:srgbClr val="CC3300">
                    <a:alpha val="100000"/>
                  </a:srgbClr>
                </a:gs>
              </a:gsLst>
              <a:path path="shape">
                <a:fillToRect l="50000" t="50000" r="50000" b="50000"/>
              </a:path>
              <a:tileRect/>
            </a:gradFill>
            <a:ln w="9525" cap="sq" cmpd="sng">
              <a:solidFill>
                <a:srgbClr val="990000"/>
              </a:solidFill>
              <a:prstDash val="solid"/>
              <a:miter/>
            </a:ln>
          </p:spPr>
        </p:sp>
      </p:grpSp>
      <p:sp>
        <p:nvSpPr>
          <p:cNvPr id="1113" name="矩形" descr="40%"/>
          <p:cNvSpPr/>
          <p:nvPr/>
        </p:nvSpPr>
        <p:spPr>
          <a:xfrm>
            <a:off x="5029200" y="5334000"/>
            <a:ext cx="3068638" cy="608011"/>
          </a:xfrm>
          <a:prstGeom prst="rect">
            <a:avLst/>
          </a:prstGeom>
          <a:pattFill prst="pct40">
            <a:fgClr>
              <a:srgbClr val="FFFF00"/>
            </a:fgClr>
            <a:bgClr>
              <a:srgbClr val="FFFFFF"/>
            </a:bgClr>
          </a:pattFill>
          <a:ln w="28575" cap="flat" cmpd="sng">
            <a:solidFill>
              <a:srgbClr val="006600"/>
            </a:solid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3200" b="1" i="0" u="none" strike="noStrike" kern="1200" cap="none" spc="0" baseline="0">
                <a:solidFill>
                  <a:srgbClr val="FF3300"/>
                </a:solidFill>
                <a:latin typeface="宋体" panose="02010600030101010101" pitchFamily="2" charset="-122"/>
                <a:ea typeface="宋体" panose="02010600030101010101" pitchFamily="2" charset="-122"/>
                <a:cs typeface="楷体_GB2312" pitchFamily="49" charset="-122"/>
              </a:rPr>
              <a:t>稳定静态工作点</a:t>
            </a:r>
            <a:endParaRPr lang="zh-CN" altLang="en-US" sz="3200" b="1" i="0" u="none" strike="noStrike" kern="1200" cap="none" spc="0" baseline="0">
              <a:solidFill>
                <a:srgbClr val="FF3300"/>
              </a:solidFill>
              <a:latin typeface="宋体" panose="02010600030101010101" pitchFamily="2" charset="-122"/>
              <a:ea typeface="宋体" panose="02010600030101010101" pitchFamily="2" charset="-122"/>
              <a:cs typeface="楷体_GB2312"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1"/>
                                        </p:tgtEl>
                                        <p:attrNameLst>
                                          <p:attrName>style.visibility</p:attrName>
                                        </p:attrNameLst>
                                      </p:cBhvr>
                                      <p:to>
                                        <p:strVal val="visible"/>
                                      </p:to>
                                    </p:set>
                                    <p:animEffect transition="in" filter="wipe(left)">
                                      <p:cBhvr>
                                        <p:cTn id="7" dur="500"/>
                                        <p:tgtEl>
                                          <p:spTgt spid="10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2"/>
                                        </p:tgtEl>
                                        <p:attrNameLst>
                                          <p:attrName>style.visibility</p:attrName>
                                        </p:attrNameLst>
                                      </p:cBhvr>
                                      <p:to>
                                        <p:strVal val="visible"/>
                                      </p:to>
                                    </p:set>
                                    <p:animEffect transition="in" filter="wipe(left)">
                                      <p:cBhvr>
                                        <p:cTn id="12" dur="500"/>
                                        <p:tgtEl>
                                          <p:spTgt spid="10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3"/>
                                        </p:tgtEl>
                                        <p:attrNameLst>
                                          <p:attrName>style.visibility</p:attrName>
                                        </p:attrNameLst>
                                      </p:cBhvr>
                                      <p:to>
                                        <p:strVal val="visible"/>
                                      </p:to>
                                    </p:set>
                                    <p:animEffect transition="in" filter="wipe(left)">
                                      <p:cBhvr>
                                        <p:cTn id="17" dur="500"/>
                                        <p:tgtEl>
                                          <p:spTgt spid="10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4"/>
                                        </p:tgtEl>
                                        <p:attrNameLst>
                                          <p:attrName>style.visibility</p:attrName>
                                        </p:attrNameLst>
                                      </p:cBhvr>
                                      <p:to>
                                        <p:strVal val="visible"/>
                                      </p:to>
                                    </p:set>
                                    <p:animEffect transition="in" filter="wipe(left)">
                                      <p:cBhvr>
                                        <p:cTn id="22" dur="500"/>
                                        <p:tgtEl>
                                          <p:spTgt spid="10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
                                        </p:tgtEl>
                                        <p:attrNameLst>
                                          <p:attrName>style.visibility</p:attrName>
                                        </p:attrNameLst>
                                      </p:cBhvr>
                                      <p:to>
                                        <p:strVal val="visible"/>
                                      </p:to>
                                    </p:set>
                                    <p:animEffect transition="in" filter="wipe(left)">
                                      <p:cBhvr>
                                        <p:cTn id="27" dur="500"/>
                                        <p:tgtEl>
                                          <p:spTgt spid="10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wipe(left)">
                                      <p:cBhvr>
                                        <p:cTn id="32" dur="500"/>
                                        <p:tgtEl>
                                          <p:spTgt spid="10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77"/>
                                        </p:tgtEl>
                                        <p:attrNameLst>
                                          <p:attrName>style.visibility</p:attrName>
                                        </p:attrNameLst>
                                      </p:cBhvr>
                                      <p:to>
                                        <p:strVal val="visible"/>
                                      </p:to>
                                    </p:set>
                                    <p:animEffect transition="in" filter="wipe(left)">
                                      <p:cBhvr>
                                        <p:cTn id="37" dur="500"/>
                                        <p:tgtEl>
                                          <p:spTgt spid="107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78"/>
                                        </p:tgtEl>
                                        <p:attrNameLst>
                                          <p:attrName>style.visibility</p:attrName>
                                        </p:attrNameLst>
                                      </p:cBhvr>
                                      <p:to>
                                        <p:strVal val="visible"/>
                                      </p:to>
                                    </p:set>
                                    <p:animEffect transition="in" filter="wipe(left)">
                                      <p:cBhvr>
                                        <p:cTn id="42" dur="500"/>
                                        <p:tgtEl>
                                          <p:spTgt spid="10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79"/>
                                        </p:tgtEl>
                                        <p:attrNameLst>
                                          <p:attrName>style.visibility</p:attrName>
                                        </p:attrNameLst>
                                      </p:cBhvr>
                                      <p:to>
                                        <p:strVal val="visible"/>
                                      </p:to>
                                    </p:set>
                                    <p:animEffect transition="in" filter="wipe(left)">
                                      <p:cBhvr>
                                        <p:cTn id="47" dur="500"/>
                                        <p:tgtEl>
                                          <p:spTgt spid="10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13"/>
                                        </p:tgtEl>
                                        <p:attrNameLst>
                                          <p:attrName>style.visibility</p:attrName>
                                        </p:attrNameLst>
                                      </p:cBhvr>
                                      <p:to>
                                        <p:strVal val="visible"/>
                                      </p:to>
                                    </p:set>
                                    <p:animEffect transition="in" filter="wipe(left)">
                                      <p:cBhvr>
                                        <p:cTn id="52" dur="500"/>
                                        <p:tgtEl>
                                          <p:spTgt spid="1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0" animBg="1"/>
      <p:bldP spid="1072" grpId="0" animBg="1"/>
      <p:bldP spid="1073" grpId="0" animBg="1"/>
      <p:bldP spid="1074" grpId="0" animBg="1"/>
      <p:bldP spid="1075" grpId="0" animBg="1"/>
      <p:bldP spid="1076" grpId="0" animBg="1"/>
      <p:bldP spid="1077" grpId="0" animBg="1"/>
      <p:bldP spid="1078" grpId="0" animBg="1"/>
      <p:bldP spid="1079" grpId="0" animBg="1"/>
      <p:bldP spid="1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 name="矩形"/>
          <p:cNvSpPr/>
          <p:nvPr/>
        </p:nvSpPr>
        <p:spPr>
          <a:xfrm>
            <a:off x="1219200" y="944563"/>
            <a:ext cx="5334000" cy="587375"/>
          </a:xfrm>
          <a:prstGeom prst="rect">
            <a:avLst/>
          </a:prstGeom>
          <a:noFill/>
          <a:ln w="9525"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3. </a:t>
            </a:r>
            <a:r>
              <a:rPr lang="zh-CN" altLang="en-US"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负反馈类型的判别步骤</a:t>
            </a:r>
            <a:endParaRPr lang="zh-CN" altLang="en-US"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117" name="矩形"/>
          <p:cNvSpPr/>
          <p:nvPr/>
        </p:nvSpPr>
        <p:spPr>
          <a:xfrm>
            <a:off x="1166813" y="2797175"/>
            <a:ext cx="4959348"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判别是否负反馈？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118" name="矩形"/>
          <p:cNvSpPr/>
          <p:nvPr/>
        </p:nvSpPr>
        <p:spPr>
          <a:xfrm>
            <a:off x="1166813" y="2187575"/>
            <a:ext cx="6834187"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判别是交流反馈还是直流反馈？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119" name="矩形"/>
          <p:cNvSpPr/>
          <p:nvPr/>
        </p:nvSpPr>
        <p:spPr>
          <a:xfrm>
            <a:off x="1095539" y="3367088"/>
            <a:ext cx="6827510" cy="523219"/>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4)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是负反馈！判断是何种类型的负反馈？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120" name="矩形"/>
          <p:cNvSpPr/>
          <p:nvPr/>
        </p:nvSpPr>
        <p:spPr>
          <a:xfrm>
            <a:off x="1152525" y="1574800"/>
            <a:ext cx="6792913" cy="525463"/>
          </a:xfrm>
          <a:prstGeom prst="rect">
            <a:avLst/>
          </a:prstGeom>
          <a:noFill/>
          <a:ln w="38100" cap="flat" cmpd="sng">
            <a:noFill/>
            <a:prstDash val="solid"/>
            <a:miter/>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找出反馈网络（一般是电阻、电容）。</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0"/>
                                        </p:tgtEl>
                                        <p:attrNameLst>
                                          <p:attrName>style.visibility</p:attrName>
                                        </p:attrNameLst>
                                      </p:cBhvr>
                                      <p:to>
                                        <p:strVal val="visible"/>
                                      </p:to>
                                    </p:set>
                                    <p:animEffect transition="in" filter="wipe(left)">
                                      <p:cBhvr>
                                        <p:cTn id="7" dur="500"/>
                                        <p:tgtEl>
                                          <p:spTgt spid="1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18">
                                            <p:txEl>
                                              <p:pRg st="0" end="0"/>
                                            </p:txEl>
                                          </p:spTgt>
                                        </p:tgtEl>
                                        <p:attrNameLst>
                                          <p:attrName>style.visibility</p:attrName>
                                        </p:attrNameLst>
                                      </p:cBhvr>
                                      <p:to>
                                        <p:strVal val="visible"/>
                                      </p:to>
                                    </p:set>
                                    <p:animEffect transition="in" filter="wipe(left)">
                                      <p:cBhvr>
                                        <p:cTn id="12" dur="500"/>
                                        <p:tgtEl>
                                          <p:spTgt spid="11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17">
                                            <p:txEl>
                                              <p:pRg st="0" end="0"/>
                                            </p:txEl>
                                          </p:spTgt>
                                        </p:tgtEl>
                                        <p:attrNameLst>
                                          <p:attrName>style.visibility</p:attrName>
                                        </p:attrNameLst>
                                      </p:cBhvr>
                                      <p:to>
                                        <p:strVal val="visible"/>
                                      </p:to>
                                    </p:set>
                                    <p:animEffect transition="in" filter="wipe(left)">
                                      <p:cBhvr>
                                        <p:cTn id="17" dur="500"/>
                                        <p:tgtEl>
                                          <p:spTgt spid="11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9"/>
                                        </p:tgtEl>
                                        <p:attrNameLst>
                                          <p:attrName>style.visibility</p:attrName>
                                        </p:attrNameLst>
                                      </p:cBhvr>
                                      <p:to>
                                        <p:strVal val="visible"/>
                                      </p:to>
                                    </p:set>
                                    <p:animEffect transition="in" filter="wipe(left)">
                                      <p:cBhvr>
                                        <p:cTn id="22" dur="5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 grpId="0"/>
      <p:bldP spid="11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3" name="文本框"/>
          <p:cNvSpPr>
            <a:spLocks noGrp="1"/>
          </p:cNvSpPr>
          <p:nvPr>
            <p:ph type="ctrTitle"/>
          </p:nvPr>
        </p:nvSpPr>
        <p:spPr>
          <a:xfrm>
            <a:off x="533400" y="304800"/>
            <a:ext cx="7772400" cy="7620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16.2.3</a:t>
            </a:r>
            <a:r>
              <a:rPr lang="en-US" altLang="zh-CN"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运算放大器电路中的负反馈</a:t>
            </a:r>
            <a:endPar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1124" name="文本框"/>
          <p:cNvSpPr>
            <a:spLocks noGrp="1"/>
          </p:cNvSpPr>
          <p:nvPr>
            <p:ph type="subTitle" idx="1"/>
          </p:nvPr>
        </p:nvSpPr>
        <p:spPr>
          <a:xfrm>
            <a:off x="457200" y="914400"/>
            <a:ext cx="54102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16.2.3.1</a:t>
            </a:r>
            <a:r>
              <a:rPr lang="en-US" altLang="zh-CN"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并联电压负反馈</a:t>
            </a:r>
            <a:endParaRPr lang="zh-CN" altLang="en-US"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pSp>
        <p:nvGrpSpPr>
          <p:cNvPr id="1134" name="组合"/>
          <p:cNvGrpSpPr/>
          <p:nvPr/>
        </p:nvGrpSpPr>
        <p:grpSpPr>
          <a:xfrm>
            <a:off x="1271588" y="1385887"/>
            <a:ext cx="1525587" cy="1343024"/>
            <a:chOff x="1271588" y="1385887"/>
            <a:chExt cx="1525587" cy="1343024"/>
          </a:xfrm>
        </p:grpSpPr>
        <p:grpSp>
          <p:nvGrpSpPr>
            <p:cNvPr id="1127" name="组合"/>
            <p:cNvGrpSpPr/>
            <p:nvPr/>
          </p:nvGrpSpPr>
          <p:grpSpPr>
            <a:xfrm>
              <a:off x="1271588" y="2071688"/>
              <a:ext cx="495300" cy="595312"/>
              <a:chOff x="1271588" y="2071688"/>
              <a:chExt cx="495300" cy="595312"/>
            </a:xfrm>
          </p:grpSpPr>
          <p:sp>
            <p:nvSpPr>
              <p:cNvPr id="1125" name="直线"/>
              <p:cNvSpPr/>
              <p:nvPr/>
            </p:nvSpPr>
            <p:spPr>
              <a:xfrm>
                <a:off x="1371600" y="2667000"/>
                <a:ext cx="381000" cy="0"/>
              </a:xfrm>
              <a:prstGeom prst="line">
                <a:avLst/>
              </a:prstGeom>
              <a:noFill/>
              <a:ln w="38100" cap="flat" cmpd="sng">
                <a:solidFill>
                  <a:srgbClr val="FF0000"/>
                </a:solidFill>
                <a:prstDash val="solid"/>
                <a:round/>
                <a:tailEnd type="triangle" w="med" len="med"/>
              </a:ln>
            </p:spPr>
          </p:sp>
          <p:sp>
            <p:nvSpPr>
              <p:cNvPr id="1126" name="矩形"/>
              <p:cNvSpPr/>
              <p:nvPr/>
            </p:nvSpPr>
            <p:spPr>
              <a:xfrm>
                <a:off x="1271588" y="2071688"/>
                <a:ext cx="495300" cy="523875"/>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nvGrpSpPr>
            <p:cNvPr id="1130" name="组合"/>
            <p:cNvGrpSpPr/>
            <p:nvPr/>
          </p:nvGrpSpPr>
          <p:grpSpPr>
            <a:xfrm>
              <a:off x="2332038" y="1385887"/>
              <a:ext cx="465137" cy="595312"/>
              <a:chOff x="2332038" y="1385887"/>
              <a:chExt cx="465137" cy="595312"/>
            </a:xfrm>
          </p:grpSpPr>
          <p:sp>
            <p:nvSpPr>
              <p:cNvPr id="1128" name="直线"/>
              <p:cNvSpPr/>
              <p:nvPr/>
            </p:nvSpPr>
            <p:spPr>
              <a:xfrm>
                <a:off x="2416176" y="1981200"/>
                <a:ext cx="381000" cy="0"/>
              </a:xfrm>
              <a:prstGeom prst="line">
                <a:avLst/>
              </a:prstGeom>
              <a:noFill/>
              <a:ln w="38100" cap="flat" cmpd="sng">
                <a:solidFill>
                  <a:srgbClr val="FF0000"/>
                </a:solidFill>
                <a:prstDash val="solid"/>
                <a:round/>
                <a:tailEnd type="triangle" w="med" len="med"/>
              </a:ln>
            </p:spPr>
          </p:sp>
          <p:sp>
            <p:nvSpPr>
              <p:cNvPr id="1129" name="矩形"/>
              <p:cNvSpPr/>
              <p:nvPr/>
            </p:nvSpPr>
            <p:spPr>
              <a:xfrm>
                <a:off x="2332038" y="1385887"/>
                <a:ext cx="460374" cy="523875"/>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nvGrpSpPr>
            <p:cNvPr id="1133" name="组合"/>
            <p:cNvGrpSpPr/>
            <p:nvPr/>
          </p:nvGrpSpPr>
          <p:grpSpPr>
            <a:xfrm>
              <a:off x="2220913" y="2133600"/>
              <a:ext cx="536574" cy="595312"/>
              <a:chOff x="2220913" y="2133600"/>
              <a:chExt cx="536574" cy="595312"/>
            </a:xfrm>
          </p:grpSpPr>
          <p:sp>
            <p:nvSpPr>
              <p:cNvPr id="1131" name="直线"/>
              <p:cNvSpPr/>
              <p:nvPr/>
            </p:nvSpPr>
            <p:spPr>
              <a:xfrm>
                <a:off x="2339976" y="2728912"/>
                <a:ext cx="381000" cy="0"/>
              </a:xfrm>
              <a:prstGeom prst="line">
                <a:avLst/>
              </a:prstGeom>
              <a:noFill/>
              <a:ln w="38100" cap="flat" cmpd="sng">
                <a:solidFill>
                  <a:srgbClr val="FF0000"/>
                </a:solidFill>
                <a:prstDash val="solid"/>
                <a:round/>
                <a:tailEnd type="triangle" w="med" len="med"/>
              </a:ln>
            </p:spPr>
          </p:sp>
          <p:sp>
            <p:nvSpPr>
              <p:cNvPr id="1132" name="矩形"/>
              <p:cNvSpPr/>
              <p:nvPr/>
            </p:nvSpPr>
            <p:spPr>
              <a:xfrm>
                <a:off x="2220913" y="2133600"/>
                <a:ext cx="536574" cy="523875"/>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d</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grpSp>
        <p:nvGrpSpPr>
          <p:cNvPr id="1178" name="组合"/>
          <p:cNvGrpSpPr/>
          <p:nvPr/>
        </p:nvGrpSpPr>
        <p:grpSpPr>
          <a:xfrm>
            <a:off x="838200" y="1524000"/>
            <a:ext cx="4010024" cy="2362199"/>
            <a:chOff x="838200" y="1524000"/>
            <a:chExt cx="4010024" cy="2362199"/>
          </a:xfrm>
        </p:grpSpPr>
        <p:sp>
          <p:nvSpPr>
            <p:cNvPr id="1135" name="矩形"/>
            <p:cNvSpPr/>
            <p:nvPr/>
          </p:nvSpPr>
          <p:spPr>
            <a:xfrm>
              <a:off x="3949699" y="2986087"/>
              <a:ext cx="898525"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36" name="矩形"/>
            <p:cNvSpPr/>
            <p:nvPr/>
          </p:nvSpPr>
          <p:spPr>
            <a:xfrm>
              <a:off x="2757487" y="1524000"/>
              <a:ext cx="900111"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F</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37" name="矩形"/>
            <p:cNvSpPr/>
            <p:nvPr/>
          </p:nvSpPr>
          <p:spPr>
            <a:xfrm>
              <a:off x="2789237" y="2041525"/>
              <a:ext cx="409574" cy="127000"/>
            </a:xfrm>
            <a:prstGeom prst="rect">
              <a:avLst/>
            </a:prstGeom>
            <a:noFill/>
            <a:ln w="38100" cap="flat" cmpd="sng">
              <a:solidFill>
                <a:srgbClr val="000000"/>
              </a:solidFill>
              <a:prstDash val="solid"/>
              <a:miter/>
            </a:ln>
          </p:spPr>
        </p:sp>
        <p:sp>
          <p:nvSpPr>
            <p:cNvPr id="1138" name="直线"/>
            <p:cNvSpPr/>
            <p:nvPr/>
          </p:nvSpPr>
          <p:spPr>
            <a:xfrm>
              <a:off x="3643312" y="2103437"/>
              <a:ext cx="0" cy="835024"/>
            </a:xfrm>
            <a:prstGeom prst="line">
              <a:avLst/>
            </a:prstGeom>
            <a:noFill/>
            <a:ln w="38100" cap="flat" cmpd="sng">
              <a:solidFill>
                <a:srgbClr val="000000"/>
              </a:solidFill>
              <a:prstDash val="solid"/>
              <a:round/>
            </a:ln>
          </p:spPr>
        </p:sp>
        <p:sp>
          <p:nvSpPr>
            <p:cNvPr id="1139" name="矩形"/>
            <p:cNvSpPr/>
            <p:nvPr/>
          </p:nvSpPr>
          <p:spPr>
            <a:xfrm>
              <a:off x="838200" y="2833686"/>
              <a:ext cx="48736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40" name="矩形"/>
            <p:cNvSpPr/>
            <p:nvPr/>
          </p:nvSpPr>
          <p:spPr>
            <a:xfrm>
              <a:off x="1800225" y="3124200"/>
              <a:ext cx="409575" cy="125411"/>
            </a:xfrm>
            <a:prstGeom prst="rect">
              <a:avLst/>
            </a:prstGeom>
            <a:noFill/>
            <a:ln w="38100" cap="flat" cmpd="sng">
              <a:solidFill>
                <a:srgbClr val="000000"/>
              </a:solidFill>
              <a:prstDash val="solid"/>
              <a:miter/>
            </a:ln>
          </p:spPr>
        </p:sp>
        <p:sp>
          <p:nvSpPr>
            <p:cNvPr id="1141" name="矩形"/>
            <p:cNvSpPr/>
            <p:nvPr/>
          </p:nvSpPr>
          <p:spPr>
            <a:xfrm>
              <a:off x="1752599" y="3200400"/>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42" name="矩形"/>
            <p:cNvSpPr/>
            <p:nvPr/>
          </p:nvSpPr>
          <p:spPr>
            <a:xfrm>
              <a:off x="1800225" y="2713038"/>
              <a:ext cx="409575" cy="125411"/>
            </a:xfrm>
            <a:prstGeom prst="rect">
              <a:avLst/>
            </a:prstGeom>
            <a:noFill/>
            <a:ln w="38100" cap="flat" cmpd="sng">
              <a:solidFill>
                <a:srgbClr val="000000"/>
              </a:solidFill>
              <a:prstDash val="solid"/>
              <a:miter/>
            </a:ln>
          </p:spPr>
        </p:sp>
        <p:sp>
          <p:nvSpPr>
            <p:cNvPr id="1143" name="直线"/>
            <p:cNvSpPr/>
            <p:nvPr/>
          </p:nvSpPr>
          <p:spPr>
            <a:xfrm>
              <a:off x="2362199" y="2103437"/>
              <a:ext cx="0" cy="704849"/>
            </a:xfrm>
            <a:prstGeom prst="line">
              <a:avLst/>
            </a:prstGeom>
            <a:noFill/>
            <a:ln w="38100" cap="flat" cmpd="sng">
              <a:solidFill>
                <a:srgbClr val="000000"/>
              </a:solidFill>
              <a:prstDash val="solid"/>
              <a:round/>
            </a:ln>
          </p:spPr>
        </p:sp>
        <p:sp>
          <p:nvSpPr>
            <p:cNvPr id="1144" name="矩形"/>
            <p:cNvSpPr/>
            <p:nvPr/>
          </p:nvSpPr>
          <p:spPr>
            <a:xfrm>
              <a:off x="1744662" y="2209800"/>
              <a:ext cx="541337"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1</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45" name="直线"/>
            <p:cNvSpPr/>
            <p:nvPr/>
          </p:nvSpPr>
          <p:spPr>
            <a:xfrm>
              <a:off x="3216274" y="2103437"/>
              <a:ext cx="427036" cy="0"/>
            </a:xfrm>
            <a:prstGeom prst="line">
              <a:avLst/>
            </a:prstGeom>
            <a:noFill/>
            <a:ln w="38100" cap="flat" cmpd="sng">
              <a:solidFill>
                <a:srgbClr val="000000"/>
              </a:solidFill>
              <a:prstDash val="solid"/>
              <a:round/>
            </a:ln>
          </p:spPr>
        </p:sp>
        <p:sp>
          <p:nvSpPr>
            <p:cNvPr id="1146" name="直线"/>
            <p:cNvSpPr/>
            <p:nvPr/>
          </p:nvSpPr>
          <p:spPr>
            <a:xfrm flipH="1">
              <a:off x="1312862" y="2773363"/>
              <a:ext cx="487361" cy="0"/>
            </a:xfrm>
            <a:prstGeom prst="line">
              <a:avLst/>
            </a:prstGeom>
            <a:noFill/>
            <a:ln w="38100" cap="flat" cmpd="sng">
              <a:solidFill>
                <a:srgbClr val="000000"/>
              </a:solidFill>
              <a:prstDash val="solid"/>
              <a:round/>
            </a:ln>
          </p:spPr>
        </p:sp>
        <p:sp>
          <p:nvSpPr>
            <p:cNvPr id="1147" name="直线"/>
            <p:cNvSpPr/>
            <p:nvPr/>
          </p:nvSpPr>
          <p:spPr>
            <a:xfrm flipH="1">
              <a:off x="1677987" y="3186112"/>
              <a:ext cx="122237" cy="0"/>
            </a:xfrm>
            <a:prstGeom prst="line">
              <a:avLst/>
            </a:prstGeom>
            <a:noFill/>
            <a:ln w="38100" cap="flat" cmpd="sng">
              <a:solidFill>
                <a:srgbClr val="000000"/>
              </a:solidFill>
              <a:prstDash val="solid"/>
              <a:round/>
            </a:ln>
          </p:spPr>
        </p:sp>
        <p:grpSp>
          <p:nvGrpSpPr>
            <p:cNvPr id="1150" name="组合"/>
            <p:cNvGrpSpPr/>
            <p:nvPr/>
          </p:nvGrpSpPr>
          <p:grpSpPr>
            <a:xfrm>
              <a:off x="1555750" y="3186113"/>
              <a:ext cx="234949" cy="242886"/>
              <a:chOff x="1555750" y="3186113"/>
              <a:chExt cx="234949" cy="242886"/>
            </a:xfrm>
          </p:grpSpPr>
          <p:sp>
            <p:nvSpPr>
              <p:cNvPr id="1148" name="直线"/>
              <p:cNvSpPr/>
              <p:nvPr/>
            </p:nvSpPr>
            <p:spPr>
              <a:xfrm>
                <a:off x="1555750" y="3429000"/>
                <a:ext cx="234949" cy="0"/>
              </a:xfrm>
              <a:prstGeom prst="line">
                <a:avLst/>
              </a:prstGeom>
              <a:noFill/>
              <a:ln w="38100" cap="flat" cmpd="sng">
                <a:solidFill>
                  <a:srgbClr val="000000"/>
                </a:solidFill>
                <a:prstDash val="solid"/>
                <a:round/>
              </a:ln>
            </p:spPr>
          </p:sp>
          <p:sp>
            <p:nvSpPr>
              <p:cNvPr id="1149" name="直线"/>
              <p:cNvSpPr/>
              <p:nvPr/>
            </p:nvSpPr>
            <p:spPr>
              <a:xfrm>
                <a:off x="1677670" y="3186113"/>
                <a:ext cx="0" cy="242886"/>
              </a:xfrm>
              <a:prstGeom prst="line">
                <a:avLst/>
              </a:prstGeom>
              <a:noFill/>
              <a:ln w="38100" cap="flat" cmpd="sng">
                <a:solidFill>
                  <a:srgbClr val="000000"/>
                </a:solidFill>
                <a:prstDash val="solid"/>
                <a:round/>
              </a:ln>
            </p:spPr>
          </p:sp>
        </p:grpSp>
        <p:sp>
          <p:nvSpPr>
            <p:cNvPr id="1151" name="直线"/>
            <p:cNvSpPr/>
            <p:nvPr/>
          </p:nvSpPr>
          <p:spPr>
            <a:xfrm>
              <a:off x="2362199" y="2103437"/>
              <a:ext cx="427037" cy="0"/>
            </a:xfrm>
            <a:prstGeom prst="line">
              <a:avLst/>
            </a:prstGeom>
            <a:noFill/>
            <a:ln w="38100" cap="flat" cmpd="sng">
              <a:solidFill>
                <a:srgbClr val="000000"/>
              </a:solidFill>
              <a:prstDash val="solid"/>
              <a:round/>
            </a:ln>
          </p:spPr>
        </p:sp>
        <p:grpSp>
          <p:nvGrpSpPr>
            <p:cNvPr id="1154" name="组合"/>
            <p:cNvGrpSpPr/>
            <p:nvPr/>
          </p:nvGrpSpPr>
          <p:grpSpPr>
            <a:xfrm>
              <a:off x="1143000" y="3565524"/>
              <a:ext cx="228600" cy="168275"/>
              <a:chOff x="1143000" y="3565524"/>
              <a:chExt cx="228600" cy="168275"/>
            </a:xfrm>
          </p:grpSpPr>
          <p:sp>
            <p:nvSpPr>
              <p:cNvPr id="1152" name="直线"/>
              <p:cNvSpPr/>
              <p:nvPr/>
            </p:nvSpPr>
            <p:spPr>
              <a:xfrm>
                <a:off x="1143000" y="3733800"/>
                <a:ext cx="228600" cy="0"/>
              </a:xfrm>
              <a:prstGeom prst="line">
                <a:avLst/>
              </a:prstGeom>
              <a:noFill/>
              <a:ln w="38100" cap="flat" cmpd="sng">
                <a:solidFill>
                  <a:srgbClr val="000000"/>
                </a:solidFill>
                <a:prstDash val="solid"/>
                <a:round/>
              </a:ln>
            </p:spPr>
          </p:sp>
          <p:sp>
            <p:nvSpPr>
              <p:cNvPr id="1153" name="直线"/>
              <p:cNvSpPr/>
              <p:nvPr/>
            </p:nvSpPr>
            <p:spPr>
              <a:xfrm>
                <a:off x="1261624" y="3565524"/>
                <a:ext cx="0" cy="168274"/>
              </a:xfrm>
              <a:prstGeom prst="line">
                <a:avLst/>
              </a:prstGeom>
              <a:noFill/>
              <a:ln w="38100" cap="flat" cmpd="sng">
                <a:solidFill>
                  <a:srgbClr val="000000"/>
                </a:solidFill>
                <a:prstDash val="solid"/>
                <a:round/>
              </a:ln>
            </p:spPr>
          </p:sp>
        </p:grpSp>
        <p:sp>
          <p:nvSpPr>
            <p:cNvPr id="1155" name="矩形"/>
            <p:cNvSpPr/>
            <p:nvPr/>
          </p:nvSpPr>
          <p:spPr>
            <a:xfrm>
              <a:off x="838200" y="2514600"/>
              <a:ext cx="3873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56" name="矩形"/>
            <p:cNvSpPr/>
            <p:nvPr/>
          </p:nvSpPr>
          <p:spPr>
            <a:xfrm>
              <a:off x="3962399" y="2681287"/>
              <a:ext cx="387350" cy="519111"/>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57" name="矩形"/>
            <p:cNvSpPr/>
            <p:nvPr/>
          </p:nvSpPr>
          <p:spPr>
            <a:xfrm>
              <a:off x="863599" y="3200400"/>
              <a:ext cx="3619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58" name="矩形"/>
            <p:cNvSpPr/>
            <p:nvPr/>
          </p:nvSpPr>
          <p:spPr>
            <a:xfrm>
              <a:off x="3886199" y="3367086"/>
              <a:ext cx="50482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nvGrpSpPr>
            <p:cNvPr id="1169" name="组合"/>
            <p:cNvGrpSpPr/>
            <p:nvPr/>
          </p:nvGrpSpPr>
          <p:grpSpPr>
            <a:xfrm>
              <a:off x="2209800" y="2133600"/>
              <a:ext cx="1684337" cy="1306512"/>
              <a:chOff x="2209800" y="2133600"/>
              <a:chExt cx="1684337" cy="1306512"/>
            </a:xfrm>
          </p:grpSpPr>
          <p:sp>
            <p:nvSpPr>
              <p:cNvPr id="1159" name="矩形" descr="40%"/>
              <p:cNvSpPr/>
              <p:nvPr/>
            </p:nvSpPr>
            <p:spPr>
              <a:xfrm>
                <a:off x="2668587" y="2408237"/>
                <a:ext cx="822325" cy="982661"/>
              </a:xfrm>
              <a:prstGeom prst="rect">
                <a:avLst/>
              </a:prstGeom>
              <a:noFill/>
              <a:ln w="38100" cap="flat" cmpd="sng">
                <a:solidFill>
                  <a:srgbClr val="000000"/>
                </a:solidFill>
                <a:prstDash val="solid"/>
                <a:miter/>
              </a:ln>
            </p:spPr>
          </p:sp>
          <p:sp>
            <p:nvSpPr>
              <p:cNvPr id="1160" name="矩形"/>
              <p:cNvSpPr/>
              <p:nvPr/>
            </p:nvSpPr>
            <p:spPr>
              <a:xfrm>
                <a:off x="2657474" y="2920999"/>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61" name="矩形"/>
              <p:cNvSpPr/>
              <p:nvPr/>
            </p:nvSpPr>
            <p:spPr>
              <a:xfrm>
                <a:off x="3162299" y="2697163"/>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62" name="矩形"/>
              <p:cNvSpPr/>
              <p:nvPr/>
            </p:nvSpPr>
            <p:spPr>
              <a:xfrm>
                <a:off x="3001962" y="2351087"/>
                <a:ext cx="836612"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63" name="直线"/>
              <p:cNvSpPr/>
              <p:nvPr/>
            </p:nvSpPr>
            <p:spPr>
              <a:xfrm>
                <a:off x="2209800" y="3186112"/>
                <a:ext cx="460374" cy="0"/>
              </a:xfrm>
              <a:prstGeom prst="line">
                <a:avLst/>
              </a:prstGeom>
              <a:noFill/>
              <a:ln w="38100" cap="flat" cmpd="sng">
                <a:solidFill>
                  <a:srgbClr val="000000"/>
                </a:solidFill>
                <a:prstDash val="solid"/>
                <a:round/>
              </a:ln>
            </p:spPr>
          </p:sp>
          <p:sp>
            <p:nvSpPr>
              <p:cNvPr id="1164" name="直线"/>
              <p:cNvSpPr/>
              <p:nvPr/>
            </p:nvSpPr>
            <p:spPr>
              <a:xfrm>
                <a:off x="3490911" y="2925762"/>
                <a:ext cx="403225" cy="0"/>
              </a:xfrm>
              <a:prstGeom prst="line">
                <a:avLst/>
              </a:prstGeom>
              <a:noFill/>
              <a:ln w="38100" cap="flat" cmpd="sng">
                <a:solidFill>
                  <a:srgbClr val="000000"/>
                </a:solidFill>
                <a:prstDash val="solid"/>
                <a:round/>
              </a:ln>
            </p:spPr>
          </p:sp>
          <p:sp>
            <p:nvSpPr>
              <p:cNvPr id="1165" name="直线"/>
              <p:cNvSpPr/>
              <p:nvPr/>
            </p:nvSpPr>
            <p:spPr>
              <a:xfrm>
                <a:off x="2357437" y="2133600"/>
                <a:ext cx="0" cy="0"/>
              </a:xfrm>
              <a:prstGeom prst="line">
                <a:avLst/>
              </a:prstGeom>
              <a:noFill/>
              <a:ln w="28575" cap="flat" cmpd="sng">
                <a:solidFill>
                  <a:srgbClr val="000000"/>
                </a:solidFill>
                <a:prstDash val="solid"/>
                <a:round/>
              </a:ln>
            </p:spPr>
          </p:sp>
          <p:sp>
            <p:nvSpPr>
              <p:cNvPr id="1166" name="直线"/>
              <p:cNvSpPr/>
              <p:nvPr/>
            </p:nvSpPr>
            <p:spPr>
              <a:xfrm>
                <a:off x="2209800" y="2794000"/>
                <a:ext cx="460374" cy="0"/>
              </a:xfrm>
              <a:prstGeom prst="line">
                <a:avLst/>
              </a:prstGeom>
              <a:noFill/>
              <a:ln w="38100" cap="flat" cmpd="sng">
                <a:solidFill>
                  <a:srgbClr val="000000"/>
                </a:solidFill>
                <a:prstDash val="solid"/>
                <a:round/>
              </a:ln>
            </p:spPr>
          </p:sp>
          <p:sp>
            <p:nvSpPr>
              <p:cNvPr id="1167" name="矩形"/>
              <p:cNvSpPr/>
              <p:nvPr/>
            </p:nvSpPr>
            <p:spPr>
              <a:xfrm>
                <a:off x="2668587" y="2489200"/>
                <a:ext cx="522286"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68" name="矩形"/>
              <p:cNvSpPr/>
              <p:nvPr/>
            </p:nvSpPr>
            <p:spPr>
              <a:xfrm rot="5400000">
                <a:off x="2776537" y="2370138"/>
                <a:ext cx="371474"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1170" name="椭圆"/>
            <p:cNvSpPr/>
            <p:nvPr/>
          </p:nvSpPr>
          <p:spPr>
            <a:xfrm>
              <a:off x="1219200" y="2719387"/>
              <a:ext cx="100012" cy="100011"/>
            </a:xfrm>
            <a:prstGeom prst="ellipse">
              <a:avLst/>
            </a:prstGeom>
            <a:noFill/>
            <a:ln w="38100" cap="flat" cmpd="sng">
              <a:solidFill>
                <a:srgbClr val="000000"/>
              </a:solidFill>
              <a:prstDash val="solid"/>
              <a:round/>
            </a:ln>
          </p:spPr>
        </p:sp>
        <p:sp>
          <p:nvSpPr>
            <p:cNvPr id="1171" name="椭圆"/>
            <p:cNvSpPr/>
            <p:nvPr/>
          </p:nvSpPr>
          <p:spPr>
            <a:xfrm>
              <a:off x="1219200" y="3481387"/>
              <a:ext cx="100012" cy="100011"/>
            </a:xfrm>
            <a:prstGeom prst="ellipse">
              <a:avLst/>
            </a:prstGeom>
            <a:noFill/>
            <a:ln w="38100" cap="flat" cmpd="sng">
              <a:solidFill>
                <a:srgbClr val="000000"/>
              </a:solidFill>
              <a:prstDash val="solid"/>
              <a:round/>
            </a:ln>
          </p:spPr>
        </p:sp>
        <p:grpSp>
          <p:nvGrpSpPr>
            <p:cNvPr id="1174" name="组合"/>
            <p:cNvGrpSpPr/>
            <p:nvPr/>
          </p:nvGrpSpPr>
          <p:grpSpPr>
            <a:xfrm>
              <a:off x="3778250" y="3524250"/>
              <a:ext cx="201611" cy="228600"/>
              <a:chOff x="3778250" y="3524250"/>
              <a:chExt cx="201611" cy="228600"/>
            </a:xfrm>
          </p:grpSpPr>
          <p:sp>
            <p:nvSpPr>
              <p:cNvPr id="1172" name="直线"/>
              <p:cNvSpPr/>
              <p:nvPr/>
            </p:nvSpPr>
            <p:spPr>
              <a:xfrm>
                <a:off x="3778250" y="3752849"/>
                <a:ext cx="201611" cy="0"/>
              </a:xfrm>
              <a:prstGeom prst="line">
                <a:avLst/>
              </a:prstGeom>
              <a:noFill/>
              <a:ln w="38100" cap="flat" cmpd="sng">
                <a:solidFill>
                  <a:srgbClr val="000000"/>
                </a:solidFill>
                <a:prstDash val="solid"/>
                <a:round/>
              </a:ln>
            </p:spPr>
          </p:sp>
          <p:sp>
            <p:nvSpPr>
              <p:cNvPr id="1173" name="直线"/>
              <p:cNvSpPr/>
              <p:nvPr/>
            </p:nvSpPr>
            <p:spPr>
              <a:xfrm>
                <a:off x="3882870" y="3524250"/>
                <a:ext cx="0" cy="228600"/>
              </a:xfrm>
              <a:prstGeom prst="line">
                <a:avLst/>
              </a:prstGeom>
              <a:noFill/>
              <a:ln w="38100" cap="flat" cmpd="sng">
                <a:solidFill>
                  <a:srgbClr val="000000"/>
                </a:solidFill>
                <a:prstDash val="solid"/>
                <a:round/>
              </a:ln>
            </p:spPr>
          </p:sp>
        </p:grpSp>
        <p:sp>
          <p:nvSpPr>
            <p:cNvPr id="1175" name="矩形"/>
            <p:cNvSpPr/>
            <p:nvPr/>
          </p:nvSpPr>
          <p:spPr>
            <a:xfrm rot="-5400000">
              <a:off x="3687762" y="3265487"/>
              <a:ext cx="409574" cy="125411"/>
            </a:xfrm>
            <a:prstGeom prst="rect">
              <a:avLst/>
            </a:prstGeom>
            <a:noFill/>
            <a:ln w="38100" cap="flat" cmpd="sng">
              <a:solidFill>
                <a:srgbClr val="000000"/>
              </a:solidFill>
              <a:prstDash val="solid"/>
              <a:miter/>
            </a:ln>
          </p:spPr>
        </p:sp>
        <p:sp>
          <p:nvSpPr>
            <p:cNvPr id="1176" name="直线"/>
            <p:cNvSpPr/>
            <p:nvPr/>
          </p:nvSpPr>
          <p:spPr>
            <a:xfrm>
              <a:off x="3892549" y="2901950"/>
              <a:ext cx="0" cy="252411"/>
            </a:xfrm>
            <a:prstGeom prst="line">
              <a:avLst/>
            </a:prstGeom>
            <a:noFill/>
            <a:ln w="38100" cap="flat" cmpd="sng">
              <a:solidFill>
                <a:srgbClr val="000000"/>
              </a:solidFill>
              <a:prstDash val="solid"/>
              <a:round/>
            </a:ln>
          </p:spPr>
        </p:sp>
        <p:sp>
          <p:nvSpPr>
            <p:cNvPr id="1177" name="矩形"/>
            <p:cNvSpPr/>
            <p:nvPr/>
          </p:nvSpPr>
          <p:spPr>
            <a:xfrm>
              <a:off x="3367086" y="3214687"/>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L</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1179" name="椭圆"/>
          <p:cNvSpPr/>
          <p:nvPr/>
        </p:nvSpPr>
        <p:spPr>
          <a:xfrm flipV="1">
            <a:off x="3810000" y="2514600"/>
            <a:ext cx="304800" cy="304800"/>
          </a:xfrm>
          <a:prstGeom prst="ellipse">
            <a:avLst/>
          </a:prstGeom>
          <a:noFill/>
          <a:ln w="9525" cap="flat" cmpd="sng">
            <a:solidFill>
              <a:srgbClr val="FF33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180" name="矩形"/>
          <p:cNvSpPr/>
          <p:nvPr/>
        </p:nvSpPr>
        <p:spPr>
          <a:xfrm>
            <a:off x="990600" y="2163763"/>
            <a:ext cx="496886" cy="5794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181" name="矩形"/>
          <p:cNvSpPr/>
          <p:nvPr/>
        </p:nvSpPr>
        <p:spPr>
          <a:xfrm>
            <a:off x="4800600" y="1600200"/>
            <a:ext cx="3597274"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设输入电压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为正，</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2" name="矩形"/>
          <p:cNvSpPr/>
          <p:nvPr/>
        </p:nvSpPr>
        <p:spPr>
          <a:xfrm>
            <a:off x="4876800" y="2667000"/>
            <a:ext cx="3597274"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3" name="矩形"/>
          <p:cNvSpPr/>
          <p:nvPr/>
        </p:nvSpPr>
        <p:spPr>
          <a:xfrm>
            <a:off x="4800600" y="2147888"/>
            <a:ext cx="3886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各电流的实际方向如图</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4" name="矩形"/>
          <p:cNvSpPr/>
          <p:nvPr/>
        </p:nvSpPr>
        <p:spPr>
          <a:xfrm>
            <a:off x="4953000" y="3200400"/>
            <a:ext cx="39624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削弱了净输入电流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5" name="矩形"/>
          <p:cNvSpPr/>
          <p:nvPr/>
        </p:nvSpPr>
        <p:spPr>
          <a:xfrm>
            <a:off x="685800" y="4191000"/>
            <a:ext cx="16764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反馈电流</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186" name="对象"/>
          <p:cNvGraphicFramePr>
            <a:graphicFrameLocks noChangeAspect="1"/>
          </p:cNvGraphicFramePr>
          <p:nvPr/>
        </p:nvGraphicFramePr>
        <p:xfrm>
          <a:off x="2343150" y="3752849"/>
          <a:ext cx="1606550" cy="1321084"/>
        </p:xfrm>
        <a:graphic>
          <a:graphicData uri="http://schemas.openxmlformats.org/presentationml/2006/ole">
            <mc:AlternateContent xmlns:mc="http://schemas.openxmlformats.org/markup-compatibility/2006">
              <mc:Choice xmlns:v="urn:schemas-microsoft-com:vml" Requires="v">
                <p:oleObj spid="_x0000_s0" name="package" r:id="rId1" imgW="557530" imgH="466090" progId="package">
                  <p:embed/>
                </p:oleObj>
              </mc:Choice>
              <mc:Fallback>
                <p:oleObj name="package" r:id="rId1" imgW="557530" imgH="466090" progId="package">
                  <p:embed/>
                  <p:pic>
                    <p:nvPicPr>
                      <p:cNvPr id="0" name="对象"/>
                      <p:cNvPicPr>
                        <a:picLocks noChangeAspect="1"/>
                      </p:cNvPicPr>
                      <p:nvPr/>
                    </p:nvPicPr>
                    <p:blipFill>
                      <a:blip r:embed="rId2" cstate="print"/>
                      <a:stretch>
                        <a:fillRect/>
                      </a:stretch>
                    </p:blipFill>
                    <p:spPr>
                      <a:xfrm>
                        <a:off x="2343150" y="3752849"/>
                        <a:ext cx="1606550" cy="1321084"/>
                      </a:xfrm>
                      <a:prstGeom prst="rect">
                        <a:avLst/>
                      </a:prstGeom>
                      <a:noFill/>
                      <a:ln w="9525" cap="flat" cmpd="sng">
                        <a:noFill/>
                        <a:prstDash val="solid"/>
                        <a:miter/>
                      </a:ln>
                    </p:spPr>
                  </p:pic>
                </p:oleObj>
              </mc:Fallback>
            </mc:AlternateContent>
          </a:graphicData>
        </a:graphic>
      </p:graphicFrame>
      <p:sp>
        <p:nvSpPr>
          <p:cNvPr id="1187" name="矩形"/>
          <p:cNvSpPr/>
          <p:nvPr/>
        </p:nvSpPr>
        <p:spPr>
          <a:xfrm>
            <a:off x="3886200" y="4205288"/>
            <a:ext cx="4800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取自输出电压</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8" name="矩形"/>
          <p:cNvSpPr/>
          <p:nvPr/>
        </p:nvSpPr>
        <p:spPr>
          <a:xfrm>
            <a:off x="609600" y="4800600"/>
            <a:ext cx="81534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反馈信号与输入信号在输入端以电流的形式比较</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并联反馈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189" name="矩形"/>
          <p:cNvSpPr/>
          <p:nvPr/>
        </p:nvSpPr>
        <p:spPr>
          <a:xfrm>
            <a:off x="304800" y="5805488"/>
            <a:ext cx="6248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特点：</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输入电阻低、输出电阻低</a:t>
            </a:r>
            <a:endParaRPr lang="zh-CN" altLang="en-US"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4">
                                            <p:txEl>
                                              <p:pRg st="0" end="0"/>
                                            </p:txEl>
                                          </p:spTgt>
                                        </p:tgtEl>
                                        <p:attrNameLst>
                                          <p:attrName>style.visibility</p:attrName>
                                        </p:attrNameLst>
                                      </p:cBhvr>
                                      <p:to>
                                        <p:strVal val="visible"/>
                                      </p:to>
                                    </p:set>
                                    <p:animEffect transition="in" filter="wipe(left)">
                                      <p:cBhvr>
                                        <p:cTn id="7" dur="500"/>
                                        <p:tgtEl>
                                          <p:spTgt spid="1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8"/>
                                        </p:tgtEl>
                                        <p:attrNameLst>
                                          <p:attrName>style.visibility</p:attrName>
                                        </p:attrNameLst>
                                      </p:cBhvr>
                                      <p:to>
                                        <p:strVal val="visible"/>
                                      </p:to>
                                    </p:set>
                                    <p:animEffect transition="in" filter="wipe(left)">
                                      <p:cBhvr>
                                        <p:cTn id="12" dur="500"/>
                                        <p:tgtEl>
                                          <p:spTgt spid="11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81"/>
                                        </p:tgtEl>
                                        <p:attrNameLst>
                                          <p:attrName>style.visibility</p:attrName>
                                        </p:attrNameLst>
                                      </p:cBhvr>
                                      <p:to>
                                        <p:strVal val="visible"/>
                                      </p:to>
                                    </p:set>
                                    <p:animEffect transition="in" filter="wipe(left)">
                                      <p:cBhvr>
                                        <p:cTn id="17" dur="500"/>
                                        <p:tgtEl>
                                          <p:spTgt spid="11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0"/>
                                        </p:tgtEl>
                                        <p:attrNameLst>
                                          <p:attrName>style.visibility</p:attrName>
                                        </p:attrNameLst>
                                      </p:cBhvr>
                                      <p:to>
                                        <p:strVal val="visible"/>
                                      </p:to>
                                    </p:set>
                                    <p:animEffect transition="in" filter="blinds(horizontal)">
                                      <p:cBhvr>
                                        <p:cTn id="22" dur="500"/>
                                        <p:tgtEl>
                                          <p:spTgt spid="118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179"/>
                                        </p:tgtEl>
                                        <p:attrNameLst>
                                          <p:attrName>style.visibility</p:attrName>
                                        </p:attrNameLst>
                                      </p:cBhvr>
                                      <p:to>
                                        <p:strVal val="visible"/>
                                      </p:to>
                                    </p:set>
                                    <p:animEffect transition="in" filter="box(out)">
                                      <p:cBhvr>
                                        <p:cTn id="27" dur="500"/>
                                        <p:tgtEl>
                                          <p:spTgt spid="11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83"/>
                                        </p:tgtEl>
                                        <p:attrNameLst>
                                          <p:attrName>style.visibility</p:attrName>
                                        </p:attrNameLst>
                                      </p:cBhvr>
                                      <p:to>
                                        <p:strVal val="visible"/>
                                      </p:to>
                                    </p:set>
                                    <p:animEffect transition="in" filter="wipe(left)">
                                      <p:cBhvr>
                                        <p:cTn id="32" dur="500"/>
                                        <p:tgtEl>
                                          <p:spTgt spid="11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4"/>
                                        </p:tgtEl>
                                        <p:attrNameLst>
                                          <p:attrName>style.visibility</p:attrName>
                                        </p:attrNameLst>
                                      </p:cBhvr>
                                      <p:to>
                                        <p:strVal val="visible"/>
                                      </p:to>
                                    </p:set>
                                    <p:animEffect transition="in" filter="wipe(left)">
                                      <p:cBhvr>
                                        <p:cTn id="37" dur="500"/>
                                        <p:tgtEl>
                                          <p:spTgt spid="11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82"/>
                                        </p:tgtEl>
                                        <p:attrNameLst>
                                          <p:attrName>style.visibility</p:attrName>
                                        </p:attrNameLst>
                                      </p:cBhvr>
                                      <p:to>
                                        <p:strVal val="visible"/>
                                      </p:to>
                                    </p:set>
                                    <p:animEffect transition="in" filter="wipe(left)">
                                      <p:cBhvr>
                                        <p:cTn id="42" dur="500"/>
                                        <p:tgtEl>
                                          <p:spTgt spid="11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84"/>
                                        </p:tgtEl>
                                        <p:attrNameLst>
                                          <p:attrName>style.visibility</p:attrName>
                                        </p:attrNameLst>
                                      </p:cBhvr>
                                      <p:to>
                                        <p:strVal val="visible"/>
                                      </p:to>
                                    </p:set>
                                    <p:animEffect transition="in" filter="wipe(left)">
                                      <p:cBhvr>
                                        <p:cTn id="47" dur="500"/>
                                        <p:tgtEl>
                                          <p:spTgt spid="11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85"/>
                                        </p:tgtEl>
                                        <p:attrNameLst>
                                          <p:attrName>style.visibility</p:attrName>
                                        </p:attrNameLst>
                                      </p:cBhvr>
                                      <p:to>
                                        <p:strVal val="visible"/>
                                      </p:to>
                                    </p:set>
                                    <p:animEffect transition="in" filter="wipe(left)">
                                      <p:cBhvr>
                                        <p:cTn id="52" dur="500"/>
                                        <p:tgtEl>
                                          <p:spTgt spid="11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86"/>
                                        </p:tgtEl>
                                        <p:attrNameLst>
                                          <p:attrName>style.visibility</p:attrName>
                                        </p:attrNameLst>
                                      </p:cBhvr>
                                      <p:to>
                                        <p:strVal val="visible"/>
                                      </p:to>
                                    </p:set>
                                    <p:animEffect transition="in" filter="wipe(left)">
                                      <p:cBhvr>
                                        <p:cTn id="57" dur="500"/>
                                        <p:tgtEl>
                                          <p:spTgt spid="11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87"/>
                                        </p:tgtEl>
                                        <p:attrNameLst>
                                          <p:attrName>style.visibility</p:attrName>
                                        </p:attrNameLst>
                                      </p:cBhvr>
                                      <p:to>
                                        <p:strVal val="visible"/>
                                      </p:to>
                                    </p:set>
                                    <p:animEffect transition="in" filter="wipe(left)">
                                      <p:cBhvr>
                                        <p:cTn id="62" dur="500"/>
                                        <p:tgtEl>
                                          <p:spTgt spid="118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88"/>
                                        </p:tgtEl>
                                        <p:attrNameLst>
                                          <p:attrName>style.visibility</p:attrName>
                                        </p:attrNameLst>
                                      </p:cBhvr>
                                      <p:to>
                                        <p:strVal val="visible"/>
                                      </p:to>
                                    </p:set>
                                    <p:animEffect transition="in" filter="wipe(left)">
                                      <p:cBhvr>
                                        <p:cTn id="67" dur="500"/>
                                        <p:tgtEl>
                                          <p:spTgt spid="118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89"/>
                                        </p:tgtEl>
                                        <p:attrNameLst>
                                          <p:attrName>style.visibility</p:attrName>
                                        </p:attrNameLst>
                                      </p:cBhvr>
                                      <p:to>
                                        <p:strVal val="visible"/>
                                      </p:to>
                                    </p:set>
                                    <p:animEffect transition="in" filter="wipe(left)">
                                      <p:cBhvr>
                                        <p:cTn id="72" dur="500"/>
                                        <p:tgtEl>
                                          <p:spTgt spid="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 grpId="0" animBg="1"/>
      <p:bldP spid="1181" grpId="0"/>
      <p:bldP spid="1180" grpId="0"/>
      <p:bldP spid="1179" grpId="0" animBg="1"/>
      <p:bldP spid="1183" grpId="0"/>
      <p:bldP spid="1134" grpId="0" animBg="1"/>
      <p:bldP spid="1182" grpId="0"/>
      <p:bldP spid="1184" grpId="0"/>
      <p:bldP spid="1185" grpId="0"/>
      <p:bldP spid="1187" grpId="0"/>
      <p:bldP spid="1188" grpId="0"/>
      <p:bldP spid="118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2" name="文本框"/>
          <p:cNvSpPr>
            <a:spLocks noGrp="1"/>
          </p:cNvSpPr>
          <p:nvPr>
            <p:ph type="ctrTitle"/>
          </p:nvPr>
        </p:nvSpPr>
        <p:spPr>
          <a:xfrm>
            <a:off x="533400" y="381000"/>
            <a:ext cx="5410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16.2.3.2</a:t>
            </a:r>
            <a:r>
              <a:rPr lang="en-US" altLang="zh-CN"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串联电压负反馈</a:t>
            </a:r>
            <a:endPar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pSp>
        <p:nvGrpSpPr>
          <p:cNvPr id="1201" name="组合"/>
          <p:cNvGrpSpPr/>
          <p:nvPr/>
        </p:nvGrpSpPr>
        <p:grpSpPr>
          <a:xfrm>
            <a:off x="1238249" y="1385887"/>
            <a:ext cx="1374774" cy="1419224"/>
            <a:chOff x="1238249" y="1385887"/>
            <a:chExt cx="1374774" cy="1419224"/>
          </a:xfrm>
        </p:grpSpPr>
        <p:grpSp>
          <p:nvGrpSpPr>
            <p:cNvPr id="1196" name="组合"/>
            <p:cNvGrpSpPr/>
            <p:nvPr/>
          </p:nvGrpSpPr>
          <p:grpSpPr>
            <a:xfrm>
              <a:off x="1238249" y="1385887"/>
              <a:ext cx="1054098" cy="657224"/>
              <a:chOff x="1238249" y="1385887"/>
              <a:chExt cx="1054098" cy="657224"/>
            </a:xfrm>
          </p:grpSpPr>
          <p:sp>
            <p:nvSpPr>
              <p:cNvPr id="1193" name="矩形"/>
              <p:cNvSpPr/>
              <p:nvPr/>
            </p:nvSpPr>
            <p:spPr>
              <a:xfrm>
                <a:off x="1904998" y="1524000"/>
                <a:ext cx="38734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94" name="矩形"/>
              <p:cNvSpPr/>
              <p:nvPr/>
            </p:nvSpPr>
            <p:spPr>
              <a:xfrm>
                <a:off x="1238249" y="1462088"/>
                <a:ext cx="3619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95" name="矩形"/>
              <p:cNvSpPr/>
              <p:nvPr/>
            </p:nvSpPr>
            <p:spPr>
              <a:xfrm>
                <a:off x="1474786" y="1385887"/>
                <a:ext cx="563561" cy="523875"/>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nvGrpSpPr>
            <p:cNvPr id="1200" name="组合"/>
            <p:cNvGrpSpPr/>
            <p:nvPr/>
          </p:nvGrpSpPr>
          <p:grpSpPr>
            <a:xfrm>
              <a:off x="2017712" y="1828800"/>
              <a:ext cx="595311" cy="976312"/>
              <a:chOff x="2017712" y="1828800"/>
              <a:chExt cx="595311" cy="976312"/>
            </a:xfrm>
          </p:grpSpPr>
          <p:sp>
            <p:nvSpPr>
              <p:cNvPr id="1197" name="矩形"/>
              <p:cNvSpPr/>
              <p:nvPr/>
            </p:nvSpPr>
            <p:spPr>
              <a:xfrm>
                <a:off x="2203450" y="2286000"/>
                <a:ext cx="38734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98" name="矩形"/>
              <p:cNvSpPr/>
              <p:nvPr/>
            </p:nvSpPr>
            <p:spPr>
              <a:xfrm>
                <a:off x="2209800" y="1828800"/>
                <a:ext cx="3619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199" name="矩形"/>
              <p:cNvSpPr/>
              <p:nvPr/>
            </p:nvSpPr>
            <p:spPr>
              <a:xfrm>
                <a:off x="2017712" y="1958975"/>
                <a:ext cx="595311" cy="523874"/>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d</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grpSp>
        <p:nvGrpSpPr>
          <p:cNvPr id="1246" name="组合"/>
          <p:cNvGrpSpPr/>
          <p:nvPr/>
        </p:nvGrpSpPr>
        <p:grpSpPr>
          <a:xfrm>
            <a:off x="381000" y="762000"/>
            <a:ext cx="4476749" cy="2867024"/>
            <a:chOff x="381000" y="762000"/>
            <a:chExt cx="4476749" cy="2867024"/>
          </a:xfrm>
        </p:grpSpPr>
        <p:sp>
          <p:nvSpPr>
            <p:cNvPr id="1202" name="矩形"/>
            <p:cNvSpPr/>
            <p:nvPr/>
          </p:nvSpPr>
          <p:spPr>
            <a:xfrm>
              <a:off x="4127500" y="2347912"/>
              <a:ext cx="73024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03" name="矩形"/>
            <p:cNvSpPr/>
            <p:nvPr/>
          </p:nvSpPr>
          <p:spPr>
            <a:xfrm>
              <a:off x="2682875" y="762000"/>
              <a:ext cx="10779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204" name="矩形"/>
            <p:cNvSpPr/>
            <p:nvPr/>
          </p:nvSpPr>
          <p:spPr>
            <a:xfrm>
              <a:off x="2720975" y="1230312"/>
              <a:ext cx="490537" cy="153986"/>
            </a:xfrm>
            <a:prstGeom prst="rect">
              <a:avLst/>
            </a:prstGeom>
            <a:noFill/>
            <a:ln w="38100" cap="flat" cmpd="sng">
              <a:solidFill>
                <a:srgbClr val="000000"/>
              </a:solidFill>
              <a:prstDash val="solid"/>
              <a:miter/>
            </a:ln>
          </p:spPr>
        </p:sp>
        <p:sp>
          <p:nvSpPr>
            <p:cNvPr id="1205" name="直线"/>
            <p:cNvSpPr/>
            <p:nvPr/>
          </p:nvSpPr>
          <p:spPr>
            <a:xfrm>
              <a:off x="3744912" y="1304925"/>
              <a:ext cx="0" cy="1003298"/>
            </a:xfrm>
            <a:prstGeom prst="line">
              <a:avLst/>
            </a:prstGeom>
            <a:noFill/>
            <a:ln w="38100" cap="flat" cmpd="sng">
              <a:solidFill>
                <a:srgbClr val="000000"/>
              </a:solidFill>
              <a:prstDash val="solid"/>
              <a:round/>
            </a:ln>
          </p:spPr>
        </p:sp>
        <p:sp>
          <p:nvSpPr>
            <p:cNvPr id="1206" name="矩形"/>
            <p:cNvSpPr/>
            <p:nvPr/>
          </p:nvSpPr>
          <p:spPr>
            <a:xfrm>
              <a:off x="381000" y="2530474"/>
              <a:ext cx="584199"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07" name="矩形"/>
            <p:cNvSpPr/>
            <p:nvPr/>
          </p:nvSpPr>
          <p:spPr>
            <a:xfrm>
              <a:off x="1535112" y="2530474"/>
              <a:ext cx="490537" cy="150812"/>
            </a:xfrm>
            <a:prstGeom prst="rect">
              <a:avLst/>
            </a:prstGeom>
            <a:noFill/>
            <a:ln w="38100" cap="flat" cmpd="sng">
              <a:solidFill>
                <a:srgbClr val="000000"/>
              </a:solidFill>
              <a:prstDash val="solid"/>
              <a:miter/>
            </a:ln>
          </p:spPr>
        </p:sp>
        <p:sp>
          <p:nvSpPr>
            <p:cNvPr id="1208" name="矩形"/>
            <p:cNvSpPr/>
            <p:nvPr/>
          </p:nvSpPr>
          <p:spPr>
            <a:xfrm>
              <a:off x="1477962" y="2622550"/>
              <a:ext cx="6715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09" name="矩形"/>
            <p:cNvSpPr/>
            <p:nvPr/>
          </p:nvSpPr>
          <p:spPr>
            <a:xfrm>
              <a:off x="1535112" y="1935162"/>
              <a:ext cx="490537" cy="150812"/>
            </a:xfrm>
            <a:prstGeom prst="rect">
              <a:avLst/>
            </a:prstGeom>
            <a:noFill/>
            <a:ln w="38100" cap="flat" cmpd="sng">
              <a:solidFill>
                <a:srgbClr val="000000"/>
              </a:solidFill>
              <a:prstDash val="solid"/>
              <a:miter/>
            </a:ln>
          </p:spPr>
        </p:sp>
        <p:sp>
          <p:nvSpPr>
            <p:cNvPr id="1210" name="直线"/>
            <p:cNvSpPr/>
            <p:nvPr/>
          </p:nvSpPr>
          <p:spPr>
            <a:xfrm>
              <a:off x="2286000" y="1304925"/>
              <a:ext cx="0" cy="738187"/>
            </a:xfrm>
            <a:prstGeom prst="line">
              <a:avLst/>
            </a:prstGeom>
            <a:noFill/>
            <a:ln w="38100" cap="flat" cmpd="sng">
              <a:solidFill>
                <a:srgbClr val="000000"/>
              </a:solidFill>
              <a:prstDash val="solid"/>
              <a:round/>
            </a:ln>
          </p:spPr>
        </p:sp>
        <p:sp>
          <p:nvSpPr>
            <p:cNvPr id="1211" name="矩形"/>
            <p:cNvSpPr/>
            <p:nvPr/>
          </p:nvSpPr>
          <p:spPr>
            <a:xfrm>
              <a:off x="1524000" y="1995486"/>
              <a:ext cx="634999" cy="52387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212" name="直线"/>
            <p:cNvSpPr/>
            <p:nvPr/>
          </p:nvSpPr>
          <p:spPr>
            <a:xfrm>
              <a:off x="3232150" y="1304925"/>
              <a:ext cx="512762" cy="0"/>
            </a:xfrm>
            <a:prstGeom prst="line">
              <a:avLst/>
            </a:prstGeom>
            <a:noFill/>
            <a:ln w="38100" cap="flat" cmpd="sng">
              <a:solidFill>
                <a:srgbClr val="000000"/>
              </a:solidFill>
              <a:prstDash val="solid"/>
              <a:round/>
            </a:ln>
          </p:spPr>
        </p:sp>
        <p:sp>
          <p:nvSpPr>
            <p:cNvPr id="1213" name="直线"/>
            <p:cNvSpPr/>
            <p:nvPr/>
          </p:nvSpPr>
          <p:spPr>
            <a:xfrm flipH="1">
              <a:off x="1111250" y="2008187"/>
              <a:ext cx="409575" cy="0"/>
            </a:xfrm>
            <a:prstGeom prst="line">
              <a:avLst/>
            </a:prstGeom>
            <a:noFill/>
            <a:ln w="38100" cap="flat" cmpd="sng">
              <a:solidFill>
                <a:srgbClr val="000000"/>
              </a:solidFill>
              <a:prstDash val="solid"/>
              <a:round/>
            </a:ln>
          </p:spPr>
        </p:sp>
        <p:sp>
          <p:nvSpPr>
            <p:cNvPr id="1214" name="直线"/>
            <p:cNvSpPr/>
            <p:nvPr/>
          </p:nvSpPr>
          <p:spPr>
            <a:xfrm flipH="1">
              <a:off x="990600" y="2605087"/>
              <a:ext cx="577850" cy="0"/>
            </a:xfrm>
            <a:prstGeom prst="line">
              <a:avLst/>
            </a:prstGeom>
            <a:noFill/>
            <a:ln w="38100" cap="flat" cmpd="sng">
              <a:solidFill>
                <a:srgbClr val="000000"/>
              </a:solidFill>
              <a:prstDash val="solid"/>
              <a:round/>
            </a:ln>
          </p:spPr>
        </p:sp>
        <p:grpSp>
          <p:nvGrpSpPr>
            <p:cNvPr id="1217" name="组合"/>
            <p:cNvGrpSpPr/>
            <p:nvPr/>
          </p:nvGrpSpPr>
          <p:grpSpPr>
            <a:xfrm>
              <a:off x="942975" y="1993900"/>
              <a:ext cx="282575" cy="304800"/>
              <a:chOff x="942975" y="1993900"/>
              <a:chExt cx="282575" cy="304800"/>
            </a:xfrm>
          </p:grpSpPr>
          <p:sp>
            <p:nvSpPr>
              <p:cNvPr id="1215" name="直线"/>
              <p:cNvSpPr/>
              <p:nvPr/>
            </p:nvSpPr>
            <p:spPr>
              <a:xfrm>
                <a:off x="942975" y="2286000"/>
                <a:ext cx="282575" cy="12700"/>
              </a:xfrm>
              <a:prstGeom prst="line">
                <a:avLst/>
              </a:prstGeom>
              <a:noFill/>
              <a:ln w="38100" cap="flat" cmpd="sng">
                <a:solidFill>
                  <a:srgbClr val="000000"/>
                </a:solidFill>
                <a:prstDash val="solid"/>
                <a:round/>
              </a:ln>
            </p:spPr>
          </p:sp>
          <p:sp>
            <p:nvSpPr>
              <p:cNvPr id="1216" name="直线"/>
              <p:cNvSpPr/>
              <p:nvPr/>
            </p:nvSpPr>
            <p:spPr>
              <a:xfrm>
                <a:off x="1084262" y="1993900"/>
                <a:ext cx="11112" cy="292098"/>
              </a:xfrm>
              <a:prstGeom prst="line">
                <a:avLst/>
              </a:prstGeom>
              <a:noFill/>
              <a:ln w="38100" cap="flat" cmpd="sng">
                <a:solidFill>
                  <a:srgbClr val="000000"/>
                </a:solidFill>
                <a:prstDash val="solid"/>
                <a:round/>
              </a:ln>
            </p:spPr>
          </p:sp>
        </p:grpSp>
        <p:sp>
          <p:nvSpPr>
            <p:cNvPr id="1218" name="直线"/>
            <p:cNvSpPr/>
            <p:nvPr/>
          </p:nvSpPr>
          <p:spPr>
            <a:xfrm>
              <a:off x="2278062" y="1304925"/>
              <a:ext cx="439737" cy="0"/>
            </a:xfrm>
            <a:prstGeom prst="line">
              <a:avLst/>
            </a:prstGeom>
            <a:noFill/>
            <a:ln w="38100" cap="flat" cmpd="sng">
              <a:solidFill>
                <a:srgbClr val="000000"/>
              </a:solidFill>
              <a:prstDash val="solid"/>
              <a:round/>
            </a:ln>
          </p:spPr>
        </p:sp>
        <p:grpSp>
          <p:nvGrpSpPr>
            <p:cNvPr id="1221" name="组合"/>
            <p:cNvGrpSpPr/>
            <p:nvPr/>
          </p:nvGrpSpPr>
          <p:grpSpPr>
            <a:xfrm>
              <a:off x="746125" y="3427412"/>
              <a:ext cx="274636" cy="201611"/>
              <a:chOff x="746125" y="3427412"/>
              <a:chExt cx="274636" cy="201611"/>
            </a:xfrm>
          </p:grpSpPr>
          <p:sp>
            <p:nvSpPr>
              <p:cNvPr id="1219" name="直线"/>
              <p:cNvSpPr/>
              <p:nvPr/>
            </p:nvSpPr>
            <p:spPr>
              <a:xfrm>
                <a:off x="746125" y="3629024"/>
                <a:ext cx="274636" cy="0"/>
              </a:xfrm>
              <a:prstGeom prst="line">
                <a:avLst/>
              </a:prstGeom>
              <a:noFill/>
              <a:ln w="38100" cap="flat" cmpd="sng">
                <a:solidFill>
                  <a:srgbClr val="000000"/>
                </a:solidFill>
                <a:prstDash val="solid"/>
                <a:round/>
              </a:ln>
            </p:spPr>
          </p:sp>
          <p:sp>
            <p:nvSpPr>
              <p:cNvPr id="1220" name="直线"/>
              <p:cNvSpPr/>
              <p:nvPr/>
            </p:nvSpPr>
            <p:spPr>
              <a:xfrm>
                <a:off x="888638" y="3427412"/>
                <a:ext cx="0" cy="201611"/>
              </a:xfrm>
              <a:prstGeom prst="line">
                <a:avLst/>
              </a:prstGeom>
              <a:noFill/>
              <a:ln w="38100" cap="flat" cmpd="sng">
                <a:solidFill>
                  <a:srgbClr val="000000"/>
                </a:solidFill>
                <a:prstDash val="solid"/>
                <a:round/>
              </a:ln>
            </p:spPr>
          </p:sp>
        </p:grpSp>
        <p:sp>
          <p:nvSpPr>
            <p:cNvPr id="1222" name="矩形"/>
            <p:cNvSpPr/>
            <p:nvPr/>
          </p:nvSpPr>
          <p:spPr>
            <a:xfrm>
              <a:off x="419100" y="2273299"/>
              <a:ext cx="387350" cy="519111"/>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223" name="矩形"/>
            <p:cNvSpPr/>
            <p:nvPr/>
          </p:nvSpPr>
          <p:spPr>
            <a:xfrm>
              <a:off x="447674" y="2989262"/>
              <a:ext cx="361950" cy="519111"/>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nvGrpSpPr>
            <p:cNvPr id="1234" name="组合"/>
            <p:cNvGrpSpPr/>
            <p:nvPr/>
          </p:nvGrpSpPr>
          <p:grpSpPr>
            <a:xfrm>
              <a:off x="2025650" y="1341437"/>
              <a:ext cx="2019299" cy="1509712"/>
              <a:chOff x="2025650" y="1341437"/>
              <a:chExt cx="2019299" cy="1509712"/>
            </a:xfrm>
          </p:grpSpPr>
          <p:sp>
            <p:nvSpPr>
              <p:cNvPr id="1224" name="矩形" descr="40%"/>
              <p:cNvSpPr/>
              <p:nvPr/>
            </p:nvSpPr>
            <p:spPr>
              <a:xfrm>
                <a:off x="2574925" y="1671637"/>
                <a:ext cx="985837" cy="1179512"/>
              </a:xfrm>
              <a:prstGeom prst="rect">
                <a:avLst/>
              </a:prstGeom>
              <a:noFill/>
              <a:ln w="38100" cap="flat" cmpd="sng">
                <a:solidFill>
                  <a:srgbClr val="000000"/>
                </a:solidFill>
                <a:prstDash val="solid"/>
                <a:miter/>
              </a:ln>
            </p:spPr>
          </p:sp>
          <p:sp>
            <p:nvSpPr>
              <p:cNvPr id="1225" name="矩形"/>
              <p:cNvSpPr/>
              <p:nvPr/>
            </p:nvSpPr>
            <p:spPr>
              <a:xfrm>
                <a:off x="2562225" y="2284412"/>
                <a:ext cx="42386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26" name="矩形"/>
              <p:cNvSpPr/>
              <p:nvPr/>
            </p:nvSpPr>
            <p:spPr>
              <a:xfrm>
                <a:off x="3167062" y="2017712"/>
                <a:ext cx="765175"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27" name="矩形"/>
              <p:cNvSpPr/>
              <p:nvPr/>
            </p:nvSpPr>
            <p:spPr>
              <a:xfrm>
                <a:off x="2974974" y="1603374"/>
                <a:ext cx="1003299"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28" name="直线"/>
              <p:cNvSpPr/>
              <p:nvPr/>
            </p:nvSpPr>
            <p:spPr>
              <a:xfrm>
                <a:off x="2025650" y="2605087"/>
                <a:ext cx="552449" cy="0"/>
              </a:xfrm>
              <a:prstGeom prst="line">
                <a:avLst/>
              </a:prstGeom>
              <a:noFill/>
              <a:ln w="38100" cap="flat" cmpd="sng">
                <a:solidFill>
                  <a:srgbClr val="000000"/>
                </a:solidFill>
                <a:prstDash val="solid"/>
                <a:round/>
              </a:ln>
            </p:spPr>
          </p:sp>
          <p:sp>
            <p:nvSpPr>
              <p:cNvPr id="1229" name="直线"/>
              <p:cNvSpPr/>
              <p:nvPr/>
            </p:nvSpPr>
            <p:spPr>
              <a:xfrm>
                <a:off x="3560762" y="2292349"/>
                <a:ext cx="484186" cy="0"/>
              </a:xfrm>
              <a:prstGeom prst="line">
                <a:avLst/>
              </a:prstGeom>
              <a:noFill/>
              <a:ln w="38100" cap="flat" cmpd="sng">
                <a:solidFill>
                  <a:srgbClr val="000000"/>
                </a:solidFill>
                <a:prstDash val="solid"/>
                <a:round/>
              </a:ln>
            </p:spPr>
          </p:sp>
          <p:sp>
            <p:nvSpPr>
              <p:cNvPr id="1230" name="直线"/>
              <p:cNvSpPr/>
              <p:nvPr/>
            </p:nvSpPr>
            <p:spPr>
              <a:xfrm>
                <a:off x="2201862" y="1341437"/>
                <a:ext cx="0" cy="0"/>
              </a:xfrm>
              <a:prstGeom prst="line">
                <a:avLst/>
              </a:prstGeom>
              <a:noFill/>
              <a:ln w="28575" cap="flat" cmpd="sng">
                <a:solidFill>
                  <a:srgbClr val="000000"/>
                </a:solidFill>
                <a:prstDash val="solid"/>
                <a:round/>
              </a:ln>
            </p:spPr>
          </p:sp>
          <p:sp>
            <p:nvSpPr>
              <p:cNvPr id="1231" name="直线"/>
              <p:cNvSpPr/>
              <p:nvPr/>
            </p:nvSpPr>
            <p:spPr>
              <a:xfrm>
                <a:off x="2025650" y="2033587"/>
                <a:ext cx="552449" cy="0"/>
              </a:xfrm>
              <a:prstGeom prst="line">
                <a:avLst/>
              </a:prstGeom>
              <a:noFill/>
              <a:ln w="38100" cap="flat" cmpd="sng">
                <a:solidFill>
                  <a:srgbClr val="000000"/>
                </a:solidFill>
                <a:prstDash val="solid"/>
                <a:round/>
              </a:ln>
            </p:spPr>
          </p:sp>
          <p:sp>
            <p:nvSpPr>
              <p:cNvPr id="1232" name="矩形"/>
              <p:cNvSpPr/>
              <p:nvPr/>
            </p:nvSpPr>
            <p:spPr>
              <a:xfrm>
                <a:off x="2574925" y="1752599"/>
                <a:ext cx="627062"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33" name="矩形"/>
              <p:cNvSpPr/>
              <p:nvPr/>
            </p:nvSpPr>
            <p:spPr>
              <a:xfrm rot="5400000">
                <a:off x="2786062" y="1670050"/>
                <a:ext cx="371474" cy="457198"/>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1235" name="椭圆"/>
            <p:cNvSpPr/>
            <p:nvPr/>
          </p:nvSpPr>
          <p:spPr>
            <a:xfrm>
              <a:off x="838200" y="2530474"/>
              <a:ext cx="119062" cy="120650"/>
            </a:xfrm>
            <a:prstGeom prst="ellipse">
              <a:avLst/>
            </a:prstGeom>
            <a:noFill/>
            <a:ln w="38100" cap="flat" cmpd="sng">
              <a:solidFill>
                <a:srgbClr val="000000"/>
              </a:solidFill>
              <a:prstDash val="solid"/>
              <a:round/>
            </a:ln>
          </p:spPr>
        </p:sp>
        <p:sp>
          <p:nvSpPr>
            <p:cNvPr id="1236" name="椭圆"/>
            <p:cNvSpPr/>
            <p:nvPr/>
          </p:nvSpPr>
          <p:spPr>
            <a:xfrm>
              <a:off x="838200" y="3325812"/>
              <a:ext cx="119062" cy="120650"/>
            </a:xfrm>
            <a:prstGeom prst="ellipse">
              <a:avLst/>
            </a:prstGeom>
            <a:noFill/>
            <a:ln w="38100" cap="flat" cmpd="sng">
              <a:solidFill>
                <a:srgbClr val="000000"/>
              </a:solidFill>
              <a:prstDash val="solid"/>
              <a:round/>
            </a:ln>
          </p:spPr>
        </p:sp>
        <p:grpSp>
          <p:nvGrpSpPr>
            <p:cNvPr id="1244" name="组合"/>
            <p:cNvGrpSpPr/>
            <p:nvPr/>
          </p:nvGrpSpPr>
          <p:grpSpPr>
            <a:xfrm>
              <a:off x="3784011" y="2031999"/>
              <a:ext cx="843551" cy="1343025"/>
              <a:chOff x="3784011" y="2031999"/>
              <a:chExt cx="843551" cy="1343025"/>
            </a:xfrm>
          </p:grpSpPr>
          <p:sp>
            <p:nvSpPr>
              <p:cNvPr id="1237" name="矩形"/>
              <p:cNvSpPr/>
              <p:nvPr/>
            </p:nvSpPr>
            <p:spPr>
              <a:xfrm>
                <a:off x="4151518" y="2031999"/>
                <a:ext cx="386548" cy="52006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238" name="矩形"/>
              <p:cNvSpPr/>
              <p:nvPr/>
            </p:nvSpPr>
            <p:spPr>
              <a:xfrm>
                <a:off x="4022035" y="2854959"/>
                <a:ext cx="605527" cy="520065"/>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nvGrpSpPr>
              <p:cNvPr id="1241" name="组合"/>
              <p:cNvGrpSpPr/>
              <p:nvPr/>
            </p:nvGrpSpPr>
            <p:grpSpPr>
              <a:xfrm>
                <a:off x="3892549" y="3043554"/>
                <a:ext cx="241830" cy="274320"/>
                <a:chOff x="3892549" y="3043554"/>
                <a:chExt cx="241830" cy="274320"/>
              </a:xfrm>
            </p:grpSpPr>
            <p:sp>
              <p:nvSpPr>
                <p:cNvPr id="1239" name="直线"/>
                <p:cNvSpPr/>
                <p:nvPr/>
              </p:nvSpPr>
              <p:spPr>
                <a:xfrm>
                  <a:off x="3892549" y="3317874"/>
                  <a:ext cx="241830" cy="0"/>
                </a:xfrm>
                <a:prstGeom prst="line">
                  <a:avLst/>
                </a:prstGeom>
                <a:noFill/>
                <a:ln w="38100" cap="flat" cmpd="sng">
                  <a:solidFill>
                    <a:srgbClr val="000000"/>
                  </a:solidFill>
                  <a:prstDash val="solid"/>
                  <a:round/>
                </a:ln>
              </p:spPr>
            </p:sp>
            <p:sp>
              <p:nvSpPr>
                <p:cNvPr id="1240" name="直线"/>
                <p:cNvSpPr/>
                <p:nvPr/>
              </p:nvSpPr>
              <p:spPr>
                <a:xfrm>
                  <a:off x="4018041" y="3043554"/>
                  <a:ext cx="0" cy="274320"/>
                </a:xfrm>
                <a:prstGeom prst="line">
                  <a:avLst/>
                </a:prstGeom>
                <a:noFill/>
                <a:ln w="38100" cap="flat" cmpd="sng">
                  <a:solidFill>
                    <a:srgbClr val="000000"/>
                  </a:solidFill>
                  <a:prstDash val="solid"/>
                  <a:round/>
                </a:ln>
              </p:spPr>
            </p:sp>
          </p:grpSp>
          <p:sp>
            <p:nvSpPr>
              <p:cNvPr id="1242" name="矩形"/>
              <p:cNvSpPr/>
              <p:nvPr/>
            </p:nvSpPr>
            <p:spPr>
              <a:xfrm rot="-5400000">
                <a:off x="3784011" y="2733039"/>
                <a:ext cx="491277" cy="150494"/>
              </a:xfrm>
              <a:prstGeom prst="rect">
                <a:avLst/>
              </a:prstGeom>
              <a:noFill/>
              <a:ln w="38100" cap="flat" cmpd="sng">
                <a:solidFill>
                  <a:srgbClr val="000000"/>
                </a:solidFill>
                <a:prstDash val="solid"/>
                <a:miter/>
              </a:ln>
            </p:spPr>
          </p:sp>
          <p:sp>
            <p:nvSpPr>
              <p:cNvPr id="1243" name="直线"/>
              <p:cNvSpPr/>
              <p:nvPr/>
            </p:nvSpPr>
            <p:spPr>
              <a:xfrm>
                <a:off x="4029650" y="2296794"/>
                <a:ext cx="0" cy="302894"/>
              </a:xfrm>
              <a:prstGeom prst="line">
                <a:avLst/>
              </a:prstGeom>
              <a:noFill/>
              <a:ln w="38100" cap="flat" cmpd="sng">
                <a:solidFill>
                  <a:srgbClr val="000000"/>
                </a:solidFill>
                <a:prstDash val="solid"/>
                <a:round/>
              </a:ln>
            </p:spPr>
          </p:sp>
        </p:grpSp>
        <p:sp>
          <p:nvSpPr>
            <p:cNvPr id="1245" name="矩形"/>
            <p:cNvSpPr/>
            <p:nvPr/>
          </p:nvSpPr>
          <p:spPr>
            <a:xfrm>
              <a:off x="3443287" y="2590799"/>
              <a:ext cx="900111"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sp>
        <p:nvSpPr>
          <p:cNvPr id="1247" name="矩形"/>
          <p:cNvSpPr/>
          <p:nvPr/>
        </p:nvSpPr>
        <p:spPr>
          <a:xfrm>
            <a:off x="4800600" y="10810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设输入电压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为正，</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48" name="矩形"/>
          <p:cNvSpPr/>
          <p:nvPr/>
        </p:nvSpPr>
        <p:spPr>
          <a:xfrm>
            <a:off x="4876800" y="21478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差值电压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49" name="矩形"/>
          <p:cNvSpPr/>
          <p:nvPr/>
        </p:nvSpPr>
        <p:spPr>
          <a:xfrm>
            <a:off x="4800600" y="1628775"/>
            <a:ext cx="3886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各电压的实际方向如图</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50" name="矩形"/>
          <p:cNvSpPr/>
          <p:nvPr/>
        </p:nvSpPr>
        <p:spPr>
          <a:xfrm>
            <a:off x="4953000" y="2681288"/>
            <a:ext cx="38862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削弱了净输入电压</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差值电压</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51" name="矩形"/>
          <p:cNvSpPr/>
          <p:nvPr/>
        </p:nvSpPr>
        <p:spPr>
          <a:xfrm>
            <a:off x="457200" y="3671887"/>
            <a:ext cx="16764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反馈电压</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252" name="对象"/>
          <p:cNvGraphicFramePr>
            <a:graphicFrameLocks noChangeAspect="1"/>
          </p:cNvGraphicFramePr>
          <p:nvPr/>
        </p:nvGraphicFramePr>
        <p:xfrm>
          <a:off x="2101850" y="3454400"/>
          <a:ext cx="2317750" cy="1041399"/>
        </p:xfrm>
        <a:graphic>
          <a:graphicData uri="http://schemas.openxmlformats.org/presentationml/2006/ole">
            <mc:AlternateContent xmlns:mc="http://schemas.openxmlformats.org/markup-compatibility/2006">
              <mc:Choice xmlns:v="urn:schemas-microsoft-com:vml" Requires="v">
                <p:oleObj spid="_x0000_s0" name="package" r:id="rId1" imgW="1143000" imgH="393700" progId="package">
                  <p:embed/>
                </p:oleObj>
              </mc:Choice>
              <mc:Fallback>
                <p:oleObj name="package" r:id="rId1" imgW="1143000" imgH="393700" progId="package">
                  <p:embed/>
                  <p:pic>
                    <p:nvPicPr>
                      <p:cNvPr id="0" name="对象"/>
                      <p:cNvPicPr>
                        <a:picLocks noChangeAspect="1"/>
                      </p:cNvPicPr>
                      <p:nvPr/>
                    </p:nvPicPr>
                    <p:blipFill>
                      <a:blip r:embed="rId2" cstate="print"/>
                      <a:stretch>
                        <a:fillRect/>
                      </a:stretch>
                    </p:blipFill>
                    <p:spPr>
                      <a:xfrm>
                        <a:off x="2101850" y="3454400"/>
                        <a:ext cx="2317750" cy="1041399"/>
                      </a:xfrm>
                      <a:prstGeom prst="rect">
                        <a:avLst/>
                      </a:prstGeom>
                      <a:noFill/>
                      <a:ln w="9525" cap="flat" cmpd="sng">
                        <a:noFill/>
                        <a:prstDash val="solid"/>
                        <a:miter/>
                      </a:ln>
                    </p:spPr>
                  </p:pic>
                </p:oleObj>
              </mc:Fallback>
            </mc:AlternateContent>
          </a:graphicData>
        </a:graphic>
      </p:graphicFrame>
      <p:sp>
        <p:nvSpPr>
          <p:cNvPr id="1253" name="矩形"/>
          <p:cNvSpPr/>
          <p:nvPr/>
        </p:nvSpPr>
        <p:spPr>
          <a:xfrm>
            <a:off x="4343400" y="3748088"/>
            <a:ext cx="4495800" cy="51911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取自输出电压</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54" name="矩形"/>
          <p:cNvSpPr/>
          <p:nvPr/>
        </p:nvSpPr>
        <p:spPr>
          <a:xfrm>
            <a:off x="381000" y="4464050"/>
            <a:ext cx="83058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反馈信号与输入信号在输入端以电压的形式比较</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endPar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串联反馈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55" name="矩形"/>
          <p:cNvSpPr/>
          <p:nvPr/>
        </p:nvSpPr>
        <p:spPr>
          <a:xfrm>
            <a:off x="457200" y="5500688"/>
            <a:ext cx="7924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特点：</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输入电阻高、输出电阻低</a:t>
            </a:r>
            <a:endParaRPr lang="zh-CN" altLang="en-US"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56" name="矩形"/>
          <p:cNvSpPr/>
          <p:nvPr/>
        </p:nvSpPr>
        <p:spPr>
          <a:xfrm>
            <a:off x="685800" y="2544762"/>
            <a:ext cx="496886" cy="579436"/>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257" name="矩形"/>
          <p:cNvSpPr/>
          <p:nvPr/>
        </p:nvSpPr>
        <p:spPr>
          <a:xfrm>
            <a:off x="3846513" y="1782763"/>
            <a:ext cx="496887" cy="5794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7"/>
                                        </p:tgtEl>
                                        <p:attrNameLst>
                                          <p:attrName>style.visibility</p:attrName>
                                        </p:attrNameLst>
                                      </p:cBhvr>
                                      <p:to>
                                        <p:strVal val="visible"/>
                                      </p:to>
                                    </p:set>
                                    <p:animEffect transition="in" filter="wipe(left)">
                                      <p:cBhvr>
                                        <p:cTn id="7" dur="500"/>
                                        <p:tgtEl>
                                          <p:spTgt spid="12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6"/>
                                        </p:tgtEl>
                                        <p:attrNameLst>
                                          <p:attrName>style.visibility</p:attrName>
                                        </p:attrNameLst>
                                      </p:cBhvr>
                                      <p:to>
                                        <p:strVal val="visible"/>
                                      </p:to>
                                    </p:set>
                                    <p:animEffect transition="in" filter="blinds(horizontal)">
                                      <p:cBhvr>
                                        <p:cTn id="12" dur="500"/>
                                        <p:tgtEl>
                                          <p:spTgt spid="12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57"/>
                                        </p:tgtEl>
                                        <p:attrNameLst>
                                          <p:attrName>style.visibility</p:attrName>
                                        </p:attrNameLst>
                                      </p:cBhvr>
                                      <p:to>
                                        <p:strVal val="visible"/>
                                      </p:to>
                                    </p:set>
                                    <p:animEffect transition="in" filter="blinds(horizontal)">
                                      <p:cBhvr>
                                        <p:cTn id="17" dur="500"/>
                                        <p:tgtEl>
                                          <p:spTgt spid="12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49"/>
                                        </p:tgtEl>
                                        <p:attrNameLst>
                                          <p:attrName>style.visibility</p:attrName>
                                        </p:attrNameLst>
                                      </p:cBhvr>
                                      <p:to>
                                        <p:strVal val="visible"/>
                                      </p:to>
                                    </p:set>
                                    <p:animEffect transition="in" filter="wipe(left)">
                                      <p:cBhvr>
                                        <p:cTn id="22" dur="500"/>
                                        <p:tgtEl>
                                          <p:spTgt spid="124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grpId="0" nodeType="clickEffect">
                                  <p:stCondLst>
                                    <p:cond delay="0"/>
                                  </p:stCondLst>
                                  <p:childTnLst>
                                    <p:set>
                                      <p:cBhvr>
                                        <p:cTn id="26" dur="1" fill="hold">
                                          <p:stCondLst>
                                            <p:cond delay="0"/>
                                          </p:stCondLst>
                                        </p:cTn>
                                        <p:tgtEl>
                                          <p:spTgt spid="1201"/>
                                        </p:tgtEl>
                                        <p:attrNameLst>
                                          <p:attrName>style.visibility</p:attrName>
                                        </p:attrNameLst>
                                      </p:cBhvr>
                                      <p:to>
                                        <p:strVal val="visible"/>
                                      </p:to>
                                    </p:set>
                                    <p:animEffect transition="in" filter="strips(upLeft)">
                                      <p:cBhvr>
                                        <p:cTn id="27" dur="500"/>
                                        <p:tgtEl>
                                          <p:spTgt spid="12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8"/>
                                        </p:tgtEl>
                                        <p:attrNameLst>
                                          <p:attrName>style.visibility</p:attrName>
                                        </p:attrNameLst>
                                      </p:cBhvr>
                                      <p:to>
                                        <p:strVal val="visible"/>
                                      </p:to>
                                    </p:set>
                                    <p:animEffect transition="in" filter="wipe(left)">
                                      <p:cBhvr>
                                        <p:cTn id="32" dur="500"/>
                                        <p:tgtEl>
                                          <p:spTgt spid="12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50"/>
                                        </p:tgtEl>
                                        <p:attrNameLst>
                                          <p:attrName>style.visibility</p:attrName>
                                        </p:attrNameLst>
                                      </p:cBhvr>
                                      <p:to>
                                        <p:strVal val="visible"/>
                                      </p:to>
                                    </p:set>
                                    <p:animEffect transition="in" filter="wipe(left)">
                                      <p:cBhvr>
                                        <p:cTn id="37" dur="500"/>
                                        <p:tgtEl>
                                          <p:spTgt spid="12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51"/>
                                        </p:tgtEl>
                                        <p:attrNameLst>
                                          <p:attrName>style.visibility</p:attrName>
                                        </p:attrNameLst>
                                      </p:cBhvr>
                                      <p:to>
                                        <p:strVal val="visible"/>
                                      </p:to>
                                    </p:set>
                                    <p:animEffect transition="in" filter="wipe(left)">
                                      <p:cBhvr>
                                        <p:cTn id="42" dur="500"/>
                                        <p:tgtEl>
                                          <p:spTgt spid="12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52"/>
                                        </p:tgtEl>
                                        <p:attrNameLst>
                                          <p:attrName>style.visibility</p:attrName>
                                        </p:attrNameLst>
                                      </p:cBhvr>
                                      <p:to>
                                        <p:strVal val="visible"/>
                                      </p:to>
                                    </p:set>
                                    <p:animEffect transition="in" filter="wipe(left)">
                                      <p:cBhvr>
                                        <p:cTn id="47" dur="500"/>
                                        <p:tgtEl>
                                          <p:spTgt spid="12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53"/>
                                        </p:tgtEl>
                                        <p:attrNameLst>
                                          <p:attrName>style.visibility</p:attrName>
                                        </p:attrNameLst>
                                      </p:cBhvr>
                                      <p:to>
                                        <p:strVal val="visible"/>
                                      </p:to>
                                    </p:set>
                                    <p:animEffect transition="in" filter="wipe(left)">
                                      <p:cBhvr>
                                        <p:cTn id="52" dur="500"/>
                                        <p:tgtEl>
                                          <p:spTgt spid="12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54"/>
                                        </p:tgtEl>
                                        <p:attrNameLst>
                                          <p:attrName>style.visibility</p:attrName>
                                        </p:attrNameLst>
                                      </p:cBhvr>
                                      <p:to>
                                        <p:strVal val="visible"/>
                                      </p:to>
                                    </p:set>
                                    <p:animEffect transition="in" filter="wipe(left)">
                                      <p:cBhvr>
                                        <p:cTn id="57" dur="500"/>
                                        <p:tgtEl>
                                          <p:spTgt spid="125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55"/>
                                        </p:tgtEl>
                                        <p:attrNameLst>
                                          <p:attrName>style.visibility</p:attrName>
                                        </p:attrNameLst>
                                      </p:cBhvr>
                                      <p:to>
                                        <p:strVal val="visible"/>
                                      </p:to>
                                    </p:set>
                                    <p:animEffect transition="in" filter="wipe(left)">
                                      <p:cBhvr>
                                        <p:cTn id="62" dur="500"/>
                                        <p:tgtEl>
                                          <p:spTgt spid="1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7" grpId="0"/>
      <p:bldP spid="1256" grpId="0"/>
      <p:bldP spid="1257" grpId="0"/>
      <p:bldP spid="1249" grpId="0"/>
      <p:bldP spid="1201" grpId="0" animBg="1"/>
      <p:bldP spid="1248" grpId="0"/>
      <p:bldP spid="1250" grpId="0"/>
      <p:bldP spid="1251" grpId="0"/>
      <p:bldP spid="1253" grpId="0"/>
      <p:bldP spid="1254" grpId="0"/>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0" name="文本框"/>
          <p:cNvSpPr>
            <a:spLocks noGrp="1"/>
          </p:cNvSpPr>
          <p:nvPr>
            <p:ph type="ctrTitle"/>
          </p:nvPr>
        </p:nvSpPr>
        <p:spPr>
          <a:xfrm>
            <a:off x="533400" y="304800"/>
            <a:ext cx="5410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16.2.3.3</a:t>
            </a:r>
            <a:r>
              <a:rPr lang="en-US" altLang="zh-CN"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串联电流负反馈</a:t>
            </a:r>
            <a:endPar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pSp>
        <p:nvGrpSpPr>
          <p:cNvPr id="1298" name="组合"/>
          <p:cNvGrpSpPr/>
          <p:nvPr/>
        </p:nvGrpSpPr>
        <p:grpSpPr>
          <a:xfrm>
            <a:off x="685800" y="1033463"/>
            <a:ext cx="3733800" cy="2624136"/>
            <a:chOff x="685800" y="1033463"/>
            <a:chExt cx="3733800" cy="2624136"/>
          </a:xfrm>
        </p:grpSpPr>
        <p:sp>
          <p:nvSpPr>
            <p:cNvPr id="1261" name="矩形"/>
            <p:cNvSpPr/>
            <p:nvPr/>
          </p:nvSpPr>
          <p:spPr>
            <a:xfrm>
              <a:off x="3810000" y="1766887"/>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62" name="直线"/>
            <p:cNvSpPr/>
            <p:nvPr/>
          </p:nvSpPr>
          <p:spPr>
            <a:xfrm>
              <a:off x="4267200" y="1033463"/>
              <a:ext cx="0" cy="1749423"/>
            </a:xfrm>
            <a:prstGeom prst="line">
              <a:avLst/>
            </a:prstGeom>
            <a:noFill/>
            <a:ln w="38100" cap="flat" cmpd="sng">
              <a:solidFill>
                <a:srgbClr val="000000"/>
              </a:solidFill>
              <a:prstDash val="solid"/>
              <a:round/>
            </a:ln>
          </p:spPr>
        </p:sp>
        <p:sp>
          <p:nvSpPr>
            <p:cNvPr id="1263" name="矩形"/>
            <p:cNvSpPr/>
            <p:nvPr/>
          </p:nvSpPr>
          <p:spPr>
            <a:xfrm>
              <a:off x="685800" y="2071687"/>
              <a:ext cx="487361"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64" name="矩形"/>
            <p:cNvSpPr/>
            <p:nvPr/>
          </p:nvSpPr>
          <p:spPr>
            <a:xfrm>
              <a:off x="1447800" y="2057400"/>
              <a:ext cx="409575" cy="125411"/>
            </a:xfrm>
            <a:prstGeom prst="rect">
              <a:avLst/>
            </a:prstGeom>
            <a:noFill/>
            <a:ln w="38100" cap="flat" cmpd="sng">
              <a:solidFill>
                <a:srgbClr val="000000"/>
              </a:solidFill>
              <a:prstDash val="solid"/>
              <a:miter/>
            </a:ln>
          </p:spPr>
        </p:sp>
        <p:sp>
          <p:nvSpPr>
            <p:cNvPr id="1265" name="矩形"/>
            <p:cNvSpPr/>
            <p:nvPr/>
          </p:nvSpPr>
          <p:spPr>
            <a:xfrm>
              <a:off x="1420812" y="2133600"/>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66" name="直线"/>
            <p:cNvSpPr/>
            <p:nvPr/>
          </p:nvSpPr>
          <p:spPr>
            <a:xfrm>
              <a:off x="2209800" y="1036637"/>
              <a:ext cx="0" cy="596898"/>
            </a:xfrm>
            <a:prstGeom prst="line">
              <a:avLst/>
            </a:prstGeom>
            <a:noFill/>
            <a:ln w="38100" cap="flat" cmpd="sng">
              <a:solidFill>
                <a:srgbClr val="000000"/>
              </a:solidFill>
              <a:prstDash val="solid"/>
              <a:round/>
            </a:ln>
          </p:spPr>
        </p:sp>
        <p:sp>
          <p:nvSpPr>
            <p:cNvPr id="1267" name="矩形"/>
            <p:cNvSpPr/>
            <p:nvPr/>
          </p:nvSpPr>
          <p:spPr>
            <a:xfrm>
              <a:off x="3195636" y="2133600"/>
              <a:ext cx="652462"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268" name="直线"/>
            <p:cNvSpPr/>
            <p:nvPr/>
          </p:nvSpPr>
          <p:spPr>
            <a:xfrm>
              <a:off x="3733800" y="2743200"/>
              <a:ext cx="533400" cy="0"/>
            </a:xfrm>
            <a:prstGeom prst="line">
              <a:avLst/>
            </a:prstGeom>
            <a:noFill/>
            <a:ln w="38100" cap="flat" cmpd="sng">
              <a:solidFill>
                <a:srgbClr val="000000"/>
              </a:solidFill>
              <a:prstDash val="solid"/>
              <a:round/>
            </a:ln>
          </p:spPr>
        </p:sp>
        <p:sp>
          <p:nvSpPr>
            <p:cNvPr id="1269" name="直线"/>
            <p:cNvSpPr/>
            <p:nvPr/>
          </p:nvSpPr>
          <p:spPr>
            <a:xfrm rot="16200000" flipH="1">
              <a:off x="3597274" y="1984374"/>
              <a:ext cx="269874" cy="0"/>
            </a:xfrm>
            <a:prstGeom prst="line">
              <a:avLst/>
            </a:prstGeom>
            <a:noFill/>
            <a:ln w="38100" cap="flat" cmpd="sng">
              <a:solidFill>
                <a:srgbClr val="000000"/>
              </a:solidFill>
              <a:prstDash val="solid"/>
              <a:round/>
            </a:ln>
          </p:spPr>
        </p:sp>
        <p:sp>
          <p:nvSpPr>
            <p:cNvPr id="1270" name="直线"/>
            <p:cNvSpPr/>
            <p:nvPr/>
          </p:nvSpPr>
          <p:spPr>
            <a:xfrm flipH="1">
              <a:off x="1193800" y="2119312"/>
              <a:ext cx="266699" cy="0"/>
            </a:xfrm>
            <a:prstGeom prst="line">
              <a:avLst/>
            </a:prstGeom>
            <a:noFill/>
            <a:ln w="38100" cap="flat" cmpd="sng">
              <a:solidFill>
                <a:srgbClr val="000000"/>
              </a:solidFill>
              <a:prstDash val="solid"/>
              <a:round/>
            </a:ln>
          </p:spPr>
        </p:sp>
        <p:sp>
          <p:nvSpPr>
            <p:cNvPr id="1271" name="直线"/>
            <p:cNvSpPr/>
            <p:nvPr/>
          </p:nvSpPr>
          <p:spPr>
            <a:xfrm>
              <a:off x="2209800" y="1036637"/>
              <a:ext cx="2084387" cy="0"/>
            </a:xfrm>
            <a:prstGeom prst="line">
              <a:avLst/>
            </a:prstGeom>
            <a:noFill/>
            <a:ln w="38100" cap="flat" cmpd="sng">
              <a:solidFill>
                <a:srgbClr val="000000"/>
              </a:solidFill>
              <a:prstDash val="solid"/>
              <a:round/>
            </a:ln>
          </p:spPr>
        </p:sp>
        <p:grpSp>
          <p:nvGrpSpPr>
            <p:cNvPr id="1274" name="组合"/>
            <p:cNvGrpSpPr/>
            <p:nvPr/>
          </p:nvGrpSpPr>
          <p:grpSpPr>
            <a:xfrm>
              <a:off x="990600" y="2803525"/>
              <a:ext cx="228598" cy="168274"/>
              <a:chOff x="990600" y="2803525"/>
              <a:chExt cx="228598" cy="168274"/>
            </a:xfrm>
          </p:grpSpPr>
          <p:sp>
            <p:nvSpPr>
              <p:cNvPr id="1272" name="直线"/>
              <p:cNvSpPr/>
              <p:nvPr/>
            </p:nvSpPr>
            <p:spPr>
              <a:xfrm>
                <a:off x="990600" y="2971799"/>
                <a:ext cx="228598" cy="0"/>
              </a:xfrm>
              <a:prstGeom prst="line">
                <a:avLst/>
              </a:prstGeom>
              <a:noFill/>
              <a:ln w="38100" cap="flat" cmpd="sng">
                <a:solidFill>
                  <a:srgbClr val="000000"/>
                </a:solidFill>
                <a:prstDash val="solid"/>
                <a:round/>
              </a:ln>
            </p:spPr>
          </p:sp>
          <p:sp>
            <p:nvSpPr>
              <p:cNvPr id="1273" name="直线"/>
              <p:cNvSpPr/>
              <p:nvPr/>
            </p:nvSpPr>
            <p:spPr>
              <a:xfrm>
                <a:off x="1109225" y="2803525"/>
                <a:ext cx="0" cy="168274"/>
              </a:xfrm>
              <a:prstGeom prst="line">
                <a:avLst/>
              </a:prstGeom>
              <a:noFill/>
              <a:ln w="38100" cap="flat" cmpd="sng">
                <a:solidFill>
                  <a:srgbClr val="000000"/>
                </a:solidFill>
                <a:prstDash val="solid"/>
                <a:round/>
              </a:ln>
            </p:spPr>
          </p:sp>
        </p:grpSp>
        <p:sp>
          <p:nvSpPr>
            <p:cNvPr id="1275" name="矩形"/>
            <p:cNvSpPr/>
            <p:nvPr/>
          </p:nvSpPr>
          <p:spPr>
            <a:xfrm>
              <a:off x="685800" y="1843087"/>
              <a:ext cx="3873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276" name="矩形"/>
            <p:cNvSpPr/>
            <p:nvPr/>
          </p:nvSpPr>
          <p:spPr>
            <a:xfrm>
              <a:off x="711198" y="2438400"/>
              <a:ext cx="3619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277" name="矩形" descr="40%"/>
            <p:cNvSpPr/>
            <p:nvPr/>
          </p:nvSpPr>
          <p:spPr>
            <a:xfrm>
              <a:off x="2449512" y="1341437"/>
              <a:ext cx="822325" cy="982661"/>
            </a:xfrm>
            <a:prstGeom prst="rect">
              <a:avLst/>
            </a:prstGeom>
            <a:noFill/>
            <a:ln w="38100" cap="flat" cmpd="sng">
              <a:solidFill>
                <a:srgbClr val="000000"/>
              </a:solidFill>
              <a:prstDash val="solid"/>
              <a:miter/>
            </a:ln>
          </p:spPr>
        </p:sp>
        <p:sp>
          <p:nvSpPr>
            <p:cNvPr id="1278" name="矩形"/>
            <p:cNvSpPr/>
            <p:nvPr/>
          </p:nvSpPr>
          <p:spPr>
            <a:xfrm>
              <a:off x="2438400" y="18542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79" name="矩形"/>
            <p:cNvSpPr/>
            <p:nvPr/>
          </p:nvSpPr>
          <p:spPr>
            <a:xfrm>
              <a:off x="2895600" y="1630361"/>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80" name="矩形"/>
            <p:cNvSpPr/>
            <p:nvPr/>
          </p:nvSpPr>
          <p:spPr>
            <a:xfrm>
              <a:off x="2849562" y="1284288"/>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81" name="直线"/>
            <p:cNvSpPr/>
            <p:nvPr/>
          </p:nvSpPr>
          <p:spPr>
            <a:xfrm>
              <a:off x="1865312" y="2119312"/>
              <a:ext cx="604836" cy="0"/>
            </a:xfrm>
            <a:prstGeom prst="line">
              <a:avLst/>
            </a:prstGeom>
            <a:noFill/>
            <a:ln w="38100" cap="flat" cmpd="sng">
              <a:solidFill>
                <a:srgbClr val="000000"/>
              </a:solidFill>
              <a:prstDash val="solid"/>
              <a:round/>
            </a:ln>
          </p:spPr>
        </p:sp>
        <p:sp>
          <p:nvSpPr>
            <p:cNvPr id="1282" name="直线"/>
            <p:cNvSpPr/>
            <p:nvPr/>
          </p:nvSpPr>
          <p:spPr>
            <a:xfrm>
              <a:off x="3300412" y="1858962"/>
              <a:ext cx="449261" cy="0"/>
            </a:xfrm>
            <a:prstGeom prst="line">
              <a:avLst/>
            </a:prstGeom>
            <a:noFill/>
            <a:ln w="38100" cap="flat" cmpd="sng">
              <a:solidFill>
                <a:srgbClr val="000000"/>
              </a:solidFill>
              <a:prstDash val="solid"/>
              <a:round/>
            </a:ln>
          </p:spPr>
        </p:sp>
        <p:sp>
          <p:nvSpPr>
            <p:cNvPr id="1283" name="直线"/>
            <p:cNvSpPr/>
            <p:nvPr/>
          </p:nvSpPr>
          <p:spPr>
            <a:xfrm>
              <a:off x="2205037" y="1066800"/>
              <a:ext cx="0" cy="0"/>
            </a:xfrm>
            <a:prstGeom prst="line">
              <a:avLst/>
            </a:prstGeom>
            <a:noFill/>
            <a:ln w="28575" cap="flat" cmpd="sng">
              <a:solidFill>
                <a:srgbClr val="000000"/>
              </a:solidFill>
              <a:prstDash val="solid"/>
              <a:round/>
            </a:ln>
          </p:spPr>
        </p:sp>
        <p:sp>
          <p:nvSpPr>
            <p:cNvPr id="1284" name="直线"/>
            <p:cNvSpPr/>
            <p:nvPr/>
          </p:nvSpPr>
          <p:spPr>
            <a:xfrm>
              <a:off x="2198687" y="1600200"/>
              <a:ext cx="280987" cy="0"/>
            </a:xfrm>
            <a:prstGeom prst="line">
              <a:avLst/>
            </a:prstGeom>
            <a:noFill/>
            <a:ln w="38100" cap="flat" cmpd="sng">
              <a:solidFill>
                <a:srgbClr val="000000"/>
              </a:solidFill>
              <a:prstDash val="solid"/>
              <a:round/>
            </a:ln>
          </p:spPr>
        </p:sp>
        <p:sp>
          <p:nvSpPr>
            <p:cNvPr id="1285" name="矩形"/>
            <p:cNvSpPr/>
            <p:nvPr/>
          </p:nvSpPr>
          <p:spPr>
            <a:xfrm>
              <a:off x="2449512" y="13716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86" name="矩形"/>
            <p:cNvSpPr/>
            <p:nvPr/>
          </p:nvSpPr>
          <p:spPr>
            <a:xfrm rot="5400000">
              <a:off x="2557463" y="1303338"/>
              <a:ext cx="371473" cy="457198"/>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87" name="椭圆"/>
            <p:cNvSpPr/>
            <p:nvPr/>
          </p:nvSpPr>
          <p:spPr>
            <a:xfrm>
              <a:off x="1066800" y="2057400"/>
              <a:ext cx="100012" cy="100012"/>
            </a:xfrm>
            <a:prstGeom prst="ellipse">
              <a:avLst/>
            </a:prstGeom>
            <a:noFill/>
            <a:ln w="38100" cap="flat" cmpd="sng">
              <a:solidFill>
                <a:srgbClr val="000000"/>
              </a:solidFill>
              <a:prstDash val="solid"/>
              <a:round/>
            </a:ln>
          </p:spPr>
        </p:sp>
        <p:sp>
          <p:nvSpPr>
            <p:cNvPr id="1288" name="椭圆"/>
            <p:cNvSpPr/>
            <p:nvPr/>
          </p:nvSpPr>
          <p:spPr>
            <a:xfrm>
              <a:off x="1066800" y="2719387"/>
              <a:ext cx="100012" cy="100011"/>
            </a:xfrm>
            <a:prstGeom prst="ellipse">
              <a:avLst/>
            </a:prstGeom>
            <a:noFill/>
            <a:ln w="38100" cap="flat" cmpd="sng">
              <a:solidFill>
                <a:srgbClr val="000000"/>
              </a:solidFill>
              <a:prstDash val="solid"/>
              <a:round/>
            </a:ln>
          </p:spPr>
        </p:sp>
        <p:grpSp>
          <p:nvGrpSpPr>
            <p:cNvPr id="1291" name="组合"/>
            <p:cNvGrpSpPr/>
            <p:nvPr/>
          </p:nvGrpSpPr>
          <p:grpSpPr>
            <a:xfrm>
              <a:off x="3617912" y="3429000"/>
              <a:ext cx="201611" cy="228600"/>
              <a:chOff x="3617912" y="3429000"/>
              <a:chExt cx="201611" cy="228600"/>
            </a:xfrm>
          </p:grpSpPr>
          <p:sp>
            <p:nvSpPr>
              <p:cNvPr id="1289" name="直线"/>
              <p:cNvSpPr/>
              <p:nvPr/>
            </p:nvSpPr>
            <p:spPr>
              <a:xfrm>
                <a:off x="3617912" y="3657599"/>
                <a:ext cx="201611" cy="0"/>
              </a:xfrm>
              <a:prstGeom prst="line">
                <a:avLst/>
              </a:prstGeom>
              <a:noFill/>
              <a:ln w="38100" cap="flat" cmpd="sng">
                <a:solidFill>
                  <a:srgbClr val="000000"/>
                </a:solidFill>
                <a:prstDash val="solid"/>
                <a:round/>
              </a:ln>
            </p:spPr>
          </p:sp>
          <p:sp>
            <p:nvSpPr>
              <p:cNvPr id="1290" name="直线"/>
              <p:cNvSpPr/>
              <p:nvPr/>
            </p:nvSpPr>
            <p:spPr>
              <a:xfrm>
                <a:off x="3722533" y="3429000"/>
                <a:ext cx="0" cy="228600"/>
              </a:xfrm>
              <a:prstGeom prst="line">
                <a:avLst/>
              </a:prstGeom>
              <a:noFill/>
              <a:ln w="38100" cap="flat" cmpd="sng">
                <a:solidFill>
                  <a:srgbClr val="000000"/>
                </a:solidFill>
                <a:prstDash val="solid"/>
                <a:round/>
              </a:ln>
            </p:spPr>
          </p:sp>
        </p:grpSp>
        <p:sp>
          <p:nvSpPr>
            <p:cNvPr id="1292" name="矩形"/>
            <p:cNvSpPr/>
            <p:nvPr/>
          </p:nvSpPr>
          <p:spPr>
            <a:xfrm rot="-5400000">
              <a:off x="3527425" y="3170237"/>
              <a:ext cx="409575" cy="125411"/>
            </a:xfrm>
            <a:prstGeom prst="rect">
              <a:avLst/>
            </a:prstGeom>
            <a:noFill/>
            <a:ln w="38100" cap="flat" cmpd="sng">
              <a:solidFill>
                <a:srgbClr val="000000"/>
              </a:solidFill>
              <a:prstDash val="solid"/>
              <a:miter/>
            </a:ln>
          </p:spPr>
        </p:sp>
        <p:sp>
          <p:nvSpPr>
            <p:cNvPr id="1293" name="直线"/>
            <p:cNvSpPr/>
            <p:nvPr/>
          </p:nvSpPr>
          <p:spPr>
            <a:xfrm>
              <a:off x="3732212" y="2547937"/>
              <a:ext cx="0" cy="503236"/>
            </a:xfrm>
            <a:prstGeom prst="line">
              <a:avLst/>
            </a:prstGeom>
            <a:noFill/>
            <a:ln w="38100" cap="flat" cmpd="sng">
              <a:solidFill>
                <a:srgbClr val="000000"/>
              </a:solidFill>
              <a:prstDash val="solid"/>
              <a:round/>
            </a:ln>
          </p:spPr>
        </p:sp>
        <p:sp>
          <p:nvSpPr>
            <p:cNvPr id="1294" name="矩形"/>
            <p:cNvSpPr/>
            <p:nvPr/>
          </p:nvSpPr>
          <p:spPr>
            <a:xfrm rot="5400000">
              <a:off x="3533774" y="2274887"/>
              <a:ext cx="409574" cy="125411"/>
            </a:xfrm>
            <a:prstGeom prst="rect">
              <a:avLst/>
            </a:prstGeom>
            <a:noFill/>
            <a:ln w="38100" cap="flat" cmpd="sng">
              <a:solidFill>
                <a:srgbClr val="000000"/>
              </a:solidFill>
              <a:prstDash val="solid"/>
              <a:miter/>
            </a:ln>
          </p:spPr>
        </p:sp>
        <p:sp>
          <p:nvSpPr>
            <p:cNvPr id="1295" name="直线"/>
            <p:cNvSpPr/>
            <p:nvPr/>
          </p:nvSpPr>
          <p:spPr>
            <a:xfrm>
              <a:off x="3352800" y="1752599"/>
              <a:ext cx="457200" cy="0"/>
            </a:xfrm>
            <a:prstGeom prst="line">
              <a:avLst/>
            </a:prstGeom>
            <a:noFill/>
            <a:ln w="38100" cap="flat" cmpd="sng">
              <a:solidFill>
                <a:srgbClr val="FF0000"/>
              </a:solidFill>
              <a:prstDash val="solid"/>
              <a:round/>
              <a:tailEnd type="triangle" w="med" len="med"/>
            </a:ln>
          </p:spPr>
        </p:sp>
        <p:sp>
          <p:nvSpPr>
            <p:cNvPr id="1296" name="矩形"/>
            <p:cNvSpPr/>
            <p:nvPr/>
          </p:nvSpPr>
          <p:spPr>
            <a:xfrm>
              <a:off x="3352800" y="12192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297" name="矩形"/>
            <p:cNvSpPr/>
            <p:nvPr/>
          </p:nvSpPr>
          <p:spPr>
            <a:xfrm>
              <a:off x="3249612" y="2986087"/>
              <a:ext cx="560386"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308" name="组合"/>
          <p:cNvGrpSpPr/>
          <p:nvPr/>
        </p:nvGrpSpPr>
        <p:grpSpPr>
          <a:xfrm>
            <a:off x="1828800" y="1371600"/>
            <a:ext cx="2544762" cy="2362199"/>
            <a:chOff x="1828800" y="1371600"/>
            <a:chExt cx="2544762" cy="2362199"/>
          </a:xfrm>
        </p:grpSpPr>
        <p:grpSp>
          <p:nvGrpSpPr>
            <p:cNvPr id="1302" name="组合"/>
            <p:cNvGrpSpPr/>
            <p:nvPr/>
          </p:nvGrpSpPr>
          <p:grpSpPr>
            <a:xfrm>
              <a:off x="3810000" y="2667000"/>
              <a:ext cx="563561" cy="1066798"/>
              <a:chOff x="3810000" y="2667000"/>
              <a:chExt cx="563561" cy="1066798"/>
            </a:xfrm>
          </p:grpSpPr>
          <p:sp>
            <p:nvSpPr>
              <p:cNvPr id="1299" name="矩形"/>
              <p:cNvSpPr/>
              <p:nvPr/>
            </p:nvSpPr>
            <p:spPr>
              <a:xfrm>
                <a:off x="3886200" y="2667000"/>
                <a:ext cx="387350"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300" name="矩形"/>
              <p:cNvSpPr/>
              <p:nvPr/>
            </p:nvSpPr>
            <p:spPr>
              <a:xfrm>
                <a:off x="3810000" y="3214687"/>
                <a:ext cx="50482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301" name="矩形"/>
              <p:cNvSpPr/>
              <p:nvPr/>
            </p:nvSpPr>
            <p:spPr>
              <a:xfrm>
                <a:off x="3886200" y="2909887"/>
                <a:ext cx="487361"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307" name="组合"/>
            <p:cNvGrpSpPr/>
            <p:nvPr/>
          </p:nvGrpSpPr>
          <p:grpSpPr>
            <a:xfrm>
              <a:off x="1828800" y="1371600"/>
              <a:ext cx="914400" cy="873125"/>
              <a:chOff x="1828800" y="1371600"/>
              <a:chExt cx="914400" cy="873125"/>
            </a:xfrm>
          </p:grpSpPr>
          <p:grpSp>
            <p:nvGrpSpPr>
              <p:cNvPr id="1305" name="组合"/>
              <p:cNvGrpSpPr/>
              <p:nvPr/>
            </p:nvGrpSpPr>
            <p:grpSpPr>
              <a:xfrm>
                <a:off x="1895475" y="1371600"/>
                <a:ext cx="379411" cy="873125"/>
                <a:chOff x="1895475" y="1371600"/>
                <a:chExt cx="379411" cy="873125"/>
              </a:xfrm>
            </p:grpSpPr>
            <p:sp>
              <p:nvSpPr>
                <p:cNvPr id="1303" name="矩形"/>
                <p:cNvSpPr/>
                <p:nvPr/>
              </p:nvSpPr>
              <p:spPr>
                <a:xfrm>
                  <a:off x="1938337" y="1371600"/>
                  <a:ext cx="336549"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4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304" name="矩形"/>
                <p:cNvSpPr/>
                <p:nvPr/>
              </p:nvSpPr>
              <p:spPr>
                <a:xfrm>
                  <a:off x="1895475" y="1787525"/>
                  <a:ext cx="357187"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4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1306" name="矩形"/>
              <p:cNvSpPr/>
              <p:nvPr/>
            </p:nvSpPr>
            <p:spPr>
              <a:xfrm>
                <a:off x="1828800" y="1524000"/>
                <a:ext cx="914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sp>
        <p:nvSpPr>
          <p:cNvPr id="1309" name="矩形"/>
          <p:cNvSpPr/>
          <p:nvPr/>
        </p:nvSpPr>
        <p:spPr>
          <a:xfrm>
            <a:off x="4800600" y="10810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设输入电压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为正，</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0" name="矩形"/>
          <p:cNvSpPr/>
          <p:nvPr/>
        </p:nvSpPr>
        <p:spPr>
          <a:xfrm>
            <a:off x="4876800" y="21478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差值电压  </a:t>
            </a:r>
            <a:r>
              <a:rPr lang="en-US" altLang="zh-CN" sz="28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1" name="矩形"/>
          <p:cNvSpPr/>
          <p:nvPr/>
        </p:nvSpPr>
        <p:spPr>
          <a:xfrm>
            <a:off x="4800600" y="1628775"/>
            <a:ext cx="3886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各电压的实际方向如图</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2" name="矩形"/>
          <p:cNvSpPr/>
          <p:nvPr/>
        </p:nvSpPr>
        <p:spPr>
          <a:xfrm>
            <a:off x="4953000" y="2681288"/>
            <a:ext cx="38862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削弱了净输入电压</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差值电压</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3" name="矩形"/>
          <p:cNvSpPr/>
          <p:nvPr/>
        </p:nvSpPr>
        <p:spPr>
          <a:xfrm>
            <a:off x="685800" y="3595687"/>
            <a:ext cx="16764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反馈电压</a:t>
            </a:r>
            <a:endParaRPr lang="zh-CN" altLang="en-US" sz="28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4" name="矩形"/>
          <p:cNvSpPr/>
          <p:nvPr/>
        </p:nvSpPr>
        <p:spPr>
          <a:xfrm>
            <a:off x="3733800" y="3657600"/>
            <a:ext cx="4648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取自输出电流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电流反馈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5" name="矩形"/>
          <p:cNvSpPr/>
          <p:nvPr/>
        </p:nvSpPr>
        <p:spPr>
          <a:xfrm>
            <a:off x="609600" y="4129088"/>
            <a:ext cx="8229600" cy="96678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反馈信号与输入信号在输入端以电压的形式比较</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500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串联反馈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16" name="矩形"/>
          <p:cNvSpPr/>
          <p:nvPr/>
        </p:nvSpPr>
        <p:spPr>
          <a:xfrm>
            <a:off x="874713" y="1524000"/>
            <a:ext cx="496887" cy="579438"/>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317" name="矩形"/>
          <p:cNvSpPr/>
          <p:nvPr/>
        </p:nvSpPr>
        <p:spPr>
          <a:xfrm>
            <a:off x="3733800" y="1447800"/>
            <a:ext cx="496887" cy="579438"/>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318" name="矩形"/>
          <p:cNvSpPr/>
          <p:nvPr/>
        </p:nvSpPr>
        <p:spPr>
          <a:xfrm>
            <a:off x="2286000" y="3595687"/>
            <a:ext cx="17526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Ri</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 </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319" name="对象"/>
          <p:cNvGraphicFramePr>
            <a:graphicFrameLocks noChangeAspect="1"/>
          </p:cNvGraphicFramePr>
          <p:nvPr/>
        </p:nvGraphicFramePr>
        <p:xfrm>
          <a:off x="3508375" y="4495800"/>
          <a:ext cx="1940131" cy="968373"/>
        </p:xfrm>
        <a:graphic>
          <a:graphicData uri="http://schemas.openxmlformats.org/presentationml/2006/ole">
            <mc:AlternateContent xmlns:mc="http://schemas.openxmlformats.org/markup-compatibility/2006">
              <mc:Choice xmlns:v="urn:schemas-microsoft-com:vml" Requires="v">
                <p:oleObj spid="_x0000_s0" name="package" r:id="rId1" imgW="977900" imgH="419100" progId="package">
                  <p:embed/>
                </p:oleObj>
              </mc:Choice>
              <mc:Fallback>
                <p:oleObj name="package" r:id="rId1" imgW="977900" imgH="419100" progId="package">
                  <p:embed/>
                  <p:pic>
                    <p:nvPicPr>
                      <p:cNvPr id="0" name="对象"/>
                      <p:cNvPicPr>
                        <a:picLocks noChangeAspect="1"/>
                      </p:cNvPicPr>
                      <p:nvPr/>
                    </p:nvPicPr>
                    <p:blipFill>
                      <a:blip r:embed="rId2" cstate="print"/>
                      <a:stretch>
                        <a:fillRect/>
                      </a:stretch>
                    </p:blipFill>
                    <p:spPr>
                      <a:xfrm>
                        <a:off x="3508375" y="4495800"/>
                        <a:ext cx="1940131" cy="968373"/>
                      </a:xfrm>
                      <a:prstGeom prst="rect">
                        <a:avLst/>
                      </a:prstGeom>
                      <a:noFill/>
                      <a:ln w="9525" cap="flat" cmpd="sng">
                        <a:noFill/>
                        <a:prstDash val="solid"/>
                        <a:miter/>
                      </a:ln>
                    </p:spPr>
                  </p:pic>
                </p:oleObj>
              </mc:Fallback>
            </mc:AlternateContent>
          </a:graphicData>
        </a:graphic>
      </p:graphicFrame>
      <p:sp>
        <p:nvSpPr>
          <p:cNvPr id="1320" name="矩形"/>
          <p:cNvSpPr/>
          <p:nvPr/>
        </p:nvSpPr>
        <p:spPr>
          <a:xfrm>
            <a:off x="762000" y="5383212"/>
            <a:ext cx="8077200" cy="966786"/>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特点：</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输出电流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与负载电阻</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无关</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5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同相输入恒流源电路或电压</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电流变换电路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9"/>
                                        </p:tgtEl>
                                        <p:attrNameLst>
                                          <p:attrName>style.visibility</p:attrName>
                                        </p:attrNameLst>
                                      </p:cBhvr>
                                      <p:to>
                                        <p:strVal val="visible"/>
                                      </p:to>
                                    </p:set>
                                    <p:animEffect transition="in" filter="wipe(left)">
                                      <p:cBhvr>
                                        <p:cTn id="7" dur="500"/>
                                        <p:tgtEl>
                                          <p:spTgt spid="13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16"/>
                                        </p:tgtEl>
                                        <p:attrNameLst>
                                          <p:attrName>style.visibility</p:attrName>
                                        </p:attrNameLst>
                                      </p:cBhvr>
                                      <p:to>
                                        <p:strVal val="visible"/>
                                      </p:to>
                                    </p:set>
                                    <p:animEffect transition="in" filter="blinds(horizontal)">
                                      <p:cBhvr>
                                        <p:cTn id="12" dur="500"/>
                                        <p:tgtEl>
                                          <p:spTgt spid="13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17"/>
                                        </p:tgtEl>
                                        <p:attrNameLst>
                                          <p:attrName>style.visibility</p:attrName>
                                        </p:attrNameLst>
                                      </p:cBhvr>
                                      <p:to>
                                        <p:strVal val="visible"/>
                                      </p:to>
                                    </p:set>
                                    <p:animEffect transition="in" filter="blinds(horizontal)">
                                      <p:cBhvr>
                                        <p:cTn id="17" dur="500"/>
                                        <p:tgtEl>
                                          <p:spTgt spid="13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11"/>
                                        </p:tgtEl>
                                        <p:attrNameLst>
                                          <p:attrName>style.visibility</p:attrName>
                                        </p:attrNameLst>
                                      </p:cBhvr>
                                      <p:to>
                                        <p:strVal val="visible"/>
                                      </p:to>
                                    </p:set>
                                    <p:animEffect transition="in" filter="wipe(left)">
                                      <p:cBhvr>
                                        <p:cTn id="22" dur="500"/>
                                        <p:tgtEl>
                                          <p:spTgt spid="13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08"/>
                                        </p:tgtEl>
                                        <p:attrNameLst>
                                          <p:attrName>style.visibility</p:attrName>
                                        </p:attrNameLst>
                                      </p:cBhvr>
                                      <p:to>
                                        <p:strVal val="visible"/>
                                      </p:to>
                                    </p:set>
                                    <p:animEffect transition="in" filter="wipe(up)">
                                      <p:cBhvr>
                                        <p:cTn id="27" dur="500"/>
                                        <p:tgtEl>
                                          <p:spTgt spid="130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wipe(left)">
                                      <p:cBhvr>
                                        <p:cTn id="32" dur="500"/>
                                        <p:tgtEl>
                                          <p:spTgt spid="13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2"/>
                                        </p:tgtEl>
                                        <p:attrNameLst>
                                          <p:attrName>style.visibility</p:attrName>
                                        </p:attrNameLst>
                                      </p:cBhvr>
                                      <p:to>
                                        <p:strVal val="visible"/>
                                      </p:to>
                                    </p:set>
                                    <p:animEffect transition="in" filter="wipe(left)">
                                      <p:cBhvr>
                                        <p:cTn id="37" dur="500"/>
                                        <p:tgtEl>
                                          <p:spTgt spid="13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13"/>
                                        </p:tgtEl>
                                        <p:attrNameLst>
                                          <p:attrName>style.visibility</p:attrName>
                                        </p:attrNameLst>
                                      </p:cBhvr>
                                      <p:to>
                                        <p:strVal val="visible"/>
                                      </p:to>
                                    </p:set>
                                    <p:animEffect transition="in" filter="wipe(left)">
                                      <p:cBhvr>
                                        <p:cTn id="42" dur="500"/>
                                        <p:tgtEl>
                                          <p:spTgt spid="13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18"/>
                                        </p:tgtEl>
                                        <p:attrNameLst>
                                          <p:attrName>style.visibility</p:attrName>
                                        </p:attrNameLst>
                                      </p:cBhvr>
                                      <p:to>
                                        <p:strVal val="visible"/>
                                      </p:to>
                                    </p:set>
                                    <p:animEffect transition="in" filter="wipe(left)">
                                      <p:cBhvr>
                                        <p:cTn id="47" dur="500"/>
                                        <p:tgtEl>
                                          <p:spTgt spid="13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14"/>
                                        </p:tgtEl>
                                        <p:attrNameLst>
                                          <p:attrName>style.visibility</p:attrName>
                                        </p:attrNameLst>
                                      </p:cBhvr>
                                      <p:to>
                                        <p:strVal val="visible"/>
                                      </p:to>
                                    </p:set>
                                    <p:animEffect transition="in" filter="wipe(left)">
                                      <p:cBhvr>
                                        <p:cTn id="52" dur="500"/>
                                        <p:tgtEl>
                                          <p:spTgt spid="13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15"/>
                                        </p:tgtEl>
                                        <p:attrNameLst>
                                          <p:attrName>style.visibility</p:attrName>
                                        </p:attrNameLst>
                                      </p:cBhvr>
                                      <p:to>
                                        <p:strVal val="visible"/>
                                      </p:to>
                                    </p:set>
                                    <p:animEffect transition="in" filter="wipe(left)">
                                      <p:cBhvr>
                                        <p:cTn id="57" dur="500"/>
                                        <p:tgtEl>
                                          <p:spTgt spid="13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19"/>
                                        </p:tgtEl>
                                        <p:attrNameLst>
                                          <p:attrName>style.visibility</p:attrName>
                                        </p:attrNameLst>
                                      </p:cBhvr>
                                      <p:to>
                                        <p:strVal val="visible"/>
                                      </p:to>
                                    </p:set>
                                    <p:animEffect transition="in" filter="wipe(left)">
                                      <p:cBhvr>
                                        <p:cTn id="62" dur="500"/>
                                        <p:tgtEl>
                                          <p:spTgt spid="13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20">
                                            <p:txEl>
                                              <p:pRg st="0" end="0"/>
                                            </p:txEl>
                                          </p:spTgt>
                                        </p:tgtEl>
                                        <p:attrNameLst>
                                          <p:attrName>style.visibility</p:attrName>
                                        </p:attrNameLst>
                                      </p:cBhvr>
                                      <p:to>
                                        <p:strVal val="visible"/>
                                      </p:to>
                                    </p:set>
                                    <p:animEffect transition="in" filter="wipe(left)">
                                      <p:cBhvr>
                                        <p:cTn id="67" dur="500"/>
                                        <p:tgtEl>
                                          <p:spTgt spid="132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320">
                                            <p:txEl>
                                              <p:pRg st="1" end="1"/>
                                            </p:txEl>
                                          </p:spTgt>
                                        </p:tgtEl>
                                        <p:attrNameLst>
                                          <p:attrName>style.visibility</p:attrName>
                                        </p:attrNameLst>
                                      </p:cBhvr>
                                      <p:to>
                                        <p:strVal val="visible"/>
                                      </p:to>
                                    </p:set>
                                    <p:animEffect transition="in" filter="wipe(left)">
                                      <p:cBhvr>
                                        <p:cTn id="72" dur="500"/>
                                        <p:tgtEl>
                                          <p:spTgt spid="13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 grpId="0"/>
      <p:bldP spid="1316" grpId="0"/>
      <p:bldP spid="1317" grpId="0"/>
      <p:bldP spid="1311" grpId="0"/>
      <p:bldP spid="1308" grpId="0" animBg="1"/>
      <p:bldP spid="1310" grpId="0"/>
      <p:bldP spid="1312" grpId="0"/>
      <p:bldP spid="1313" grpId="0"/>
      <p:bldP spid="1318" grpId="0"/>
      <p:bldP spid="1314" grpId="0"/>
      <p:bldP spid="13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3" name="文本框"/>
          <p:cNvSpPr>
            <a:spLocks noGrp="1"/>
          </p:cNvSpPr>
          <p:nvPr>
            <p:ph type="ctrTitle"/>
          </p:nvPr>
        </p:nvSpPr>
        <p:spPr>
          <a:xfrm>
            <a:off x="533400" y="304800"/>
            <a:ext cx="5410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16.2.3.4</a:t>
            </a:r>
            <a:r>
              <a:rPr lang="en-US" altLang="zh-CN"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并联电流负反馈</a:t>
            </a:r>
            <a:endPar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pSp>
        <p:nvGrpSpPr>
          <p:cNvPr id="1368" name="组合"/>
          <p:cNvGrpSpPr/>
          <p:nvPr/>
        </p:nvGrpSpPr>
        <p:grpSpPr>
          <a:xfrm>
            <a:off x="655638" y="762000"/>
            <a:ext cx="3854449" cy="2995613"/>
            <a:chOff x="655638" y="762000"/>
            <a:chExt cx="3854449" cy="2995613"/>
          </a:xfrm>
        </p:grpSpPr>
        <p:sp>
          <p:nvSpPr>
            <p:cNvPr id="1324" name="矩形"/>
            <p:cNvSpPr/>
            <p:nvPr/>
          </p:nvSpPr>
          <p:spPr>
            <a:xfrm>
              <a:off x="2833688" y="762000"/>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325" name="矩形"/>
            <p:cNvSpPr/>
            <p:nvPr/>
          </p:nvSpPr>
          <p:spPr>
            <a:xfrm>
              <a:off x="2895600" y="1295399"/>
              <a:ext cx="409574" cy="127000"/>
            </a:xfrm>
            <a:prstGeom prst="rect">
              <a:avLst/>
            </a:prstGeom>
            <a:noFill/>
            <a:ln w="38100" cap="flat" cmpd="sng">
              <a:solidFill>
                <a:srgbClr val="000000"/>
              </a:solidFill>
              <a:prstDash val="solid"/>
              <a:miter/>
            </a:ln>
          </p:spPr>
        </p:sp>
        <p:sp>
          <p:nvSpPr>
            <p:cNvPr id="1326" name="矩形"/>
            <p:cNvSpPr/>
            <p:nvPr/>
          </p:nvSpPr>
          <p:spPr>
            <a:xfrm>
              <a:off x="1676400" y="1981200"/>
              <a:ext cx="409575" cy="125411"/>
            </a:xfrm>
            <a:prstGeom prst="rect">
              <a:avLst/>
            </a:prstGeom>
            <a:noFill/>
            <a:ln w="38100" cap="flat" cmpd="sng">
              <a:solidFill>
                <a:srgbClr val="000000"/>
              </a:solidFill>
              <a:prstDash val="solid"/>
              <a:miter/>
            </a:ln>
          </p:spPr>
        </p:sp>
        <p:sp>
          <p:nvSpPr>
            <p:cNvPr id="1327" name="矩形"/>
            <p:cNvSpPr/>
            <p:nvPr/>
          </p:nvSpPr>
          <p:spPr>
            <a:xfrm>
              <a:off x="1600200" y="1462087"/>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328" name="直线"/>
            <p:cNvSpPr/>
            <p:nvPr/>
          </p:nvSpPr>
          <p:spPr>
            <a:xfrm>
              <a:off x="3322638" y="1357312"/>
              <a:ext cx="1187449" cy="0"/>
            </a:xfrm>
            <a:prstGeom prst="line">
              <a:avLst/>
            </a:prstGeom>
            <a:noFill/>
            <a:ln w="38100" cap="flat" cmpd="sng">
              <a:solidFill>
                <a:srgbClr val="000000"/>
              </a:solidFill>
              <a:prstDash val="solid"/>
              <a:round/>
            </a:ln>
          </p:spPr>
        </p:sp>
        <p:sp>
          <p:nvSpPr>
            <p:cNvPr id="1329" name="直线"/>
            <p:cNvSpPr/>
            <p:nvPr/>
          </p:nvSpPr>
          <p:spPr>
            <a:xfrm flipH="1">
              <a:off x="1143000" y="2057400"/>
              <a:ext cx="557212" cy="0"/>
            </a:xfrm>
            <a:prstGeom prst="line">
              <a:avLst/>
            </a:prstGeom>
            <a:noFill/>
            <a:ln w="38100" cap="flat" cmpd="sng">
              <a:solidFill>
                <a:srgbClr val="000000"/>
              </a:solidFill>
              <a:prstDash val="solid"/>
              <a:round/>
            </a:ln>
          </p:spPr>
        </p:sp>
        <p:grpSp>
          <p:nvGrpSpPr>
            <p:cNvPr id="1332" name="组合"/>
            <p:cNvGrpSpPr/>
            <p:nvPr/>
          </p:nvGrpSpPr>
          <p:grpSpPr>
            <a:xfrm>
              <a:off x="1308100" y="2420938"/>
              <a:ext cx="234949" cy="242887"/>
              <a:chOff x="1308100" y="2420938"/>
              <a:chExt cx="234949" cy="242887"/>
            </a:xfrm>
          </p:grpSpPr>
          <p:sp>
            <p:nvSpPr>
              <p:cNvPr id="1330" name="直线"/>
              <p:cNvSpPr/>
              <p:nvPr/>
            </p:nvSpPr>
            <p:spPr>
              <a:xfrm>
                <a:off x="1308100" y="2663826"/>
                <a:ext cx="234949" cy="0"/>
              </a:xfrm>
              <a:prstGeom prst="line">
                <a:avLst/>
              </a:prstGeom>
              <a:noFill/>
              <a:ln w="38100" cap="flat" cmpd="sng">
                <a:solidFill>
                  <a:srgbClr val="000000"/>
                </a:solidFill>
                <a:prstDash val="solid"/>
                <a:round/>
              </a:ln>
            </p:spPr>
          </p:sp>
          <p:sp>
            <p:nvSpPr>
              <p:cNvPr id="1331" name="直线"/>
              <p:cNvSpPr/>
              <p:nvPr/>
            </p:nvSpPr>
            <p:spPr>
              <a:xfrm>
                <a:off x="1430020" y="2420938"/>
                <a:ext cx="0" cy="242886"/>
              </a:xfrm>
              <a:prstGeom prst="line">
                <a:avLst/>
              </a:prstGeom>
              <a:noFill/>
              <a:ln w="38100" cap="flat" cmpd="sng">
                <a:solidFill>
                  <a:srgbClr val="000000"/>
                </a:solidFill>
                <a:prstDash val="solid"/>
                <a:round/>
              </a:ln>
            </p:spPr>
          </p:sp>
        </p:grpSp>
        <p:sp>
          <p:nvSpPr>
            <p:cNvPr id="1333" name="直线"/>
            <p:cNvSpPr/>
            <p:nvPr/>
          </p:nvSpPr>
          <p:spPr>
            <a:xfrm>
              <a:off x="2362200" y="1341437"/>
              <a:ext cx="536573" cy="0"/>
            </a:xfrm>
            <a:prstGeom prst="line">
              <a:avLst/>
            </a:prstGeom>
            <a:noFill/>
            <a:ln w="38100" cap="flat" cmpd="sng">
              <a:solidFill>
                <a:srgbClr val="000000"/>
              </a:solidFill>
              <a:prstDash val="solid"/>
              <a:round/>
            </a:ln>
          </p:spPr>
        </p:sp>
        <p:sp>
          <p:nvSpPr>
            <p:cNvPr id="1334" name="直线"/>
            <p:cNvSpPr/>
            <p:nvPr/>
          </p:nvSpPr>
          <p:spPr>
            <a:xfrm>
              <a:off x="4495800" y="1338262"/>
              <a:ext cx="0" cy="1712912"/>
            </a:xfrm>
            <a:prstGeom prst="line">
              <a:avLst/>
            </a:prstGeom>
            <a:noFill/>
            <a:ln w="38100" cap="flat" cmpd="sng">
              <a:solidFill>
                <a:srgbClr val="000000"/>
              </a:solidFill>
              <a:prstDash val="solid"/>
              <a:round/>
            </a:ln>
          </p:spPr>
        </p:sp>
        <p:sp>
          <p:nvSpPr>
            <p:cNvPr id="1335" name="矩形"/>
            <p:cNvSpPr/>
            <p:nvPr/>
          </p:nvSpPr>
          <p:spPr>
            <a:xfrm>
              <a:off x="655638" y="2376487"/>
              <a:ext cx="48736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36" name="矩形"/>
            <p:cNvSpPr/>
            <p:nvPr/>
          </p:nvSpPr>
          <p:spPr>
            <a:xfrm>
              <a:off x="1676400" y="2362200"/>
              <a:ext cx="409575" cy="125411"/>
            </a:xfrm>
            <a:prstGeom prst="rect">
              <a:avLst/>
            </a:prstGeom>
            <a:noFill/>
            <a:ln w="38100" cap="flat" cmpd="sng">
              <a:solidFill>
                <a:srgbClr val="000000"/>
              </a:solidFill>
              <a:prstDash val="solid"/>
              <a:miter/>
            </a:ln>
          </p:spPr>
        </p:sp>
        <p:sp>
          <p:nvSpPr>
            <p:cNvPr id="1337" name="矩形"/>
            <p:cNvSpPr/>
            <p:nvPr/>
          </p:nvSpPr>
          <p:spPr>
            <a:xfrm>
              <a:off x="1649413" y="2438400"/>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38" name="直线"/>
            <p:cNvSpPr/>
            <p:nvPr/>
          </p:nvSpPr>
          <p:spPr>
            <a:xfrm>
              <a:off x="2362200" y="1341437"/>
              <a:ext cx="0" cy="704850"/>
            </a:xfrm>
            <a:prstGeom prst="line">
              <a:avLst/>
            </a:prstGeom>
            <a:noFill/>
            <a:ln w="38100" cap="flat" cmpd="sng">
              <a:solidFill>
                <a:srgbClr val="000000"/>
              </a:solidFill>
              <a:prstDash val="solid"/>
              <a:round/>
            </a:ln>
          </p:spPr>
        </p:sp>
        <p:sp>
          <p:nvSpPr>
            <p:cNvPr id="1339" name="矩形"/>
            <p:cNvSpPr/>
            <p:nvPr/>
          </p:nvSpPr>
          <p:spPr>
            <a:xfrm>
              <a:off x="3424237" y="2438400"/>
              <a:ext cx="652461"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340" name="直线"/>
            <p:cNvSpPr/>
            <p:nvPr/>
          </p:nvSpPr>
          <p:spPr>
            <a:xfrm>
              <a:off x="3962400" y="3048000"/>
              <a:ext cx="533400" cy="0"/>
            </a:xfrm>
            <a:prstGeom prst="line">
              <a:avLst/>
            </a:prstGeom>
            <a:noFill/>
            <a:ln w="38100" cap="flat" cmpd="sng">
              <a:solidFill>
                <a:srgbClr val="000000"/>
              </a:solidFill>
              <a:prstDash val="solid"/>
              <a:round/>
            </a:ln>
          </p:spPr>
        </p:sp>
        <p:sp>
          <p:nvSpPr>
            <p:cNvPr id="1341" name="直线"/>
            <p:cNvSpPr/>
            <p:nvPr/>
          </p:nvSpPr>
          <p:spPr>
            <a:xfrm rot="16200000" flipH="1">
              <a:off x="3825875" y="2289175"/>
              <a:ext cx="269875" cy="0"/>
            </a:xfrm>
            <a:prstGeom prst="line">
              <a:avLst/>
            </a:prstGeom>
            <a:noFill/>
            <a:ln w="38100" cap="flat" cmpd="sng">
              <a:solidFill>
                <a:srgbClr val="000000"/>
              </a:solidFill>
              <a:prstDash val="solid"/>
              <a:round/>
            </a:ln>
          </p:spPr>
        </p:sp>
        <p:sp>
          <p:nvSpPr>
            <p:cNvPr id="1342" name="直线"/>
            <p:cNvSpPr/>
            <p:nvPr/>
          </p:nvSpPr>
          <p:spPr>
            <a:xfrm flipH="1">
              <a:off x="1422400" y="2424113"/>
              <a:ext cx="266700" cy="0"/>
            </a:xfrm>
            <a:prstGeom prst="line">
              <a:avLst/>
            </a:prstGeom>
            <a:noFill/>
            <a:ln w="38100" cap="flat" cmpd="sng">
              <a:solidFill>
                <a:srgbClr val="000000"/>
              </a:solidFill>
              <a:prstDash val="solid"/>
              <a:round/>
            </a:ln>
          </p:spPr>
        </p:sp>
        <p:grpSp>
          <p:nvGrpSpPr>
            <p:cNvPr id="1345" name="组合"/>
            <p:cNvGrpSpPr/>
            <p:nvPr/>
          </p:nvGrpSpPr>
          <p:grpSpPr>
            <a:xfrm>
              <a:off x="990600" y="3413125"/>
              <a:ext cx="228600" cy="168274"/>
              <a:chOff x="990600" y="3413125"/>
              <a:chExt cx="228600" cy="168274"/>
            </a:xfrm>
          </p:grpSpPr>
          <p:sp>
            <p:nvSpPr>
              <p:cNvPr id="1343" name="直线"/>
              <p:cNvSpPr/>
              <p:nvPr/>
            </p:nvSpPr>
            <p:spPr>
              <a:xfrm>
                <a:off x="990600" y="3581399"/>
                <a:ext cx="228600" cy="0"/>
              </a:xfrm>
              <a:prstGeom prst="line">
                <a:avLst/>
              </a:prstGeom>
              <a:noFill/>
              <a:ln w="38100" cap="flat" cmpd="sng">
                <a:solidFill>
                  <a:srgbClr val="000000"/>
                </a:solidFill>
                <a:prstDash val="solid"/>
                <a:round/>
              </a:ln>
            </p:spPr>
          </p:sp>
          <p:sp>
            <p:nvSpPr>
              <p:cNvPr id="1344" name="直线"/>
              <p:cNvSpPr/>
              <p:nvPr/>
            </p:nvSpPr>
            <p:spPr>
              <a:xfrm>
                <a:off x="1109225" y="3413125"/>
                <a:ext cx="0" cy="168274"/>
              </a:xfrm>
              <a:prstGeom prst="line">
                <a:avLst/>
              </a:prstGeom>
              <a:noFill/>
              <a:ln w="38100" cap="flat" cmpd="sng">
                <a:solidFill>
                  <a:srgbClr val="000000"/>
                </a:solidFill>
                <a:prstDash val="solid"/>
                <a:round/>
              </a:ln>
            </p:spPr>
          </p:sp>
        </p:grpSp>
        <p:sp>
          <p:nvSpPr>
            <p:cNvPr id="1346" name="矩形"/>
            <p:cNvSpPr/>
            <p:nvPr/>
          </p:nvSpPr>
          <p:spPr>
            <a:xfrm>
              <a:off x="685800" y="1752599"/>
              <a:ext cx="387348"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347" name="矩形"/>
            <p:cNvSpPr/>
            <p:nvPr/>
          </p:nvSpPr>
          <p:spPr>
            <a:xfrm>
              <a:off x="685800" y="3124200"/>
              <a:ext cx="36195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348" name="矩形" descr="40%"/>
            <p:cNvSpPr/>
            <p:nvPr/>
          </p:nvSpPr>
          <p:spPr>
            <a:xfrm>
              <a:off x="2678112" y="1646236"/>
              <a:ext cx="822324" cy="982661"/>
            </a:xfrm>
            <a:prstGeom prst="rect">
              <a:avLst/>
            </a:prstGeom>
            <a:noFill/>
            <a:ln w="38100" cap="flat" cmpd="sng">
              <a:solidFill>
                <a:srgbClr val="000000"/>
              </a:solidFill>
              <a:prstDash val="solid"/>
              <a:miter/>
            </a:ln>
          </p:spPr>
        </p:sp>
        <p:sp>
          <p:nvSpPr>
            <p:cNvPr id="1349" name="矩形"/>
            <p:cNvSpPr/>
            <p:nvPr/>
          </p:nvSpPr>
          <p:spPr>
            <a:xfrm>
              <a:off x="2667000" y="21590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50" name="矩形"/>
            <p:cNvSpPr/>
            <p:nvPr/>
          </p:nvSpPr>
          <p:spPr>
            <a:xfrm>
              <a:off x="3124200" y="1935162"/>
              <a:ext cx="638174"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51" name="矩形"/>
            <p:cNvSpPr/>
            <p:nvPr/>
          </p:nvSpPr>
          <p:spPr>
            <a:xfrm>
              <a:off x="3048000" y="15890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52" name="直线"/>
            <p:cNvSpPr/>
            <p:nvPr/>
          </p:nvSpPr>
          <p:spPr>
            <a:xfrm>
              <a:off x="2093913" y="2424113"/>
              <a:ext cx="604837" cy="0"/>
            </a:xfrm>
            <a:prstGeom prst="line">
              <a:avLst/>
            </a:prstGeom>
            <a:noFill/>
            <a:ln w="38100" cap="flat" cmpd="sng">
              <a:solidFill>
                <a:srgbClr val="000000"/>
              </a:solidFill>
              <a:prstDash val="solid"/>
              <a:round/>
            </a:ln>
          </p:spPr>
        </p:sp>
        <p:sp>
          <p:nvSpPr>
            <p:cNvPr id="1353" name="直线"/>
            <p:cNvSpPr/>
            <p:nvPr/>
          </p:nvSpPr>
          <p:spPr>
            <a:xfrm>
              <a:off x="3529012" y="2163762"/>
              <a:ext cx="449261" cy="0"/>
            </a:xfrm>
            <a:prstGeom prst="line">
              <a:avLst/>
            </a:prstGeom>
            <a:noFill/>
            <a:ln w="38100" cap="flat" cmpd="sng">
              <a:solidFill>
                <a:srgbClr val="000000"/>
              </a:solidFill>
              <a:prstDash val="solid"/>
              <a:round/>
            </a:ln>
          </p:spPr>
        </p:sp>
        <p:sp>
          <p:nvSpPr>
            <p:cNvPr id="1354" name="直线"/>
            <p:cNvSpPr/>
            <p:nvPr/>
          </p:nvSpPr>
          <p:spPr>
            <a:xfrm>
              <a:off x="2103438" y="2031999"/>
              <a:ext cx="604836" cy="0"/>
            </a:xfrm>
            <a:prstGeom prst="line">
              <a:avLst/>
            </a:prstGeom>
            <a:noFill/>
            <a:ln w="38100" cap="flat" cmpd="sng">
              <a:solidFill>
                <a:srgbClr val="000000"/>
              </a:solidFill>
              <a:prstDash val="solid"/>
              <a:round/>
            </a:ln>
          </p:spPr>
        </p:sp>
        <p:sp>
          <p:nvSpPr>
            <p:cNvPr id="1355" name="矩形"/>
            <p:cNvSpPr/>
            <p:nvPr/>
          </p:nvSpPr>
          <p:spPr>
            <a:xfrm>
              <a:off x="2678112" y="1727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56" name="矩形"/>
            <p:cNvSpPr/>
            <p:nvPr/>
          </p:nvSpPr>
          <p:spPr>
            <a:xfrm rot="5400000">
              <a:off x="2862263" y="1608137"/>
              <a:ext cx="371475"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57" name="椭圆"/>
            <p:cNvSpPr/>
            <p:nvPr/>
          </p:nvSpPr>
          <p:spPr>
            <a:xfrm>
              <a:off x="1066800" y="2003425"/>
              <a:ext cx="100012" cy="100012"/>
            </a:xfrm>
            <a:prstGeom prst="ellipse">
              <a:avLst/>
            </a:prstGeom>
            <a:noFill/>
            <a:ln w="38100" cap="flat" cmpd="sng">
              <a:solidFill>
                <a:srgbClr val="000000"/>
              </a:solidFill>
              <a:prstDash val="solid"/>
              <a:round/>
            </a:ln>
          </p:spPr>
        </p:sp>
        <p:sp>
          <p:nvSpPr>
            <p:cNvPr id="1358" name="椭圆"/>
            <p:cNvSpPr/>
            <p:nvPr/>
          </p:nvSpPr>
          <p:spPr>
            <a:xfrm>
              <a:off x="1066800" y="3328987"/>
              <a:ext cx="100012" cy="100011"/>
            </a:xfrm>
            <a:prstGeom prst="ellipse">
              <a:avLst/>
            </a:prstGeom>
            <a:noFill/>
            <a:ln w="38100" cap="flat" cmpd="sng">
              <a:solidFill>
                <a:srgbClr val="000000"/>
              </a:solidFill>
              <a:prstDash val="solid"/>
              <a:round/>
            </a:ln>
          </p:spPr>
        </p:sp>
        <p:grpSp>
          <p:nvGrpSpPr>
            <p:cNvPr id="1361" name="组合"/>
            <p:cNvGrpSpPr/>
            <p:nvPr/>
          </p:nvGrpSpPr>
          <p:grpSpPr>
            <a:xfrm>
              <a:off x="3846513" y="3598863"/>
              <a:ext cx="201611" cy="158750"/>
              <a:chOff x="3846513" y="3598863"/>
              <a:chExt cx="201611" cy="158750"/>
            </a:xfrm>
          </p:grpSpPr>
          <p:sp>
            <p:nvSpPr>
              <p:cNvPr id="1359" name="直线"/>
              <p:cNvSpPr/>
              <p:nvPr/>
            </p:nvSpPr>
            <p:spPr>
              <a:xfrm>
                <a:off x="3846513" y="3757613"/>
                <a:ext cx="201611" cy="0"/>
              </a:xfrm>
              <a:prstGeom prst="line">
                <a:avLst/>
              </a:prstGeom>
              <a:noFill/>
              <a:ln w="38100" cap="flat" cmpd="sng">
                <a:solidFill>
                  <a:srgbClr val="000000"/>
                </a:solidFill>
                <a:prstDash val="solid"/>
                <a:round/>
              </a:ln>
            </p:spPr>
          </p:sp>
          <p:sp>
            <p:nvSpPr>
              <p:cNvPr id="1360" name="直线"/>
              <p:cNvSpPr/>
              <p:nvPr/>
            </p:nvSpPr>
            <p:spPr>
              <a:xfrm>
                <a:off x="3951133" y="3598863"/>
                <a:ext cx="0" cy="158750"/>
              </a:xfrm>
              <a:prstGeom prst="line">
                <a:avLst/>
              </a:prstGeom>
              <a:noFill/>
              <a:ln w="38100" cap="flat" cmpd="sng">
                <a:solidFill>
                  <a:srgbClr val="000000"/>
                </a:solidFill>
                <a:prstDash val="solid"/>
                <a:round/>
              </a:ln>
            </p:spPr>
          </p:sp>
        </p:grpSp>
        <p:sp>
          <p:nvSpPr>
            <p:cNvPr id="1362" name="矩形"/>
            <p:cNvSpPr/>
            <p:nvPr/>
          </p:nvSpPr>
          <p:spPr>
            <a:xfrm rot="-5400000">
              <a:off x="3756025" y="3341688"/>
              <a:ext cx="409574" cy="125411"/>
            </a:xfrm>
            <a:prstGeom prst="rect">
              <a:avLst/>
            </a:prstGeom>
            <a:noFill/>
            <a:ln w="38100" cap="flat" cmpd="sng">
              <a:solidFill>
                <a:srgbClr val="000000"/>
              </a:solidFill>
              <a:prstDash val="solid"/>
              <a:miter/>
            </a:ln>
          </p:spPr>
        </p:sp>
        <p:sp>
          <p:nvSpPr>
            <p:cNvPr id="1363" name="直线"/>
            <p:cNvSpPr/>
            <p:nvPr/>
          </p:nvSpPr>
          <p:spPr>
            <a:xfrm>
              <a:off x="3960812" y="2852738"/>
              <a:ext cx="0" cy="360362"/>
            </a:xfrm>
            <a:prstGeom prst="line">
              <a:avLst/>
            </a:prstGeom>
            <a:noFill/>
            <a:ln w="38100" cap="flat" cmpd="sng">
              <a:solidFill>
                <a:srgbClr val="000000"/>
              </a:solidFill>
              <a:prstDash val="solid"/>
              <a:round/>
            </a:ln>
          </p:spPr>
        </p:sp>
        <p:sp>
          <p:nvSpPr>
            <p:cNvPr id="1364" name="矩形"/>
            <p:cNvSpPr/>
            <p:nvPr/>
          </p:nvSpPr>
          <p:spPr>
            <a:xfrm rot="5400000">
              <a:off x="3762374" y="2579688"/>
              <a:ext cx="409575" cy="125411"/>
            </a:xfrm>
            <a:prstGeom prst="rect">
              <a:avLst/>
            </a:prstGeom>
            <a:noFill/>
            <a:ln w="38100" cap="flat" cmpd="sng">
              <a:solidFill>
                <a:srgbClr val="000000"/>
              </a:solidFill>
              <a:prstDash val="solid"/>
              <a:miter/>
            </a:ln>
          </p:spPr>
        </p:sp>
        <p:sp>
          <p:nvSpPr>
            <p:cNvPr id="1365" name="直线"/>
            <p:cNvSpPr/>
            <p:nvPr/>
          </p:nvSpPr>
          <p:spPr>
            <a:xfrm>
              <a:off x="3581399" y="2057400"/>
              <a:ext cx="457200" cy="0"/>
            </a:xfrm>
            <a:prstGeom prst="line">
              <a:avLst/>
            </a:prstGeom>
            <a:noFill/>
            <a:ln w="38100" cap="flat" cmpd="sng">
              <a:solidFill>
                <a:srgbClr val="FF0000"/>
              </a:solidFill>
              <a:prstDash val="solid"/>
              <a:round/>
              <a:tailEnd type="triangle" w="med" len="med"/>
            </a:ln>
          </p:spPr>
        </p:sp>
        <p:sp>
          <p:nvSpPr>
            <p:cNvPr id="1366" name="矩形"/>
            <p:cNvSpPr/>
            <p:nvPr/>
          </p:nvSpPr>
          <p:spPr>
            <a:xfrm>
              <a:off x="3581399" y="15240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67" name="矩形"/>
            <p:cNvSpPr/>
            <p:nvPr/>
          </p:nvSpPr>
          <p:spPr>
            <a:xfrm>
              <a:off x="3478213" y="3138488"/>
              <a:ext cx="560386"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378" name="组合"/>
          <p:cNvGrpSpPr/>
          <p:nvPr/>
        </p:nvGrpSpPr>
        <p:grpSpPr>
          <a:xfrm>
            <a:off x="1219200" y="685800"/>
            <a:ext cx="1752598" cy="1246188"/>
            <a:chOff x="1219200" y="685800"/>
            <a:chExt cx="1752598" cy="1246188"/>
          </a:xfrm>
        </p:grpSpPr>
        <p:grpSp>
          <p:nvGrpSpPr>
            <p:cNvPr id="1371" name="组合"/>
            <p:cNvGrpSpPr/>
            <p:nvPr/>
          </p:nvGrpSpPr>
          <p:grpSpPr>
            <a:xfrm>
              <a:off x="1219200" y="1371600"/>
              <a:ext cx="609600" cy="560387"/>
              <a:chOff x="1219200" y="1371600"/>
              <a:chExt cx="609600" cy="560387"/>
            </a:xfrm>
          </p:grpSpPr>
          <p:sp>
            <p:nvSpPr>
              <p:cNvPr id="1369" name="直线"/>
              <p:cNvSpPr/>
              <p:nvPr/>
            </p:nvSpPr>
            <p:spPr>
              <a:xfrm>
                <a:off x="1219200" y="1931988"/>
                <a:ext cx="381000" cy="0"/>
              </a:xfrm>
              <a:prstGeom prst="line">
                <a:avLst/>
              </a:prstGeom>
              <a:noFill/>
              <a:ln w="38100" cap="flat" cmpd="sng">
                <a:solidFill>
                  <a:srgbClr val="FF0000"/>
                </a:solidFill>
                <a:prstDash val="solid"/>
                <a:round/>
                <a:tailEnd type="triangle" w="med" len="med"/>
              </a:ln>
            </p:spPr>
          </p:sp>
          <p:sp>
            <p:nvSpPr>
              <p:cNvPr id="1370" name="矩形"/>
              <p:cNvSpPr/>
              <p:nvPr/>
            </p:nvSpPr>
            <p:spPr>
              <a:xfrm>
                <a:off x="1219200" y="13716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374" name="组合"/>
            <p:cNvGrpSpPr/>
            <p:nvPr/>
          </p:nvGrpSpPr>
          <p:grpSpPr>
            <a:xfrm>
              <a:off x="2362200" y="685800"/>
              <a:ext cx="609598" cy="555624"/>
              <a:chOff x="2362200" y="685800"/>
              <a:chExt cx="609598" cy="555624"/>
            </a:xfrm>
          </p:grpSpPr>
          <p:sp>
            <p:nvSpPr>
              <p:cNvPr id="1372" name="直线"/>
              <p:cNvSpPr/>
              <p:nvPr/>
            </p:nvSpPr>
            <p:spPr>
              <a:xfrm>
                <a:off x="2438400" y="1241425"/>
                <a:ext cx="381000" cy="0"/>
              </a:xfrm>
              <a:prstGeom prst="line">
                <a:avLst/>
              </a:prstGeom>
              <a:noFill/>
              <a:ln w="38100" cap="flat" cmpd="sng">
                <a:solidFill>
                  <a:srgbClr val="FF0000"/>
                </a:solidFill>
                <a:prstDash val="solid"/>
                <a:round/>
                <a:tailEnd type="triangle" w="med" len="med"/>
              </a:ln>
            </p:spPr>
          </p:sp>
          <p:sp>
            <p:nvSpPr>
              <p:cNvPr id="1373" name="矩形"/>
              <p:cNvSpPr/>
              <p:nvPr/>
            </p:nvSpPr>
            <p:spPr>
              <a:xfrm>
                <a:off x="2362200" y="685800"/>
                <a:ext cx="6095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377" name="组合"/>
            <p:cNvGrpSpPr/>
            <p:nvPr/>
          </p:nvGrpSpPr>
          <p:grpSpPr>
            <a:xfrm>
              <a:off x="2320925" y="1371600"/>
              <a:ext cx="609599" cy="533400"/>
              <a:chOff x="2320925" y="1371600"/>
              <a:chExt cx="609599" cy="533400"/>
            </a:xfrm>
          </p:grpSpPr>
          <p:sp>
            <p:nvSpPr>
              <p:cNvPr id="1375" name="直线"/>
              <p:cNvSpPr/>
              <p:nvPr/>
            </p:nvSpPr>
            <p:spPr>
              <a:xfrm>
                <a:off x="2397125" y="1905000"/>
                <a:ext cx="228599" cy="0"/>
              </a:xfrm>
              <a:prstGeom prst="line">
                <a:avLst/>
              </a:prstGeom>
              <a:noFill/>
              <a:ln w="38100" cap="flat" cmpd="sng">
                <a:solidFill>
                  <a:srgbClr val="FF0000"/>
                </a:solidFill>
                <a:prstDash val="solid"/>
                <a:round/>
                <a:tailEnd type="triangle" w="sm" len="med"/>
              </a:ln>
            </p:spPr>
          </p:sp>
          <p:sp>
            <p:nvSpPr>
              <p:cNvPr id="1376" name="矩形"/>
              <p:cNvSpPr/>
              <p:nvPr/>
            </p:nvSpPr>
            <p:spPr>
              <a:xfrm>
                <a:off x="2320925" y="1371600"/>
                <a:ext cx="6095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sp>
        <p:nvSpPr>
          <p:cNvPr id="1379" name="矩形"/>
          <p:cNvSpPr/>
          <p:nvPr/>
        </p:nvSpPr>
        <p:spPr>
          <a:xfrm>
            <a:off x="4800600" y="11572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设输入电压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为正，</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0" name="矩形"/>
          <p:cNvSpPr/>
          <p:nvPr/>
        </p:nvSpPr>
        <p:spPr>
          <a:xfrm>
            <a:off x="4876800" y="2224088"/>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1" name="矩形"/>
          <p:cNvSpPr/>
          <p:nvPr/>
        </p:nvSpPr>
        <p:spPr>
          <a:xfrm>
            <a:off x="4800600" y="1704974"/>
            <a:ext cx="3886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各电流的实际方向如图</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2" name="矩形"/>
          <p:cNvSpPr/>
          <p:nvPr/>
        </p:nvSpPr>
        <p:spPr>
          <a:xfrm>
            <a:off x="4953000" y="2778125"/>
            <a:ext cx="38100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削弱了净输入电流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3" name="矩形"/>
          <p:cNvSpPr/>
          <p:nvPr/>
        </p:nvSpPr>
        <p:spPr>
          <a:xfrm>
            <a:off x="457200" y="3963988"/>
            <a:ext cx="1676400" cy="51911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反馈电流</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384" name="对象"/>
          <p:cNvGraphicFramePr>
            <a:graphicFrameLocks noChangeAspect="1"/>
          </p:cNvGraphicFramePr>
          <p:nvPr/>
        </p:nvGraphicFramePr>
        <p:xfrm>
          <a:off x="2057400" y="3810000"/>
          <a:ext cx="2317750" cy="1054100"/>
        </p:xfrm>
        <a:graphic>
          <a:graphicData uri="http://schemas.openxmlformats.org/presentationml/2006/ole">
            <mc:AlternateContent xmlns:mc="http://schemas.openxmlformats.org/markup-compatibility/2006">
              <mc:Choice xmlns:v="urn:schemas-microsoft-com:vml" Requires="v">
                <p:oleObj spid="_x0000_s0" name="package" r:id="rId1" imgW="1130300" imgH="393700" progId="package">
                  <p:embed/>
                </p:oleObj>
              </mc:Choice>
              <mc:Fallback>
                <p:oleObj name="package" r:id="rId1" imgW="1130300" imgH="393700" progId="package">
                  <p:embed/>
                  <p:pic>
                    <p:nvPicPr>
                      <p:cNvPr id="0" name="对象"/>
                      <p:cNvPicPr>
                        <a:picLocks noChangeAspect="1"/>
                      </p:cNvPicPr>
                      <p:nvPr/>
                    </p:nvPicPr>
                    <p:blipFill>
                      <a:blip r:embed="rId2" cstate="print"/>
                      <a:stretch>
                        <a:fillRect/>
                      </a:stretch>
                    </p:blipFill>
                    <p:spPr>
                      <a:xfrm>
                        <a:off x="2057400" y="3810000"/>
                        <a:ext cx="2317750" cy="1054100"/>
                      </a:xfrm>
                      <a:prstGeom prst="rect">
                        <a:avLst/>
                      </a:prstGeom>
                      <a:noFill/>
                      <a:ln w="9525" cap="flat" cmpd="sng">
                        <a:noFill/>
                        <a:prstDash val="solid"/>
                        <a:miter/>
                      </a:ln>
                    </p:spPr>
                  </p:pic>
                </p:oleObj>
              </mc:Fallback>
            </mc:AlternateContent>
          </a:graphicData>
        </a:graphic>
      </p:graphicFrame>
      <p:sp>
        <p:nvSpPr>
          <p:cNvPr id="1385" name="矩形"/>
          <p:cNvSpPr/>
          <p:nvPr/>
        </p:nvSpPr>
        <p:spPr>
          <a:xfrm>
            <a:off x="4419600" y="4025900"/>
            <a:ext cx="44958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取</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自输出电流</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电流反馈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6" name="矩形"/>
          <p:cNvSpPr/>
          <p:nvPr/>
        </p:nvSpPr>
        <p:spPr>
          <a:xfrm>
            <a:off x="381000" y="4835525"/>
            <a:ext cx="82296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反馈信号与输入信号在输入端以电流的形式比较</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并联反馈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387" name="椭圆"/>
          <p:cNvSpPr/>
          <p:nvPr/>
        </p:nvSpPr>
        <p:spPr>
          <a:xfrm flipV="1">
            <a:off x="4114800" y="1935163"/>
            <a:ext cx="304800" cy="304800"/>
          </a:xfrm>
          <a:prstGeom prst="ellipse">
            <a:avLst/>
          </a:prstGeom>
          <a:noFill/>
          <a:ln w="9525" cap="flat" cmpd="sng">
            <a:solidFill>
              <a:srgbClr val="FF33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388" name="矩形"/>
          <p:cNvSpPr/>
          <p:nvPr/>
        </p:nvSpPr>
        <p:spPr>
          <a:xfrm>
            <a:off x="838200" y="1477963"/>
            <a:ext cx="496888" cy="5794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9"/>
                                        </p:tgtEl>
                                        <p:attrNameLst>
                                          <p:attrName>style.visibility</p:attrName>
                                        </p:attrNameLst>
                                      </p:cBhvr>
                                      <p:to>
                                        <p:strVal val="visible"/>
                                      </p:to>
                                    </p:set>
                                    <p:animEffect transition="in" filter="wipe(left)">
                                      <p:cBhvr>
                                        <p:cTn id="7" dur="500"/>
                                        <p:tgtEl>
                                          <p:spTgt spid="13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88"/>
                                        </p:tgtEl>
                                        <p:attrNameLst>
                                          <p:attrName>style.visibility</p:attrName>
                                        </p:attrNameLst>
                                      </p:cBhvr>
                                      <p:to>
                                        <p:strVal val="visible"/>
                                      </p:to>
                                    </p:set>
                                    <p:animEffect transition="in" filter="blinds(horizontal)">
                                      <p:cBhvr>
                                        <p:cTn id="12" dur="500"/>
                                        <p:tgtEl>
                                          <p:spTgt spid="138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87"/>
                                        </p:tgtEl>
                                        <p:attrNameLst>
                                          <p:attrName>style.visibility</p:attrName>
                                        </p:attrNameLst>
                                      </p:cBhvr>
                                      <p:to>
                                        <p:strVal val="visible"/>
                                      </p:to>
                                    </p:set>
                                    <p:animEffect transition="in" filter="box(out)">
                                      <p:cBhvr>
                                        <p:cTn id="17" dur="500"/>
                                        <p:tgtEl>
                                          <p:spTgt spid="13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81"/>
                                        </p:tgtEl>
                                        <p:attrNameLst>
                                          <p:attrName>style.visibility</p:attrName>
                                        </p:attrNameLst>
                                      </p:cBhvr>
                                      <p:to>
                                        <p:strVal val="visible"/>
                                      </p:to>
                                    </p:set>
                                    <p:animEffect transition="in" filter="wipe(left)">
                                      <p:cBhvr>
                                        <p:cTn id="22" dur="500"/>
                                        <p:tgtEl>
                                          <p:spTgt spid="13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78"/>
                                        </p:tgtEl>
                                        <p:attrNameLst>
                                          <p:attrName>style.visibility</p:attrName>
                                        </p:attrNameLst>
                                      </p:cBhvr>
                                      <p:to>
                                        <p:strVal val="visible"/>
                                      </p:to>
                                    </p:set>
                                    <p:animEffect transition="in" filter="wipe(left)">
                                      <p:cBhvr>
                                        <p:cTn id="27" dur="500"/>
                                        <p:tgtEl>
                                          <p:spTgt spid="13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0"/>
                                        </p:tgtEl>
                                        <p:attrNameLst>
                                          <p:attrName>style.visibility</p:attrName>
                                        </p:attrNameLst>
                                      </p:cBhvr>
                                      <p:to>
                                        <p:strVal val="visible"/>
                                      </p:to>
                                    </p:set>
                                    <p:animEffect transition="in" filter="wipe(left)">
                                      <p:cBhvr>
                                        <p:cTn id="32" dur="500"/>
                                        <p:tgtEl>
                                          <p:spTgt spid="13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82"/>
                                        </p:tgtEl>
                                        <p:attrNameLst>
                                          <p:attrName>style.visibility</p:attrName>
                                        </p:attrNameLst>
                                      </p:cBhvr>
                                      <p:to>
                                        <p:strVal val="visible"/>
                                      </p:to>
                                    </p:set>
                                    <p:animEffect transition="in" filter="wipe(left)">
                                      <p:cBhvr>
                                        <p:cTn id="37" dur="500"/>
                                        <p:tgtEl>
                                          <p:spTgt spid="13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83"/>
                                        </p:tgtEl>
                                        <p:attrNameLst>
                                          <p:attrName>style.visibility</p:attrName>
                                        </p:attrNameLst>
                                      </p:cBhvr>
                                      <p:to>
                                        <p:strVal val="visible"/>
                                      </p:to>
                                    </p:set>
                                    <p:animEffect transition="in" filter="wipe(left)">
                                      <p:cBhvr>
                                        <p:cTn id="42" dur="500"/>
                                        <p:tgtEl>
                                          <p:spTgt spid="13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84"/>
                                        </p:tgtEl>
                                        <p:attrNameLst>
                                          <p:attrName>style.visibility</p:attrName>
                                        </p:attrNameLst>
                                      </p:cBhvr>
                                      <p:to>
                                        <p:strVal val="visible"/>
                                      </p:to>
                                    </p:set>
                                    <p:animEffect transition="in" filter="wipe(left)">
                                      <p:cBhvr>
                                        <p:cTn id="47" dur="500"/>
                                        <p:tgtEl>
                                          <p:spTgt spid="13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85"/>
                                        </p:tgtEl>
                                        <p:attrNameLst>
                                          <p:attrName>style.visibility</p:attrName>
                                        </p:attrNameLst>
                                      </p:cBhvr>
                                      <p:to>
                                        <p:strVal val="visible"/>
                                      </p:to>
                                    </p:set>
                                    <p:animEffect transition="in" filter="wipe(left)">
                                      <p:cBhvr>
                                        <p:cTn id="52" dur="500"/>
                                        <p:tgtEl>
                                          <p:spTgt spid="13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86"/>
                                        </p:tgtEl>
                                        <p:attrNameLst>
                                          <p:attrName>style.visibility</p:attrName>
                                        </p:attrNameLst>
                                      </p:cBhvr>
                                      <p:to>
                                        <p:strVal val="visible"/>
                                      </p:to>
                                    </p:set>
                                    <p:animEffect transition="in" filter="wipe(left)">
                                      <p:cBhvr>
                                        <p:cTn id="57" dur="500"/>
                                        <p:tgtEl>
                                          <p:spTgt spid="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 grpId="0"/>
      <p:bldP spid="1388" grpId="0"/>
      <p:bldP spid="1387" grpId="0" animBg="1"/>
      <p:bldP spid="1381" grpId="0"/>
      <p:bldP spid="1378" grpId="0" animBg="1"/>
      <p:bldP spid="1380" grpId="0"/>
      <p:bldP spid="1382" grpId="0"/>
      <p:bldP spid="1383" grpId="0"/>
      <p:bldP spid="1385" grpId="0"/>
      <p:bldP spid="138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1" name="文本框"/>
          <p:cNvSpPr>
            <a:spLocks noGrp="1"/>
          </p:cNvSpPr>
          <p:nvPr>
            <p:ph type="ctrTitle"/>
          </p:nvPr>
        </p:nvSpPr>
        <p:spPr>
          <a:xfrm>
            <a:off x="533400" y="304800"/>
            <a:ext cx="5410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16.2.3.4</a:t>
            </a:r>
            <a:r>
              <a:rPr lang="en-US" altLang="zh-CN"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并联电流负反馈</a:t>
            </a:r>
            <a:endParaRPr lang="zh-CN" altLang="en-US" sz="29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pSp>
        <p:nvGrpSpPr>
          <p:cNvPr id="1436" name="组合"/>
          <p:cNvGrpSpPr/>
          <p:nvPr/>
        </p:nvGrpSpPr>
        <p:grpSpPr>
          <a:xfrm>
            <a:off x="655638" y="914400"/>
            <a:ext cx="3854449" cy="2995612"/>
            <a:chOff x="655638" y="914400"/>
            <a:chExt cx="3854449" cy="2995612"/>
          </a:xfrm>
        </p:grpSpPr>
        <p:sp>
          <p:nvSpPr>
            <p:cNvPr id="1392" name="矩形"/>
            <p:cNvSpPr/>
            <p:nvPr/>
          </p:nvSpPr>
          <p:spPr>
            <a:xfrm>
              <a:off x="2833688" y="914400"/>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393" name="矩形"/>
            <p:cNvSpPr/>
            <p:nvPr/>
          </p:nvSpPr>
          <p:spPr>
            <a:xfrm>
              <a:off x="2895600" y="1447800"/>
              <a:ext cx="409574" cy="127000"/>
            </a:xfrm>
            <a:prstGeom prst="rect">
              <a:avLst/>
            </a:prstGeom>
            <a:noFill/>
            <a:ln w="38100" cap="flat" cmpd="sng">
              <a:solidFill>
                <a:srgbClr val="000000"/>
              </a:solidFill>
              <a:prstDash val="solid"/>
              <a:miter/>
            </a:ln>
          </p:spPr>
        </p:sp>
        <p:sp>
          <p:nvSpPr>
            <p:cNvPr id="1394" name="矩形"/>
            <p:cNvSpPr/>
            <p:nvPr/>
          </p:nvSpPr>
          <p:spPr>
            <a:xfrm>
              <a:off x="1676400" y="2133600"/>
              <a:ext cx="409575" cy="125411"/>
            </a:xfrm>
            <a:prstGeom prst="rect">
              <a:avLst/>
            </a:prstGeom>
            <a:noFill/>
            <a:ln w="38100" cap="flat" cmpd="sng">
              <a:solidFill>
                <a:srgbClr val="000000"/>
              </a:solidFill>
              <a:prstDash val="solid"/>
              <a:miter/>
            </a:ln>
          </p:spPr>
        </p:sp>
        <p:sp>
          <p:nvSpPr>
            <p:cNvPr id="1395" name="矩形"/>
            <p:cNvSpPr/>
            <p:nvPr/>
          </p:nvSpPr>
          <p:spPr>
            <a:xfrm>
              <a:off x="1600200" y="1614486"/>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396" name="直线"/>
            <p:cNvSpPr/>
            <p:nvPr/>
          </p:nvSpPr>
          <p:spPr>
            <a:xfrm>
              <a:off x="3322638" y="1509712"/>
              <a:ext cx="1187449" cy="0"/>
            </a:xfrm>
            <a:prstGeom prst="line">
              <a:avLst/>
            </a:prstGeom>
            <a:noFill/>
            <a:ln w="38100" cap="flat" cmpd="sng">
              <a:solidFill>
                <a:srgbClr val="000000"/>
              </a:solidFill>
              <a:prstDash val="solid"/>
              <a:round/>
            </a:ln>
          </p:spPr>
        </p:sp>
        <p:sp>
          <p:nvSpPr>
            <p:cNvPr id="1397" name="直线"/>
            <p:cNvSpPr/>
            <p:nvPr/>
          </p:nvSpPr>
          <p:spPr>
            <a:xfrm flipH="1">
              <a:off x="1143000" y="2209800"/>
              <a:ext cx="557212" cy="0"/>
            </a:xfrm>
            <a:prstGeom prst="line">
              <a:avLst/>
            </a:prstGeom>
            <a:noFill/>
            <a:ln w="38100" cap="flat" cmpd="sng">
              <a:solidFill>
                <a:srgbClr val="000000"/>
              </a:solidFill>
              <a:prstDash val="solid"/>
              <a:round/>
            </a:ln>
          </p:spPr>
        </p:sp>
        <p:grpSp>
          <p:nvGrpSpPr>
            <p:cNvPr id="1400" name="组合"/>
            <p:cNvGrpSpPr/>
            <p:nvPr/>
          </p:nvGrpSpPr>
          <p:grpSpPr>
            <a:xfrm>
              <a:off x="1308100" y="2573338"/>
              <a:ext cx="234949" cy="242886"/>
              <a:chOff x="1308100" y="2573338"/>
              <a:chExt cx="234949" cy="242886"/>
            </a:xfrm>
          </p:grpSpPr>
          <p:sp>
            <p:nvSpPr>
              <p:cNvPr id="1398" name="直线"/>
              <p:cNvSpPr/>
              <p:nvPr/>
            </p:nvSpPr>
            <p:spPr>
              <a:xfrm>
                <a:off x="1308100" y="2816225"/>
                <a:ext cx="234949" cy="0"/>
              </a:xfrm>
              <a:prstGeom prst="line">
                <a:avLst/>
              </a:prstGeom>
              <a:noFill/>
              <a:ln w="38100" cap="flat" cmpd="sng">
                <a:solidFill>
                  <a:srgbClr val="000000"/>
                </a:solidFill>
                <a:prstDash val="solid"/>
                <a:round/>
              </a:ln>
            </p:spPr>
          </p:sp>
          <p:sp>
            <p:nvSpPr>
              <p:cNvPr id="1399" name="直线"/>
              <p:cNvSpPr/>
              <p:nvPr/>
            </p:nvSpPr>
            <p:spPr>
              <a:xfrm>
                <a:off x="1430020" y="2573338"/>
                <a:ext cx="0" cy="242886"/>
              </a:xfrm>
              <a:prstGeom prst="line">
                <a:avLst/>
              </a:prstGeom>
              <a:noFill/>
              <a:ln w="38100" cap="flat" cmpd="sng">
                <a:solidFill>
                  <a:srgbClr val="000000"/>
                </a:solidFill>
                <a:prstDash val="solid"/>
                <a:round/>
              </a:ln>
            </p:spPr>
          </p:sp>
        </p:grpSp>
        <p:sp>
          <p:nvSpPr>
            <p:cNvPr id="1401" name="直线"/>
            <p:cNvSpPr/>
            <p:nvPr/>
          </p:nvSpPr>
          <p:spPr>
            <a:xfrm>
              <a:off x="2362200" y="1493836"/>
              <a:ext cx="536573" cy="0"/>
            </a:xfrm>
            <a:prstGeom prst="line">
              <a:avLst/>
            </a:prstGeom>
            <a:noFill/>
            <a:ln w="38100" cap="flat" cmpd="sng">
              <a:solidFill>
                <a:srgbClr val="000000"/>
              </a:solidFill>
              <a:prstDash val="solid"/>
              <a:round/>
            </a:ln>
          </p:spPr>
        </p:sp>
        <p:sp>
          <p:nvSpPr>
            <p:cNvPr id="1402" name="直线"/>
            <p:cNvSpPr/>
            <p:nvPr/>
          </p:nvSpPr>
          <p:spPr>
            <a:xfrm>
              <a:off x="4495800" y="1490662"/>
              <a:ext cx="0" cy="1712912"/>
            </a:xfrm>
            <a:prstGeom prst="line">
              <a:avLst/>
            </a:prstGeom>
            <a:noFill/>
            <a:ln w="38100" cap="flat" cmpd="sng">
              <a:solidFill>
                <a:srgbClr val="000000"/>
              </a:solidFill>
              <a:prstDash val="solid"/>
              <a:round/>
            </a:ln>
          </p:spPr>
        </p:sp>
        <p:sp>
          <p:nvSpPr>
            <p:cNvPr id="1403" name="矩形"/>
            <p:cNvSpPr/>
            <p:nvPr/>
          </p:nvSpPr>
          <p:spPr>
            <a:xfrm>
              <a:off x="655638" y="2528887"/>
              <a:ext cx="487362"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04" name="矩形"/>
            <p:cNvSpPr/>
            <p:nvPr/>
          </p:nvSpPr>
          <p:spPr>
            <a:xfrm>
              <a:off x="1676400" y="2514600"/>
              <a:ext cx="409575" cy="125411"/>
            </a:xfrm>
            <a:prstGeom prst="rect">
              <a:avLst/>
            </a:prstGeom>
            <a:noFill/>
            <a:ln w="38100" cap="flat" cmpd="sng">
              <a:solidFill>
                <a:srgbClr val="000000"/>
              </a:solidFill>
              <a:prstDash val="solid"/>
              <a:miter/>
            </a:ln>
          </p:spPr>
        </p:sp>
        <p:sp>
          <p:nvSpPr>
            <p:cNvPr id="1405" name="矩形"/>
            <p:cNvSpPr/>
            <p:nvPr/>
          </p:nvSpPr>
          <p:spPr>
            <a:xfrm>
              <a:off x="1649413" y="2590799"/>
              <a:ext cx="560387"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06" name="直线"/>
            <p:cNvSpPr/>
            <p:nvPr/>
          </p:nvSpPr>
          <p:spPr>
            <a:xfrm>
              <a:off x="2362200" y="1493836"/>
              <a:ext cx="0" cy="704850"/>
            </a:xfrm>
            <a:prstGeom prst="line">
              <a:avLst/>
            </a:prstGeom>
            <a:noFill/>
            <a:ln w="38100" cap="flat" cmpd="sng">
              <a:solidFill>
                <a:srgbClr val="000000"/>
              </a:solidFill>
              <a:prstDash val="solid"/>
              <a:round/>
            </a:ln>
          </p:spPr>
        </p:sp>
        <p:sp>
          <p:nvSpPr>
            <p:cNvPr id="1407" name="矩形"/>
            <p:cNvSpPr/>
            <p:nvPr/>
          </p:nvSpPr>
          <p:spPr>
            <a:xfrm>
              <a:off x="3424237" y="2590799"/>
              <a:ext cx="652461"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408" name="直线"/>
            <p:cNvSpPr/>
            <p:nvPr/>
          </p:nvSpPr>
          <p:spPr>
            <a:xfrm>
              <a:off x="3962400" y="3200400"/>
              <a:ext cx="533400" cy="0"/>
            </a:xfrm>
            <a:prstGeom prst="line">
              <a:avLst/>
            </a:prstGeom>
            <a:noFill/>
            <a:ln w="38100" cap="flat" cmpd="sng">
              <a:solidFill>
                <a:srgbClr val="000000"/>
              </a:solidFill>
              <a:prstDash val="solid"/>
              <a:round/>
            </a:ln>
          </p:spPr>
        </p:sp>
        <p:sp>
          <p:nvSpPr>
            <p:cNvPr id="1409" name="直线"/>
            <p:cNvSpPr/>
            <p:nvPr/>
          </p:nvSpPr>
          <p:spPr>
            <a:xfrm rot="16200000" flipH="1">
              <a:off x="3825875" y="2441575"/>
              <a:ext cx="269875" cy="0"/>
            </a:xfrm>
            <a:prstGeom prst="line">
              <a:avLst/>
            </a:prstGeom>
            <a:noFill/>
            <a:ln w="38100" cap="flat" cmpd="sng">
              <a:solidFill>
                <a:srgbClr val="000000"/>
              </a:solidFill>
              <a:prstDash val="solid"/>
              <a:round/>
            </a:ln>
          </p:spPr>
        </p:sp>
        <p:sp>
          <p:nvSpPr>
            <p:cNvPr id="1410" name="直线"/>
            <p:cNvSpPr/>
            <p:nvPr/>
          </p:nvSpPr>
          <p:spPr>
            <a:xfrm flipH="1">
              <a:off x="1422400" y="2576512"/>
              <a:ext cx="266700" cy="0"/>
            </a:xfrm>
            <a:prstGeom prst="line">
              <a:avLst/>
            </a:prstGeom>
            <a:noFill/>
            <a:ln w="38100" cap="flat" cmpd="sng">
              <a:solidFill>
                <a:srgbClr val="000000"/>
              </a:solidFill>
              <a:prstDash val="solid"/>
              <a:round/>
            </a:ln>
          </p:spPr>
        </p:sp>
        <p:grpSp>
          <p:nvGrpSpPr>
            <p:cNvPr id="1413" name="组合"/>
            <p:cNvGrpSpPr/>
            <p:nvPr/>
          </p:nvGrpSpPr>
          <p:grpSpPr>
            <a:xfrm>
              <a:off x="990600" y="3565524"/>
              <a:ext cx="228600" cy="168275"/>
              <a:chOff x="990600" y="3565524"/>
              <a:chExt cx="228600" cy="168275"/>
            </a:xfrm>
          </p:grpSpPr>
          <p:sp>
            <p:nvSpPr>
              <p:cNvPr id="1411" name="直线"/>
              <p:cNvSpPr/>
              <p:nvPr/>
            </p:nvSpPr>
            <p:spPr>
              <a:xfrm>
                <a:off x="990600" y="3733800"/>
                <a:ext cx="228600" cy="0"/>
              </a:xfrm>
              <a:prstGeom prst="line">
                <a:avLst/>
              </a:prstGeom>
              <a:noFill/>
              <a:ln w="38100" cap="flat" cmpd="sng">
                <a:solidFill>
                  <a:srgbClr val="000000"/>
                </a:solidFill>
                <a:prstDash val="solid"/>
                <a:round/>
              </a:ln>
            </p:spPr>
          </p:sp>
          <p:sp>
            <p:nvSpPr>
              <p:cNvPr id="1412" name="直线"/>
              <p:cNvSpPr/>
              <p:nvPr/>
            </p:nvSpPr>
            <p:spPr>
              <a:xfrm>
                <a:off x="1109225" y="3565524"/>
                <a:ext cx="0" cy="168274"/>
              </a:xfrm>
              <a:prstGeom prst="line">
                <a:avLst/>
              </a:prstGeom>
              <a:noFill/>
              <a:ln w="38100" cap="flat" cmpd="sng">
                <a:solidFill>
                  <a:srgbClr val="000000"/>
                </a:solidFill>
                <a:prstDash val="solid"/>
                <a:round/>
              </a:ln>
            </p:spPr>
          </p:sp>
        </p:grpSp>
        <p:sp>
          <p:nvSpPr>
            <p:cNvPr id="1414" name="矩形"/>
            <p:cNvSpPr/>
            <p:nvPr/>
          </p:nvSpPr>
          <p:spPr>
            <a:xfrm>
              <a:off x="685800" y="1905000"/>
              <a:ext cx="387348"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415" name="矩形"/>
            <p:cNvSpPr/>
            <p:nvPr/>
          </p:nvSpPr>
          <p:spPr>
            <a:xfrm>
              <a:off x="685800" y="3276600"/>
              <a:ext cx="36195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416" name="矩形" descr="40%"/>
            <p:cNvSpPr/>
            <p:nvPr/>
          </p:nvSpPr>
          <p:spPr>
            <a:xfrm>
              <a:off x="2678112" y="1798637"/>
              <a:ext cx="822324" cy="982662"/>
            </a:xfrm>
            <a:prstGeom prst="rect">
              <a:avLst/>
            </a:prstGeom>
            <a:noFill/>
            <a:ln w="38100" cap="flat" cmpd="sng">
              <a:solidFill>
                <a:srgbClr val="000000"/>
              </a:solidFill>
              <a:prstDash val="solid"/>
              <a:miter/>
            </a:ln>
          </p:spPr>
        </p:sp>
        <p:sp>
          <p:nvSpPr>
            <p:cNvPr id="1417" name="矩形"/>
            <p:cNvSpPr/>
            <p:nvPr/>
          </p:nvSpPr>
          <p:spPr>
            <a:xfrm>
              <a:off x="2667000" y="23114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18" name="矩形"/>
            <p:cNvSpPr/>
            <p:nvPr/>
          </p:nvSpPr>
          <p:spPr>
            <a:xfrm>
              <a:off x="3124200" y="20875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19" name="矩形"/>
            <p:cNvSpPr/>
            <p:nvPr/>
          </p:nvSpPr>
          <p:spPr>
            <a:xfrm>
              <a:off x="3048000" y="17414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20" name="直线"/>
            <p:cNvSpPr/>
            <p:nvPr/>
          </p:nvSpPr>
          <p:spPr>
            <a:xfrm>
              <a:off x="2093913" y="2576512"/>
              <a:ext cx="604837" cy="0"/>
            </a:xfrm>
            <a:prstGeom prst="line">
              <a:avLst/>
            </a:prstGeom>
            <a:noFill/>
            <a:ln w="38100" cap="flat" cmpd="sng">
              <a:solidFill>
                <a:srgbClr val="000000"/>
              </a:solidFill>
              <a:prstDash val="solid"/>
              <a:round/>
            </a:ln>
          </p:spPr>
        </p:sp>
        <p:sp>
          <p:nvSpPr>
            <p:cNvPr id="1421" name="直线"/>
            <p:cNvSpPr/>
            <p:nvPr/>
          </p:nvSpPr>
          <p:spPr>
            <a:xfrm>
              <a:off x="3529012" y="2316163"/>
              <a:ext cx="449261" cy="0"/>
            </a:xfrm>
            <a:prstGeom prst="line">
              <a:avLst/>
            </a:prstGeom>
            <a:noFill/>
            <a:ln w="38100" cap="flat" cmpd="sng">
              <a:solidFill>
                <a:srgbClr val="000000"/>
              </a:solidFill>
              <a:prstDash val="solid"/>
              <a:round/>
            </a:ln>
          </p:spPr>
        </p:sp>
        <p:sp>
          <p:nvSpPr>
            <p:cNvPr id="1422" name="直线"/>
            <p:cNvSpPr/>
            <p:nvPr/>
          </p:nvSpPr>
          <p:spPr>
            <a:xfrm>
              <a:off x="2103438" y="2184400"/>
              <a:ext cx="604836" cy="0"/>
            </a:xfrm>
            <a:prstGeom prst="line">
              <a:avLst/>
            </a:prstGeom>
            <a:noFill/>
            <a:ln w="38100" cap="flat" cmpd="sng">
              <a:solidFill>
                <a:srgbClr val="000000"/>
              </a:solidFill>
              <a:prstDash val="solid"/>
              <a:round/>
            </a:ln>
          </p:spPr>
        </p:sp>
        <p:sp>
          <p:nvSpPr>
            <p:cNvPr id="1423" name="矩形"/>
            <p:cNvSpPr/>
            <p:nvPr/>
          </p:nvSpPr>
          <p:spPr>
            <a:xfrm>
              <a:off x="2678112" y="18796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24" name="矩形"/>
            <p:cNvSpPr/>
            <p:nvPr/>
          </p:nvSpPr>
          <p:spPr>
            <a:xfrm rot="5400000">
              <a:off x="2862263" y="1760537"/>
              <a:ext cx="371475"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25" name="椭圆"/>
            <p:cNvSpPr/>
            <p:nvPr/>
          </p:nvSpPr>
          <p:spPr>
            <a:xfrm>
              <a:off x="1066800" y="2155825"/>
              <a:ext cx="100012" cy="100012"/>
            </a:xfrm>
            <a:prstGeom prst="ellipse">
              <a:avLst/>
            </a:prstGeom>
            <a:noFill/>
            <a:ln w="38100" cap="flat" cmpd="sng">
              <a:solidFill>
                <a:srgbClr val="000000"/>
              </a:solidFill>
              <a:prstDash val="solid"/>
              <a:round/>
            </a:ln>
          </p:spPr>
        </p:sp>
        <p:sp>
          <p:nvSpPr>
            <p:cNvPr id="1426" name="椭圆"/>
            <p:cNvSpPr/>
            <p:nvPr/>
          </p:nvSpPr>
          <p:spPr>
            <a:xfrm>
              <a:off x="1066800" y="3481388"/>
              <a:ext cx="100012" cy="100012"/>
            </a:xfrm>
            <a:prstGeom prst="ellipse">
              <a:avLst/>
            </a:prstGeom>
            <a:noFill/>
            <a:ln w="38100" cap="flat" cmpd="sng">
              <a:solidFill>
                <a:srgbClr val="000000"/>
              </a:solidFill>
              <a:prstDash val="solid"/>
              <a:round/>
            </a:ln>
          </p:spPr>
        </p:sp>
        <p:grpSp>
          <p:nvGrpSpPr>
            <p:cNvPr id="1429" name="组合"/>
            <p:cNvGrpSpPr/>
            <p:nvPr/>
          </p:nvGrpSpPr>
          <p:grpSpPr>
            <a:xfrm>
              <a:off x="3846513" y="3751262"/>
              <a:ext cx="201611" cy="158750"/>
              <a:chOff x="3846513" y="3751262"/>
              <a:chExt cx="201611" cy="158750"/>
            </a:xfrm>
          </p:grpSpPr>
          <p:sp>
            <p:nvSpPr>
              <p:cNvPr id="1427" name="直线"/>
              <p:cNvSpPr/>
              <p:nvPr/>
            </p:nvSpPr>
            <p:spPr>
              <a:xfrm>
                <a:off x="3846513" y="3910013"/>
                <a:ext cx="201611" cy="0"/>
              </a:xfrm>
              <a:prstGeom prst="line">
                <a:avLst/>
              </a:prstGeom>
              <a:noFill/>
              <a:ln w="38100" cap="flat" cmpd="sng">
                <a:solidFill>
                  <a:srgbClr val="000000"/>
                </a:solidFill>
                <a:prstDash val="solid"/>
                <a:round/>
              </a:ln>
            </p:spPr>
          </p:sp>
          <p:sp>
            <p:nvSpPr>
              <p:cNvPr id="1428" name="直线"/>
              <p:cNvSpPr/>
              <p:nvPr/>
            </p:nvSpPr>
            <p:spPr>
              <a:xfrm>
                <a:off x="3951133" y="3751262"/>
                <a:ext cx="0" cy="158750"/>
              </a:xfrm>
              <a:prstGeom prst="line">
                <a:avLst/>
              </a:prstGeom>
              <a:noFill/>
              <a:ln w="38100" cap="flat" cmpd="sng">
                <a:solidFill>
                  <a:srgbClr val="000000"/>
                </a:solidFill>
                <a:prstDash val="solid"/>
                <a:round/>
              </a:ln>
            </p:spPr>
          </p:sp>
        </p:grpSp>
        <p:sp>
          <p:nvSpPr>
            <p:cNvPr id="1430" name="矩形"/>
            <p:cNvSpPr/>
            <p:nvPr/>
          </p:nvSpPr>
          <p:spPr>
            <a:xfrm rot="-5400000">
              <a:off x="3756025" y="3494088"/>
              <a:ext cx="409574" cy="125411"/>
            </a:xfrm>
            <a:prstGeom prst="rect">
              <a:avLst/>
            </a:prstGeom>
            <a:noFill/>
            <a:ln w="38100" cap="flat" cmpd="sng">
              <a:solidFill>
                <a:srgbClr val="000000"/>
              </a:solidFill>
              <a:prstDash val="solid"/>
              <a:miter/>
            </a:ln>
          </p:spPr>
        </p:sp>
        <p:sp>
          <p:nvSpPr>
            <p:cNvPr id="1431" name="直线"/>
            <p:cNvSpPr/>
            <p:nvPr/>
          </p:nvSpPr>
          <p:spPr>
            <a:xfrm>
              <a:off x="3960812" y="3005136"/>
              <a:ext cx="0" cy="360362"/>
            </a:xfrm>
            <a:prstGeom prst="line">
              <a:avLst/>
            </a:prstGeom>
            <a:noFill/>
            <a:ln w="38100" cap="flat" cmpd="sng">
              <a:solidFill>
                <a:srgbClr val="000000"/>
              </a:solidFill>
              <a:prstDash val="solid"/>
              <a:round/>
            </a:ln>
          </p:spPr>
        </p:sp>
        <p:sp>
          <p:nvSpPr>
            <p:cNvPr id="1432" name="矩形"/>
            <p:cNvSpPr/>
            <p:nvPr/>
          </p:nvSpPr>
          <p:spPr>
            <a:xfrm rot="5400000">
              <a:off x="3762374" y="2732087"/>
              <a:ext cx="409575" cy="125411"/>
            </a:xfrm>
            <a:prstGeom prst="rect">
              <a:avLst/>
            </a:prstGeom>
            <a:noFill/>
            <a:ln w="38100" cap="flat" cmpd="sng">
              <a:solidFill>
                <a:srgbClr val="000000"/>
              </a:solidFill>
              <a:prstDash val="solid"/>
              <a:miter/>
            </a:ln>
          </p:spPr>
        </p:sp>
        <p:sp>
          <p:nvSpPr>
            <p:cNvPr id="1433" name="直线"/>
            <p:cNvSpPr/>
            <p:nvPr/>
          </p:nvSpPr>
          <p:spPr>
            <a:xfrm>
              <a:off x="3581399" y="2209800"/>
              <a:ext cx="457200" cy="0"/>
            </a:xfrm>
            <a:prstGeom prst="line">
              <a:avLst/>
            </a:prstGeom>
            <a:noFill/>
            <a:ln w="38100" cap="flat" cmpd="sng">
              <a:solidFill>
                <a:srgbClr val="FF0000"/>
              </a:solidFill>
              <a:prstDash val="solid"/>
              <a:round/>
              <a:tailEnd type="triangle" w="med" len="med"/>
            </a:ln>
          </p:spPr>
        </p:sp>
        <p:sp>
          <p:nvSpPr>
            <p:cNvPr id="1434" name="矩形"/>
            <p:cNvSpPr/>
            <p:nvPr/>
          </p:nvSpPr>
          <p:spPr>
            <a:xfrm>
              <a:off x="3581399" y="16764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35" name="矩形"/>
            <p:cNvSpPr/>
            <p:nvPr/>
          </p:nvSpPr>
          <p:spPr>
            <a:xfrm>
              <a:off x="3478213" y="3290888"/>
              <a:ext cx="560386"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446" name="组合"/>
          <p:cNvGrpSpPr/>
          <p:nvPr/>
        </p:nvGrpSpPr>
        <p:grpSpPr>
          <a:xfrm>
            <a:off x="1219200" y="838200"/>
            <a:ext cx="1752598" cy="1246188"/>
            <a:chOff x="1219200" y="838200"/>
            <a:chExt cx="1752598" cy="1246188"/>
          </a:xfrm>
        </p:grpSpPr>
        <p:grpSp>
          <p:nvGrpSpPr>
            <p:cNvPr id="1439" name="组合"/>
            <p:cNvGrpSpPr/>
            <p:nvPr/>
          </p:nvGrpSpPr>
          <p:grpSpPr>
            <a:xfrm>
              <a:off x="1219200" y="1524000"/>
              <a:ext cx="609600" cy="560387"/>
              <a:chOff x="1219200" y="1524000"/>
              <a:chExt cx="609600" cy="560387"/>
            </a:xfrm>
          </p:grpSpPr>
          <p:sp>
            <p:nvSpPr>
              <p:cNvPr id="1437" name="直线"/>
              <p:cNvSpPr/>
              <p:nvPr/>
            </p:nvSpPr>
            <p:spPr>
              <a:xfrm>
                <a:off x="1219200" y="2084388"/>
                <a:ext cx="381000" cy="0"/>
              </a:xfrm>
              <a:prstGeom prst="line">
                <a:avLst/>
              </a:prstGeom>
              <a:noFill/>
              <a:ln w="38100" cap="flat" cmpd="sng">
                <a:solidFill>
                  <a:srgbClr val="FF0000"/>
                </a:solidFill>
                <a:prstDash val="solid"/>
                <a:round/>
                <a:tailEnd type="triangle" w="med" len="med"/>
              </a:ln>
            </p:spPr>
          </p:sp>
          <p:sp>
            <p:nvSpPr>
              <p:cNvPr id="1438" name="矩形"/>
              <p:cNvSpPr/>
              <p:nvPr/>
            </p:nvSpPr>
            <p:spPr>
              <a:xfrm>
                <a:off x="1219200" y="15240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442" name="组合"/>
            <p:cNvGrpSpPr/>
            <p:nvPr/>
          </p:nvGrpSpPr>
          <p:grpSpPr>
            <a:xfrm>
              <a:off x="2362200" y="838200"/>
              <a:ext cx="609598" cy="555625"/>
              <a:chOff x="2362200" y="838200"/>
              <a:chExt cx="609598" cy="555625"/>
            </a:xfrm>
          </p:grpSpPr>
          <p:sp>
            <p:nvSpPr>
              <p:cNvPr id="1440" name="直线"/>
              <p:cNvSpPr/>
              <p:nvPr/>
            </p:nvSpPr>
            <p:spPr>
              <a:xfrm>
                <a:off x="2438400" y="1393824"/>
                <a:ext cx="381000" cy="0"/>
              </a:xfrm>
              <a:prstGeom prst="line">
                <a:avLst/>
              </a:prstGeom>
              <a:noFill/>
              <a:ln w="38100" cap="flat" cmpd="sng">
                <a:solidFill>
                  <a:srgbClr val="FF0000"/>
                </a:solidFill>
                <a:prstDash val="solid"/>
                <a:round/>
                <a:tailEnd type="triangle" w="med" len="med"/>
              </a:ln>
            </p:spPr>
          </p:sp>
          <p:sp>
            <p:nvSpPr>
              <p:cNvPr id="1441" name="矩形"/>
              <p:cNvSpPr/>
              <p:nvPr/>
            </p:nvSpPr>
            <p:spPr>
              <a:xfrm>
                <a:off x="2362200" y="838200"/>
                <a:ext cx="609598"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445" name="组合"/>
            <p:cNvGrpSpPr/>
            <p:nvPr/>
          </p:nvGrpSpPr>
          <p:grpSpPr>
            <a:xfrm>
              <a:off x="2320925" y="1524000"/>
              <a:ext cx="609599" cy="533399"/>
              <a:chOff x="2320925" y="1524000"/>
              <a:chExt cx="609599" cy="533399"/>
            </a:xfrm>
          </p:grpSpPr>
          <p:sp>
            <p:nvSpPr>
              <p:cNvPr id="1443" name="直线"/>
              <p:cNvSpPr/>
              <p:nvPr/>
            </p:nvSpPr>
            <p:spPr>
              <a:xfrm>
                <a:off x="2397125" y="2057400"/>
                <a:ext cx="228599" cy="0"/>
              </a:xfrm>
              <a:prstGeom prst="line">
                <a:avLst/>
              </a:prstGeom>
              <a:noFill/>
              <a:ln w="38100" cap="flat" cmpd="sng">
                <a:solidFill>
                  <a:srgbClr val="FF0000"/>
                </a:solidFill>
                <a:prstDash val="solid"/>
                <a:round/>
                <a:tailEnd type="triangle" w="sm" len="med"/>
              </a:ln>
            </p:spPr>
          </p:sp>
          <p:sp>
            <p:nvSpPr>
              <p:cNvPr id="1444" name="矩形"/>
              <p:cNvSpPr/>
              <p:nvPr/>
            </p:nvSpPr>
            <p:spPr>
              <a:xfrm>
                <a:off x="2320925" y="1524000"/>
                <a:ext cx="6095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sp>
        <p:nvSpPr>
          <p:cNvPr id="1447" name="矩形"/>
          <p:cNvSpPr/>
          <p:nvPr/>
        </p:nvSpPr>
        <p:spPr>
          <a:xfrm>
            <a:off x="4800600" y="1143000"/>
            <a:ext cx="3597274"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设输入电压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为正，</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48" name="矩形"/>
          <p:cNvSpPr/>
          <p:nvPr/>
        </p:nvSpPr>
        <p:spPr>
          <a:xfrm>
            <a:off x="4876800" y="2209800"/>
            <a:ext cx="3597274"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49" name="矩形"/>
          <p:cNvSpPr/>
          <p:nvPr/>
        </p:nvSpPr>
        <p:spPr>
          <a:xfrm>
            <a:off x="4800600" y="1690688"/>
            <a:ext cx="3886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各电流的实际方向如图</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50" name="矩形"/>
          <p:cNvSpPr/>
          <p:nvPr/>
        </p:nvSpPr>
        <p:spPr>
          <a:xfrm>
            <a:off x="4953000" y="2763838"/>
            <a:ext cx="38100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削弱了净输入电流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差值电流</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51" name="矩形"/>
          <p:cNvSpPr/>
          <p:nvPr/>
        </p:nvSpPr>
        <p:spPr>
          <a:xfrm>
            <a:off x="457200" y="3811587"/>
            <a:ext cx="1676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反馈电流</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452" name="对象"/>
          <p:cNvGraphicFramePr>
            <a:graphicFrameLocks noChangeAspect="1"/>
          </p:cNvGraphicFramePr>
          <p:nvPr/>
        </p:nvGraphicFramePr>
        <p:xfrm>
          <a:off x="2057400" y="3657600"/>
          <a:ext cx="2317750" cy="1054100"/>
        </p:xfrm>
        <a:graphic>
          <a:graphicData uri="http://schemas.openxmlformats.org/presentationml/2006/ole">
            <mc:AlternateContent xmlns:mc="http://schemas.openxmlformats.org/markup-compatibility/2006">
              <mc:Choice xmlns:v="urn:schemas-microsoft-com:vml" Requires="v">
                <p:oleObj spid="_x0000_s0" name="package" r:id="rId1" imgW="1130300" imgH="393700" progId="package">
                  <p:embed/>
                </p:oleObj>
              </mc:Choice>
              <mc:Fallback>
                <p:oleObj name="package" r:id="rId1" imgW="1130300" imgH="393700" progId="package">
                  <p:embed/>
                  <p:pic>
                    <p:nvPicPr>
                      <p:cNvPr id="0" name="对象"/>
                      <p:cNvPicPr>
                        <a:picLocks noChangeAspect="1"/>
                      </p:cNvPicPr>
                      <p:nvPr/>
                    </p:nvPicPr>
                    <p:blipFill>
                      <a:blip r:embed="rId2" cstate="print"/>
                      <a:stretch>
                        <a:fillRect/>
                      </a:stretch>
                    </p:blipFill>
                    <p:spPr>
                      <a:xfrm>
                        <a:off x="2057400" y="3657600"/>
                        <a:ext cx="2317750" cy="1054100"/>
                      </a:xfrm>
                      <a:prstGeom prst="rect">
                        <a:avLst/>
                      </a:prstGeom>
                      <a:noFill/>
                      <a:ln w="9525" cap="flat" cmpd="sng">
                        <a:noFill/>
                        <a:prstDash val="solid"/>
                        <a:miter/>
                      </a:ln>
                    </p:spPr>
                  </p:pic>
                </p:oleObj>
              </mc:Fallback>
            </mc:AlternateContent>
          </a:graphicData>
        </a:graphic>
      </p:graphicFrame>
      <p:sp>
        <p:nvSpPr>
          <p:cNvPr id="1453" name="矩形"/>
          <p:cNvSpPr/>
          <p:nvPr/>
        </p:nvSpPr>
        <p:spPr>
          <a:xfrm>
            <a:off x="4419600" y="3873500"/>
            <a:ext cx="44958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取</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自输出电流</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电流反馈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54" name="椭圆"/>
          <p:cNvSpPr/>
          <p:nvPr/>
        </p:nvSpPr>
        <p:spPr>
          <a:xfrm flipV="1">
            <a:off x="4114800" y="2133600"/>
            <a:ext cx="304800" cy="304800"/>
          </a:xfrm>
          <a:prstGeom prst="ellipse">
            <a:avLst/>
          </a:prstGeom>
          <a:noFill/>
          <a:ln w="9525" cap="flat" cmpd="sng">
            <a:solidFill>
              <a:srgbClr val="FF33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455" name="矩形"/>
          <p:cNvSpPr/>
          <p:nvPr/>
        </p:nvSpPr>
        <p:spPr>
          <a:xfrm>
            <a:off x="838200" y="1630363"/>
            <a:ext cx="496888" cy="5794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graphicFrame>
        <p:nvGraphicFramePr>
          <p:cNvPr id="1456" name="对象"/>
          <p:cNvGraphicFramePr>
            <a:graphicFrameLocks noChangeAspect="1"/>
          </p:cNvGraphicFramePr>
          <p:nvPr/>
        </p:nvGraphicFramePr>
        <p:xfrm>
          <a:off x="584202" y="4330700"/>
          <a:ext cx="3300412" cy="1384300"/>
        </p:xfrm>
        <a:graphic>
          <a:graphicData uri="http://schemas.openxmlformats.org/presentationml/2006/ole">
            <mc:AlternateContent xmlns:mc="http://schemas.openxmlformats.org/markup-compatibility/2006">
              <mc:Choice xmlns:v="urn:schemas-microsoft-com:vml" Requires="v">
                <p:oleObj spid="_x0000_s2" name="package" r:id="rId3" imgW="1225550" imgH="466090" progId="package">
                  <p:embed/>
                </p:oleObj>
              </mc:Choice>
              <mc:Fallback>
                <p:oleObj name="package" r:id="rId3" imgW="1225550" imgH="466090" progId="package">
                  <p:embed/>
                  <p:pic>
                    <p:nvPicPr>
                      <p:cNvPr id="0" name="对象"/>
                      <p:cNvPicPr>
                        <a:picLocks noChangeAspect="1"/>
                      </p:cNvPicPr>
                      <p:nvPr/>
                    </p:nvPicPr>
                    <p:blipFill>
                      <a:blip r:embed="rId4" cstate="print"/>
                      <a:stretch>
                        <a:fillRect/>
                      </a:stretch>
                    </p:blipFill>
                    <p:spPr>
                      <a:xfrm>
                        <a:off x="584202" y="4330700"/>
                        <a:ext cx="3300412" cy="1384300"/>
                      </a:xfrm>
                      <a:prstGeom prst="rect">
                        <a:avLst/>
                      </a:prstGeom>
                      <a:noFill/>
                      <a:ln w="9525" cap="flat" cmpd="sng">
                        <a:noFill/>
                        <a:prstDash val="solid"/>
                        <a:miter/>
                      </a:ln>
                    </p:spPr>
                  </p:pic>
                </p:oleObj>
              </mc:Fallback>
            </mc:AlternateContent>
          </a:graphicData>
        </a:graphic>
      </p:graphicFrame>
      <p:graphicFrame>
        <p:nvGraphicFramePr>
          <p:cNvPr id="1457" name="对象"/>
          <p:cNvGraphicFramePr>
            <a:graphicFrameLocks noChangeAspect="1"/>
          </p:cNvGraphicFramePr>
          <p:nvPr/>
        </p:nvGraphicFramePr>
        <p:xfrm>
          <a:off x="4117975" y="4392613"/>
          <a:ext cx="4024313" cy="1200726"/>
        </p:xfrm>
        <a:graphic>
          <a:graphicData uri="http://schemas.openxmlformats.org/presentationml/2006/ole">
            <mc:AlternateContent xmlns:mc="http://schemas.openxmlformats.org/markup-compatibility/2006">
              <mc:Choice xmlns:v="urn:schemas-microsoft-com:vml" Requires="v">
                <p:oleObj spid="_x0000_s3" name="package" r:id="rId5" imgW="1536065" imgH="466090" progId="package">
                  <p:embed/>
                </p:oleObj>
              </mc:Choice>
              <mc:Fallback>
                <p:oleObj name="package" r:id="rId5" imgW="1536065" imgH="466090" progId="package">
                  <p:embed/>
                  <p:pic>
                    <p:nvPicPr>
                      <p:cNvPr id="0" name="对象"/>
                      <p:cNvPicPr>
                        <a:picLocks noChangeAspect="1"/>
                      </p:cNvPicPr>
                      <p:nvPr/>
                    </p:nvPicPr>
                    <p:blipFill>
                      <a:blip r:embed="rId6" cstate="print"/>
                      <a:stretch>
                        <a:fillRect/>
                      </a:stretch>
                    </p:blipFill>
                    <p:spPr>
                      <a:xfrm>
                        <a:off x="4117975" y="4392613"/>
                        <a:ext cx="4024313" cy="1200726"/>
                      </a:xfrm>
                      <a:prstGeom prst="rect">
                        <a:avLst/>
                      </a:prstGeom>
                      <a:noFill/>
                      <a:ln w="9525" cap="flat" cmpd="sng">
                        <a:noFill/>
                        <a:prstDash val="solid"/>
                        <a:miter/>
                      </a:ln>
                    </p:spPr>
                  </p:pic>
                </p:oleObj>
              </mc:Fallback>
            </mc:AlternateContent>
          </a:graphicData>
        </a:graphic>
      </p:graphicFrame>
      <p:sp>
        <p:nvSpPr>
          <p:cNvPr id="1458" name="矩形"/>
          <p:cNvSpPr/>
          <p:nvPr/>
        </p:nvSpPr>
        <p:spPr>
          <a:xfrm>
            <a:off x="457200" y="5510213"/>
            <a:ext cx="7162799" cy="96678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特点：</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输出电流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与负载电阻</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无关</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5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反相输入恒流源电路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56"/>
                                        </p:tgtEl>
                                        <p:attrNameLst>
                                          <p:attrName>style.visibility</p:attrName>
                                        </p:attrNameLst>
                                      </p:cBhvr>
                                      <p:to>
                                        <p:strVal val="visible"/>
                                      </p:to>
                                    </p:set>
                                    <p:animEffect transition="in" filter="wipe(left)">
                                      <p:cBhvr>
                                        <p:cTn id="7" dur="500"/>
                                        <p:tgtEl>
                                          <p:spTgt spid="14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57"/>
                                        </p:tgtEl>
                                        <p:attrNameLst>
                                          <p:attrName>style.visibility</p:attrName>
                                        </p:attrNameLst>
                                      </p:cBhvr>
                                      <p:to>
                                        <p:strVal val="visible"/>
                                      </p:to>
                                    </p:set>
                                    <p:animEffect transition="in" filter="wipe(left)">
                                      <p:cBhvr>
                                        <p:cTn id="12" dur="500"/>
                                        <p:tgtEl>
                                          <p:spTgt spid="14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58">
                                            <p:txEl>
                                              <p:pRg st="0" end="0"/>
                                            </p:txEl>
                                          </p:spTgt>
                                        </p:tgtEl>
                                        <p:attrNameLst>
                                          <p:attrName>style.visibility</p:attrName>
                                        </p:attrNameLst>
                                      </p:cBhvr>
                                      <p:to>
                                        <p:strVal val="visible"/>
                                      </p:to>
                                    </p:set>
                                    <p:animEffect transition="in" filter="wipe(left)">
                                      <p:cBhvr>
                                        <p:cTn id="17" dur="500"/>
                                        <p:tgtEl>
                                          <p:spTgt spid="145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58">
                                            <p:txEl>
                                              <p:pRg st="1" end="1"/>
                                            </p:txEl>
                                          </p:spTgt>
                                        </p:tgtEl>
                                        <p:attrNameLst>
                                          <p:attrName>style.visibility</p:attrName>
                                        </p:attrNameLst>
                                      </p:cBhvr>
                                      <p:to>
                                        <p:strVal val="visible"/>
                                      </p:to>
                                    </p:set>
                                    <p:animEffect transition="in" filter="wipe(left)">
                                      <p:cBhvr>
                                        <p:cTn id="22" dur="500"/>
                                        <p:tgtEl>
                                          <p:spTgt spid="14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1" name="矩形"/>
          <p:cNvSpPr/>
          <p:nvPr/>
        </p:nvSpPr>
        <p:spPr>
          <a:xfrm>
            <a:off x="609600" y="612775"/>
            <a:ext cx="822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运算放大器电路反馈类型的判别方法：</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62" name="矩形"/>
          <p:cNvSpPr/>
          <p:nvPr/>
        </p:nvSpPr>
        <p:spPr>
          <a:xfrm>
            <a:off x="609600" y="1146175"/>
            <a:ext cx="8000999" cy="49657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反馈电路直接从输出端引出的，</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是电压反馈；</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ct val="1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从负载电阻</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的靠近“地”端引出的，</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是电流反馈；</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输入信号和反馈信号分别加在两个输入端（同相和反相）上的，</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是串联反馈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；加在同一个输入端（同相或反相）上的，</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是并联反馈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3.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对串联反馈，输入信号和反馈信号的极性相同时，</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是负反馈；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极性相反时，</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是正反馈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4.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对并联反馈，净输入电流等于输入电流和反馈电流之差时，</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是负反馈；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否则</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是正反馈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62">
                                            <p:txEl>
                                              <p:pRg st="0" end="0"/>
                                            </p:txEl>
                                          </p:spTgt>
                                        </p:tgtEl>
                                        <p:attrNameLst>
                                          <p:attrName>style.visibility</p:attrName>
                                        </p:attrNameLst>
                                      </p:cBhvr>
                                      <p:to>
                                        <p:strVal val="visible"/>
                                      </p:to>
                                    </p:set>
                                    <p:animEffect transition="in" filter="wipe(left)">
                                      <p:cBhvr>
                                        <p:cTn id="7" dur="500"/>
                                        <p:tgtEl>
                                          <p:spTgt spid="14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62">
                                            <p:txEl>
                                              <p:pRg st="1" end="1"/>
                                            </p:txEl>
                                          </p:spTgt>
                                        </p:tgtEl>
                                        <p:attrNameLst>
                                          <p:attrName>style.visibility</p:attrName>
                                        </p:attrNameLst>
                                      </p:cBhvr>
                                      <p:to>
                                        <p:strVal val="visible"/>
                                      </p:to>
                                    </p:set>
                                    <p:animEffect transition="in" filter="wipe(left)">
                                      <p:cBhvr>
                                        <p:cTn id="12" dur="500"/>
                                        <p:tgtEl>
                                          <p:spTgt spid="14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62">
                                            <p:txEl>
                                              <p:pRg st="2" end="2"/>
                                            </p:txEl>
                                          </p:spTgt>
                                        </p:tgtEl>
                                        <p:attrNameLst>
                                          <p:attrName>style.visibility</p:attrName>
                                        </p:attrNameLst>
                                      </p:cBhvr>
                                      <p:to>
                                        <p:strVal val="visible"/>
                                      </p:to>
                                    </p:set>
                                    <p:animEffect transition="in" filter="wipe(left)">
                                      <p:cBhvr>
                                        <p:cTn id="17" dur="500"/>
                                        <p:tgtEl>
                                          <p:spTgt spid="14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2">
                                            <p:txEl>
                                              <p:pRg st="3" end="3"/>
                                            </p:txEl>
                                          </p:spTgt>
                                        </p:tgtEl>
                                        <p:attrNameLst>
                                          <p:attrName>style.visibility</p:attrName>
                                        </p:attrNameLst>
                                      </p:cBhvr>
                                      <p:to>
                                        <p:strVal val="visible"/>
                                      </p:to>
                                    </p:set>
                                    <p:animEffect transition="in" filter="wipe(left)">
                                      <p:cBhvr>
                                        <p:cTn id="22" dur="500"/>
                                        <p:tgtEl>
                                          <p:spTgt spid="14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62">
                                            <p:txEl>
                                              <p:pRg st="4" end="4"/>
                                            </p:txEl>
                                          </p:spTgt>
                                        </p:tgtEl>
                                        <p:attrNameLst>
                                          <p:attrName>style.visibility</p:attrName>
                                        </p:attrNameLst>
                                      </p:cBhvr>
                                      <p:to>
                                        <p:strVal val="visible"/>
                                      </p:to>
                                    </p:set>
                                    <p:animEffect transition="in" filter="wipe(left)">
                                      <p:cBhvr>
                                        <p:cTn id="27" dur="500"/>
                                        <p:tgtEl>
                                          <p:spTgt spid="14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5" name="文本框"/>
          <p:cNvSpPr>
            <a:spLocks noGrp="1"/>
          </p:cNvSpPr>
          <p:nvPr>
            <p:ph type="title"/>
          </p:nvPr>
        </p:nvSpPr>
        <p:spPr>
          <a:xfrm>
            <a:off x="152400" y="228600"/>
            <a:ext cx="1219200" cy="6096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例</a:t>
            </a: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1466" name="矩形"/>
          <p:cNvSpPr/>
          <p:nvPr/>
        </p:nvSpPr>
        <p:spPr>
          <a:xfrm>
            <a:off x="914400" y="273050"/>
            <a:ext cx="72390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试判别下图放大电路中从运算放大器</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输出端引至</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输入端的是何种类型的反馈电路。</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1470" name="组合"/>
          <p:cNvGrpSpPr/>
          <p:nvPr/>
        </p:nvGrpSpPr>
        <p:grpSpPr>
          <a:xfrm>
            <a:off x="2152650" y="2862263"/>
            <a:ext cx="971550" cy="642935"/>
            <a:chOff x="2152650" y="2862263"/>
            <a:chExt cx="971550" cy="642935"/>
          </a:xfrm>
        </p:grpSpPr>
        <p:sp>
          <p:nvSpPr>
            <p:cNvPr id="1467" name="矩形"/>
            <p:cNvSpPr/>
            <p:nvPr/>
          </p:nvSpPr>
          <p:spPr>
            <a:xfrm>
              <a:off x="2408237" y="2986088"/>
              <a:ext cx="487361" cy="51911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68" name="矩形"/>
            <p:cNvSpPr/>
            <p:nvPr/>
          </p:nvSpPr>
          <p:spPr>
            <a:xfrm>
              <a:off x="2717800" y="2909888"/>
              <a:ext cx="406400" cy="519110"/>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469" name="矩形"/>
            <p:cNvSpPr/>
            <p:nvPr/>
          </p:nvSpPr>
          <p:spPr>
            <a:xfrm>
              <a:off x="2152650" y="2862263"/>
              <a:ext cx="361950" cy="519110"/>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nvGrpSpPr>
          <p:cNvPr id="1538" name="组合"/>
          <p:cNvGrpSpPr/>
          <p:nvPr/>
        </p:nvGrpSpPr>
        <p:grpSpPr>
          <a:xfrm>
            <a:off x="1433512" y="1323975"/>
            <a:ext cx="6643687" cy="1925638"/>
            <a:chOff x="1433512" y="1323975"/>
            <a:chExt cx="6643687" cy="1925638"/>
          </a:xfrm>
        </p:grpSpPr>
        <p:sp>
          <p:nvSpPr>
            <p:cNvPr id="1471" name="矩形"/>
            <p:cNvSpPr/>
            <p:nvPr/>
          </p:nvSpPr>
          <p:spPr>
            <a:xfrm>
              <a:off x="4040187" y="2101850"/>
              <a:ext cx="898524"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o1</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72" name="矩形"/>
            <p:cNvSpPr/>
            <p:nvPr/>
          </p:nvSpPr>
          <p:spPr>
            <a:xfrm>
              <a:off x="3475038" y="1323975"/>
              <a:ext cx="409575" cy="127000"/>
            </a:xfrm>
            <a:prstGeom prst="rect">
              <a:avLst/>
            </a:prstGeom>
            <a:noFill/>
            <a:ln w="38100" cap="flat" cmpd="sng">
              <a:solidFill>
                <a:srgbClr val="000000"/>
              </a:solidFill>
              <a:prstDash val="solid"/>
              <a:miter/>
            </a:ln>
          </p:spPr>
        </p:sp>
        <p:sp>
          <p:nvSpPr>
            <p:cNvPr id="1473" name="直线"/>
            <p:cNvSpPr/>
            <p:nvPr/>
          </p:nvSpPr>
          <p:spPr>
            <a:xfrm>
              <a:off x="4481512" y="1385887"/>
              <a:ext cx="0" cy="835025"/>
            </a:xfrm>
            <a:prstGeom prst="line">
              <a:avLst/>
            </a:prstGeom>
            <a:noFill/>
            <a:ln w="38100" cap="flat" cmpd="sng">
              <a:solidFill>
                <a:srgbClr val="000000"/>
              </a:solidFill>
              <a:prstDash val="solid"/>
              <a:round/>
            </a:ln>
          </p:spPr>
        </p:sp>
        <p:sp>
          <p:nvSpPr>
            <p:cNvPr id="1474" name="矩形"/>
            <p:cNvSpPr/>
            <p:nvPr/>
          </p:nvSpPr>
          <p:spPr>
            <a:xfrm>
              <a:off x="1433512" y="2268537"/>
              <a:ext cx="487361"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75" name="矩形"/>
            <p:cNvSpPr/>
            <p:nvPr/>
          </p:nvSpPr>
          <p:spPr>
            <a:xfrm>
              <a:off x="2347913" y="2967038"/>
              <a:ext cx="409575" cy="125411"/>
            </a:xfrm>
            <a:prstGeom prst="rect">
              <a:avLst/>
            </a:prstGeom>
            <a:noFill/>
            <a:ln w="38100" cap="flat" cmpd="sng">
              <a:solidFill>
                <a:srgbClr val="000000"/>
              </a:solidFill>
              <a:prstDash val="solid"/>
              <a:miter/>
            </a:ln>
          </p:spPr>
        </p:sp>
        <p:sp>
          <p:nvSpPr>
            <p:cNvPr id="1476" name="矩形"/>
            <p:cNvSpPr/>
            <p:nvPr/>
          </p:nvSpPr>
          <p:spPr>
            <a:xfrm>
              <a:off x="4454525" y="2482850"/>
              <a:ext cx="560386"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77" name="矩形"/>
            <p:cNvSpPr/>
            <p:nvPr/>
          </p:nvSpPr>
          <p:spPr>
            <a:xfrm>
              <a:off x="2271713" y="1995486"/>
              <a:ext cx="409573" cy="125411"/>
            </a:xfrm>
            <a:prstGeom prst="rect">
              <a:avLst/>
            </a:prstGeom>
            <a:noFill/>
            <a:ln w="38100" cap="flat" cmpd="sng">
              <a:solidFill>
                <a:srgbClr val="000000"/>
              </a:solidFill>
              <a:prstDash val="solid"/>
              <a:miter/>
            </a:ln>
          </p:spPr>
        </p:sp>
        <p:sp>
          <p:nvSpPr>
            <p:cNvPr id="1478" name="直线"/>
            <p:cNvSpPr/>
            <p:nvPr/>
          </p:nvSpPr>
          <p:spPr>
            <a:xfrm>
              <a:off x="2957513" y="1385887"/>
              <a:ext cx="0" cy="704850"/>
            </a:xfrm>
            <a:prstGeom prst="line">
              <a:avLst/>
            </a:prstGeom>
            <a:noFill/>
            <a:ln w="38100" cap="flat" cmpd="sng">
              <a:solidFill>
                <a:srgbClr val="000000"/>
              </a:solidFill>
              <a:prstDash val="solid"/>
              <a:round/>
            </a:ln>
          </p:spPr>
        </p:sp>
        <p:sp>
          <p:nvSpPr>
            <p:cNvPr id="1479" name="直线"/>
            <p:cNvSpPr/>
            <p:nvPr/>
          </p:nvSpPr>
          <p:spPr>
            <a:xfrm>
              <a:off x="3902075" y="1385887"/>
              <a:ext cx="587375" cy="0"/>
            </a:xfrm>
            <a:prstGeom prst="line">
              <a:avLst/>
            </a:prstGeom>
            <a:noFill/>
            <a:ln w="38100" cap="flat" cmpd="sng">
              <a:solidFill>
                <a:srgbClr val="000000"/>
              </a:solidFill>
              <a:prstDash val="solid"/>
              <a:round/>
            </a:ln>
          </p:spPr>
        </p:sp>
        <p:sp>
          <p:nvSpPr>
            <p:cNvPr id="1480" name="直线"/>
            <p:cNvSpPr/>
            <p:nvPr/>
          </p:nvSpPr>
          <p:spPr>
            <a:xfrm flipH="1">
              <a:off x="1908175" y="2078037"/>
              <a:ext cx="360361" cy="0"/>
            </a:xfrm>
            <a:prstGeom prst="line">
              <a:avLst/>
            </a:prstGeom>
            <a:noFill/>
            <a:ln w="38100" cap="flat" cmpd="sng">
              <a:solidFill>
                <a:srgbClr val="000000"/>
              </a:solidFill>
              <a:prstDash val="solid"/>
              <a:round/>
            </a:ln>
          </p:spPr>
        </p:sp>
        <p:sp>
          <p:nvSpPr>
            <p:cNvPr id="1481" name="直线"/>
            <p:cNvSpPr/>
            <p:nvPr/>
          </p:nvSpPr>
          <p:spPr>
            <a:xfrm flipH="1">
              <a:off x="2757487" y="3016250"/>
              <a:ext cx="1676399" cy="0"/>
            </a:xfrm>
            <a:prstGeom prst="line">
              <a:avLst/>
            </a:prstGeom>
            <a:noFill/>
            <a:ln w="38100" cap="flat" cmpd="sng">
              <a:solidFill>
                <a:srgbClr val="000000"/>
              </a:solidFill>
              <a:prstDash val="solid"/>
              <a:round/>
            </a:ln>
          </p:spPr>
        </p:sp>
        <p:grpSp>
          <p:nvGrpSpPr>
            <p:cNvPr id="1484" name="组合"/>
            <p:cNvGrpSpPr/>
            <p:nvPr/>
          </p:nvGrpSpPr>
          <p:grpSpPr>
            <a:xfrm>
              <a:off x="2079625" y="3006726"/>
              <a:ext cx="234948" cy="242887"/>
              <a:chOff x="2079625" y="3006726"/>
              <a:chExt cx="234948" cy="242887"/>
            </a:xfrm>
          </p:grpSpPr>
          <p:sp>
            <p:nvSpPr>
              <p:cNvPr id="1482" name="直线"/>
              <p:cNvSpPr/>
              <p:nvPr/>
            </p:nvSpPr>
            <p:spPr>
              <a:xfrm>
                <a:off x="2079625" y="3249614"/>
                <a:ext cx="234948" cy="0"/>
              </a:xfrm>
              <a:prstGeom prst="line">
                <a:avLst/>
              </a:prstGeom>
              <a:noFill/>
              <a:ln w="38100" cap="flat" cmpd="sng">
                <a:solidFill>
                  <a:srgbClr val="000000"/>
                </a:solidFill>
                <a:prstDash val="solid"/>
                <a:round/>
              </a:ln>
            </p:spPr>
          </p:sp>
          <p:sp>
            <p:nvSpPr>
              <p:cNvPr id="1483" name="直线"/>
              <p:cNvSpPr/>
              <p:nvPr/>
            </p:nvSpPr>
            <p:spPr>
              <a:xfrm>
                <a:off x="2201545" y="3006726"/>
                <a:ext cx="0" cy="242886"/>
              </a:xfrm>
              <a:prstGeom prst="line">
                <a:avLst/>
              </a:prstGeom>
              <a:noFill/>
              <a:ln w="38100" cap="flat" cmpd="sng">
                <a:solidFill>
                  <a:srgbClr val="000000"/>
                </a:solidFill>
                <a:prstDash val="solid"/>
                <a:round/>
              </a:ln>
            </p:spPr>
          </p:sp>
        </p:grpSp>
        <p:sp>
          <p:nvSpPr>
            <p:cNvPr id="1485" name="直线"/>
            <p:cNvSpPr/>
            <p:nvPr/>
          </p:nvSpPr>
          <p:spPr>
            <a:xfrm>
              <a:off x="2957513" y="1385887"/>
              <a:ext cx="517523" cy="0"/>
            </a:xfrm>
            <a:prstGeom prst="line">
              <a:avLst/>
            </a:prstGeom>
            <a:noFill/>
            <a:ln w="38100" cap="flat" cmpd="sng">
              <a:solidFill>
                <a:srgbClr val="000000"/>
              </a:solidFill>
              <a:prstDash val="solid"/>
              <a:round/>
            </a:ln>
          </p:spPr>
        </p:sp>
        <p:grpSp>
          <p:nvGrpSpPr>
            <p:cNvPr id="1488" name="组合"/>
            <p:cNvGrpSpPr/>
            <p:nvPr/>
          </p:nvGrpSpPr>
          <p:grpSpPr>
            <a:xfrm>
              <a:off x="1738313" y="3076575"/>
              <a:ext cx="228600" cy="168274"/>
              <a:chOff x="1738313" y="3076575"/>
              <a:chExt cx="228600" cy="168274"/>
            </a:xfrm>
          </p:grpSpPr>
          <p:sp>
            <p:nvSpPr>
              <p:cNvPr id="1486" name="直线"/>
              <p:cNvSpPr/>
              <p:nvPr/>
            </p:nvSpPr>
            <p:spPr>
              <a:xfrm>
                <a:off x="1738313" y="3244850"/>
                <a:ext cx="228600" cy="0"/>
              </a:xfrm>
              <a:prstGeom prst="line">
                <a:avLst/>
              </a:prstGeom>
              <a:noFill/>
              <a:ln w="38100" cap="flat" cmpd="sng">
                <a:solidFill>
                  <a:srgbClr val="000000"/>
                </a:solidFill>
                <a:prstDash val="solid"/>
                <a:round/>
              </a:ln>
            </p:spPr>
          </p:sp>
          <p:sp>
            <p:nvSpPr>
              <p:cNvPr id="1487" name="直线"/>
              <p:cNvSpPr/>
              <p:nvPr/>
            </p:nvSpPr>
            <p:spPr>
              <a:xfrm>
                <a:off x="1856938" y="3076575"/>
                <a:ext cx="0" cy="168274"/>
              </a:xfrm>
              <a:prstGeom prst="line">
                <a:avLst/>
              </a:prstGeom>
              <a:noFill/>
              <a:ln w="38100" cap="flat" cmpd="sng">
                <a:solidFill>
                  <a:srgbClr val="000000"/>
                </a:solidFill>
                <a:prstDash val="solid"/>
                <a:round/>
              </a:ln>
            </p:spPr>
          </p:sp>
        </p:grpSp>
        <p:sp>
          <p:nvSpPr>
            <p:cNvPr id="1489" name="矩形"/>
            <p:cNvSpPr/>
            <p:nvPr/>
          </p:nvSpPr>
          <p:spPr>
            <a:xfrm>
              <a:off x="1433512" y="1797050"/>
              <a:ext cx="3873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490" name="矩形"/>
            <p:cNvSpPr/>
            <p:nvPr/>
          </p:nvSpPr>
          <p:spPr>
            <a:xfrm>
              <a:off x="1458913" y="2725737"/>
              <a:ext cx="361950" cy="519112"/>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491" name="矩形" descr="40%"/>
            <p:cNvSpPr/>
            <p:nvPr/>
          </p:nvSpPr>
          <p:spPr>
            <a:xfrm>
              <a:off x="3263900" y="1690687"/>
              <a:ext cx="822325" cy="982661"/>
            </a:xfrm>
            <a:prstGeom prst="rect">
              <a:avLst/>
            </a:prstGeom>
            <a:noFill/>
            <a:ln w="38100" cap="flat" cmpd="sng">
              <a:solidFill>
                <a:srgbClr val="000000"/>
              </a:solidFill>
              <a:prstDash val="solid"/>
              <a:miter/>
            </a:ln>
          </p:spPr>
        </p:sp>
        <p:sp>
          <p:nvSpPr>
            <p:cNvPr id="1492" name="矩形"/>
            <p:cNvSpPr/>
            <p:nvPr/>
          </p:nvSpPr>
          <p:spPr>
            <a:xfrm>
              <a:off x="3252787" y="220345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93" name="矩形"/>
            <p:cNvSpPr/>
            <p:nvPr/>
          </p:nvSpPr>
          <p:spPr>
            <a:xfrm>
              <a:off x="3757612" y="1979611"/>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94" name="矩形"/>
            <p:cNvSpPr/>
            <p:nvPr/>
          </p:nvSpPr>
          <p:spPr>
            <a:xfrm>
              <a:off x="3597274" y="163353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495" name="直线"/>
            <p:cNvSpPr/>
            <p:nvPr/>
          </p:nvSpPr>
          <p:spPr>
            <a:xfrm>
              <a:off x="2954336" y="2468562"/>
              <a:ext cx="315911" cy="0"/>
            </a:xfrm>
            <a:prstGeom prst="line">
              <a:avLst/>
            </a:prstGeom>
            <a:noFill/>
            <a:ln w="38100" cap="flat" cmpd="sng">
              <a:solidFill>
                <a:srgbClr val="000000"/>
              </a:solidFill>
              <a:prstDash val="solid"/>
              <a:round/>
            </a:ln>
          </p:spPr>
        </p:sp>
        <p:sp>
          <p:nvSpPr>
            <p:cNvPr id="1496" name="直线"/>
            <p:cNvSpPr/>
            <p:nvPr/>
          </p:nvSpPr>
          <p:spPr>
            <a:xfrm>
              <a:off x="4086225" y="2208212"/>
              <a:ext cx="388936" cy="0"/>
            </a:xfrm>
            <a:prstGeom prst="line">
              <a:avLst/>
            </a:prstGeom>
            <a:noFill/>
            <a:ln w="38100" cap="flat" cmpd="sng">
              <a:solidFill>
                <a:srgbClr val="000000"/>
              </a:solidFill>
              <a:prstDash val="solid"/>
              <a:round/>
            </a:ln>
          </p:spPr>
        </p:sp>
        <p:sp>
          <p:nvSpPr>
            <p:cNvPr id="1497" name="直线"/>
            <p:cNvSpPr/>
            <p:nvPr/>
          </p:nvSpPr>
          <p:spPr>
            <a:xfrm>
              <a:off x="2952750" y="1416050"/>
              <a:ext cx="0" cy="0"/>
            </a:xfrm>
            <a:prstGeom prst="line">
              <a:avLst/>
            </a:prstGeom>
            <a:noFill/>
            <a:ln w="28575" cap="flat" cmpd="sng">
              <a:solidFill>
                <a:srgbClr val="000000"/>
              </a:solidFill>
              <a:prstDash val="solid"/>
              <a:round/>
            </a:ln>
          </p:spPr>
        </p:sp>
        <p:sp>
          <p:nvSpPr>
            <p:cNvPr id="1498" name="直线"/>
            <p:cNvSpPr/>
            <p:nvPr/>
          </p:nvSpPr>
          <p:spPr>
            <a:xfrm>
              <a:off x="2689225" y="2076450"/>
              <a:ext cx="568325" cy="0"/>
            </a:xfrm>
            <a:prstGeom prst="line">
              <a:avLst/>
            </a:prstGeom>
            <a:noFill/>
            <a:ln w="38100" cap="flat" cmpd="sng">
              <a:solidFill>
                <a:srgbClr val="000000"/>
              </a:solidFill>
              <a:prstDash val="solid"/>
              <a:round/>
            </a:ln>
          </p:spPr>
        </p:sp>
        <p:sp>
          <p:nvSpPr>
            <p:cNvPr id="1499" name="矩形"/>
            <p:cNvSpPr/>
            <p:nvPr/>
          </p:nvSpPr>
          <p:spPr>
            <a:xfrm>
              <a:off x="3263900" y="177165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00" name="矩形"/>
            <p:cNvSpPr/>
            <p:nvPr/>
          </p:nvSpPr>
          <p:spPr>
            <a:xfrm rot="5400000">
              <a:off x="3371849" y="1652586"/>
              <a:ext cx="371474"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01" name="椭圆"/>
            <p:cNvSpPr/>
            <p:nvPr/>
          </p:nvSpPr>
          <p:spPr>
            <a:xfrm>
              <a:off x="1814513" y="2027237"/>
              <a:ext cx="100012" cy="100012"/>
            </a:xfrm>
            <a:prstGeom prst="ellipse">
              <a:avLst/>
            </a:prstGeom>
            <a:noFill/>
            <a:ln w="38100" cap="flat" cmpd="sng">
              <a:solidFill>
                <a:srgbClr val="000000"/>
              </a:solidFill>
              <a:prstDash val="solid"/>
              <a:round/>
            </a:ln>
          </p:spPr>
        </p:sp>
        <p:sp>
          <p:nvSpPr>
            <p:cNvPr id="1502" name="椭圆"/>
            <p:cNvSpPr/>
            <p:nvPr/>
          </p:nvSpPr>
          <p:spPr>
            <a:xfrm>
              <a:off x="1814513" y="2992438"/>
              <a:ext cx="100012" cy="100012"/>
            </a:xfrm>
            <a:prstGeom prst="ellipse">
              <a:avLst/>
            </a:prstGeom>
            <a:noFill/>
            <a:ln w="38100" cap="flat" cmpd="sng">
              <a:solidFill>
                <a:srgbClr val="000000"/>
              </a:solidFill>
              <a:prstDash val="solid"/>
              <a:round/>
            </a:ln>
          </p:spPr>
        </p:sp>
        <p:sp>
          <p:nvSpPr>
            <p:cNvPr id="1503" name="矩形"/>
            <p:cNvSpPr/>
            <p:nvPr/>
          </p:nvSpPr>
          <p:spPr>
            <a:xfrm>
              <a:off x="6872288" y="1582737"/>
              <a:ext cx="898525"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04" name="矩形"/>
            <p:cNvSpPr/>
            <p:nvPr/>
          </p:nvSpPr>
          <p:spPr>
            <a:xfrm>
              <a:off x="5927726" y="1323975"/>
              <a:ext cx="409574" cy="127000"/>
            </a:xfrm>
            <a:prstGeom prst="rect">
              <a:avLst/>
            </a:prstGeom>
            <a:noFill/>
            <a:ln w="38100" cap="flat" cmpd="sng">
              <a:solidFill>
                <a:srgbClr val="000000"/>
              </a:solidFill>
              <a:prstDash val="solid"/>
              <a:miter/>
            </a:ln>
          </p:spPr>
        </p:sp>
        <p:sp>
          <p:nvSpPr>
            <p:cNvPr id="1505" name="直线"/>
            <p:cNvSpPr/>
            <p:nvPr/>
          </p:nvSpPr>
          <p:spPr>
            <a:xfrm>
              <a:off x="6781800" y="1385887"/>
              <a:ext cx="0" cy="1627187"/>
            </a:xfrm>
            <a:prstGeom prst="line">
              <a:avLst/>
            </a:prstGeom>
            <a:noFill/>
            <a:ln w="38100" cap="flat" cmpd="sng">
              <a:solidFill>
                <a:srgbClr val="000000"/>
              </a:solidFill>
              <a:prstDash val="solid"/>
              <a:round/>
            </a:ln>
          </p:spPr>
        </p:sp>
        <p:sp>
          <p:nvSpPr>
            <p:cNvPr id="1506" name="矩形"/>
            <p:cNvSpPr/>
            <p:nvPr/>
          </p:nvSpPr>
          <p:spPr>
            <a:xfrm>
              <a:off x="4786313" y="2016124"/>
              <a:ext cx="409574" cy="125411"/>
            </a:xfrm>
            <a:prstGeom prst="rect">
              <a:avLst/>
            </a:prstGeom>
            <a:noFill/>
            <a:ln w="38100" cap="flat" cmpd="sng">
              <a:solidFill>
                <a:srgbClr val="000000"/>
              </a:solidFill>
              <a:prstDash val="solid"/>
              <a:miter/>
            </a:ln>
          </p:spPr>
        </p:sp>
        <p:sp>
          <p:nvSpPr>
            <p:cNvPr id="1507" name="直线"/>
            <p:cNvSpPr/>
            <p:nvPr/>
          </p:nvSpPr>
          <p:spPr>
            <a:xfrm>
              <a:off x="5500687" y="1385887"/>
              <a:ext cx="0" cy="704850"/>
            </a:xfrm>
            <a:prstGeom prst="line">
              <a:avLst/>
            </a:prstGeom>
            <a:noFill/>
            <a:ln w="38100" cap="flat" cmpd="sng">
              <a:solidFill>
                <a:srgbClr val="000000"/>
              </a:solidFill>
              <a:prstDash val="solid"/>
              <a:round/>
            </a:ln>
          </p:spPr>
        </p:sp>
        <p:sp>
          <p:nvSpPr>
            <p:cNvPr id="1508" name="直线"/>
            <p:cNvSpPr/>
            <p:nvPr/>
          </p:nvSpPr>
          <p:spPr>
            <a:xfrm>
              <a:off x="6354762" y="1385887"/>
              <a:ext cx="427037" cy="0"/>
            </a:xfrm>
            <a:prstGeom prst="line">
              <a:avLst/>
            </a:prstGeom>
            <a:noFill/>
            <a:ln w="38100" cap="flat" cmpd="sng">
              <a:solidFill>
                <a:srgbClr val="000000"/>
              </a:solidFill>
              <a:prstDash val="solid"/>
              <a:round/>
            </a:ln>
          </p:spPr>
        </p:sp>
        <p:sp>
          <p:nvSpPr>
            <p:cNvPr id="1509" name="直线"/>
            <p:cNvSpPr/>
            <p:nvPr/>
          </p:nvSpPr>
          <p:spPr>
            <a:xfrm flipH="1">
              <a:off x="4481512" y="2078037"/>
              <a:ext cx="306387" cy="0"/>
            </a:xfrm>
            <a:prstGeom prst="line">
              <a:avLst/>
            </a:prstGeom>
            <a:noFill/>
            <a:ln w="38100" cap="flat" cmpd="sng">
              <a:solidFill>
                <a:srgbClr val="000000"/>
              </a:solidFill>
              <a:prstDash val="solid"/>
              <a:round/>
            </a:ln>
          </p:spPr>
        </p:sp>
        <p:grpSp>
          <p:nvGrpSpPr>
            <p:cNvPr id="1512" name="组合"/>
            <p:cNvGrpSpPr/>
            <p:nvPr/>
          </p:nvGrpSpPr>
          <p:grpSpPr>
            <a:xfrm>
              <a:off x="5208588" y="2463800"/>
              <a:ext cx="234950" cy="242887"/>
              <a:chOff x="5208588" y="2463800"/>
              <a:chExt cx="234950" cy="242887"/>
            </a:xfrm>
          </p:grpSpPr>
          <p:sp>
            <p:nvSpPr>
              <p:cNvPr id="1510" name="直线"/>
              <p:cNvSpPr/>
              <p:nvPr/>
            </p:nvSpPr>
            <p:spPr>
              <a:xfrm>
                <a:off x="5208588" y="2706688"/>
                <a:ext cx="234950" cy="0"/>
              </a:xfrm>
              <a:prstGeom prst="line">
                <a:avLst/>
              </a:prstGeom>
              <a:noFill/>
              <a:ln w="38100" cap="flat" cmpd="sng">
                <a:solidFill>
                  <a:srgbClr val="000000"/>
                </a:solidFill>
                <a:prstDash val="solid"/>
                <a:round/>
              </a:ln>
            </p:spPr>
          </p:sp>
          <p:sp>
            <p:nvSpPr>
              <p:cNvPr id="1511" name="直线"/>
              <p:cNvSpPr/>
              <p:nvPr/>
            </p:nvSpPr>
            <p:spPr>
              <a:xfrm>
                <a:off x="5330506" y="2463800"/>
                <a:ext cx="0" cy="242886"/>
              </a:xfrm>
              <a:prstGeom prst="line">
                <a:avLst/>
              </a:prstGeom>
              <a:noFill/>
              <a:ln w="38100" cap="flat" cmpd="sng">
                <a:solidFill>
                  <a:srgbClr val="000000"/>
                </a:solidFill>
                <a:prstDash val="solid"/>
                <a:round/>
              </a:ln>
            </p:spPr>
          </p:sp>
        </p:grpSp>
        <p:sp>
          <p:nvSpPr>
            <p:cNvPr id="1513" name="直线"/>
            <p:cNvSpPr/>
            <p:nvPr/>
          </p:nvSpPr>
          <p:spPr>
            <a:xfrm>
              <a:off x="5500687" y="1385887"/>
              <a:ext cx="427037" cy="0"/>
            </a:xfrm>
            <a:prstGeom prst="line">
              <a:avLst/>
            </a:prstGeom>
            <a:noFill/>
            <a:ln w="38100" cap="flat" cmpd="sng">
              <a:solidFill>
                <a:srgbClr val="000000"/>
              </a:solidFill>
              <a:prstDash val="solid"/>
              <a:round/>
            </a:ln>
          </p:spPr>
        </p:sp>
        <p:sp>
          <p:nvSpPr>
            <p:cNvPr id="1514" name="矩形" descr="40%"/>
            <p:cNvSpPr/>
            <p:nvPr/>
          </p:nvSpPr>
          <p:spPr>
            <a:xfrm>
              <a:off x="5807075" y="1690687"/>
              <a:ext cx="822323" cy="982661"/>
            </a:xfrm>
            <a:prstGeom prst="rect">
              <a:avLst/>
            </a:prstGeom>
            <a:noFill/>
            <a:ln w="38100" cap="flat" cmpd="sng">
              <a:solidFill>
                <a:srgbClr val="000000"/>
              </a:solidFill>
              <a:prstDash val="solid"/>
              <a:miter/>
            </a:ln>
          </p:spPr>
        </p:sp>
        <p:sp>
          <p:nvSpPr>
            <p:cNvPr id="1515" name="矩形"/>
            <p:cNvSpPr/>
            <p:nvPr/>
          </p:nvSpPr>
          <p:spPr>
            <a:xfrm>
              <a:off x="5795963" y="220345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16" name="矩形"/>
            <p:cNvSpPr/>
            <p:nvPr/>
          </p:nvSpPr>
          <p:spPr>
            <a:xfrm>
              <a:off x="6300787" y="1979611"/>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17" name="矩形"/>
            <p:cNvSpPr/>
            <p:nvPr/>
          </p:nvSpPr>
          <p:spPr>
            <a:xfrm>
              <a:off x="6140450" y="1633537"/>
              <a:ext cx="836611"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18" name="直线"/>
            <p:cNvSpPr/>
            <p:nvPr/>
          </p:nvSpPr>
          <p:spPr>
            <a:xfrm>
              <a:off x="5348288" y="2468562"/>
              <a:ext cx="460374" cy="0"/>
            </a:xfrm>
            <a:prstGeom prst="line">
              <a:avLst/>
            </a:prstGeom>
            <a:noFill/>
            <a:ln w="38100" cap="flat" cmpd="sng">
              <a:solidFill>
                <a:srgbClr val="000000"/>
              </a:solidFill>
              <a:prstDash val="solid"/>
              <a:round/>
            </a:ln>
          </p:spPr>
        </p:sp>
        <p:sp>
          <p:nvSpPr>
            <p:cNvPr id="1519" name="直线"/>
            <p:cNvSpPr/>
            <p:nvPr/>
          </p:nvSpPr>
          <p:spPr>
            <a:xfrm>
              <a:off x="6629400" y="2208212"/>
              <a:ext cx="403225" cy="0"/>
            </a:xfrm>
            <a:prstGeom prst="line">
              <a:avLst/>
            </a:prstGeom>
            <a:noFill/>
            <a:ln w="38100" cap="flat" cmpd="sng">
              <a:solidFill>
                <a:srgbClr val="000000"/>
              </a:solidFill>
              <a:prstDash val="solid"/>
              <a:round/>
            </a:ln>
          </p:spPr>
        </p:sp>
        <p:sp>
          <p:nvSpPr>
            <p:cNvPr id="1520" name="直线"/>
            <p:cNvSpPr/>
            <p:nvPr/>
          </p:nvSpPr>
          <p:spPr>
            <a:xfrm>
              <a:off x="5495925" y="1416050"/>
              <a:ext cx="0" cy="0"/>
            </a:xfrm>
            <a:prstGeom prst="line">
              <a:avLst/>
            </a:prstGeom>
            <a:noFill/>
            <a:ln w="28575" cap="flat" cmpd="sng">
              <a:solidFill>
                <a:srgbClr val="000000"/>
              </a:solidFill>
              <a:prstDash val="solid"/>
              <a:round/>
            </a:ln>
          </p:spPr>
        </p:sp>
        <p:sp>
          <p:nvSpPr>
            <p:cNvPr id="1521" name="直线"/>
            <p:cNvSpPr/>
            <p:nvPr/>
          </p:nvSpPr>
          <p:spPr>
            <a:xfrm>
              <a:off x="5205411" y="2076450"/>
              <a:ext cx="622299" cy="0"/>
            </a:xfrm>
            <a:prstGeom prst="line">
              <a:avLst/>
            </a:prstGeom>
            <a:noFill/>
            <a:ln w="38100" cap="flat" cmpd="sng">
              <a:solidFill>
                <a:srgbClr val="000000"/>
              </a:solidFill>
              <a:prstDash val="solid"/>
              <a:round/>
            </a:ln>
          </p:spPr>
        </p:sp>
        <p:sp>
          <p:nvSpPr>
            <p:cNvPr id="1522" name="矩形"/>
            <p:cNvSpPr/>
            <p:nvPr/>
          </p:nvSpPr>
          <p:spPr>
            <a:xfrm>
              <a:off x="5807075" y="177165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23" name="矩形"/>
            <p:cNvSpPr/>
            <p:nvPr/>
          </p:nvSpPr>
          <p:spPr>
            <a:xfrm rot="5400000">
              <a:off x="5915025" y="1652587"/>
              <a:ext cx="371473"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24" name="椭圆"/>
            <p:cNvSpPr/>
            <p:nvPr/>
          </p:nvSpPr>
          <p:spPr>
            <a:xfrm>
              <a:off x="7000875" y="2154237"/>
              <a:ext cx="100012" cy="100012"/>
            </a:xfrm>
            <a:prstGeom prst="ellipse">
              <a:avLst/>
            </a:prstGeom>
            <a:noFill/>
            <a:ln w="38100" cap="flat" cmpd="sng">
              <a:solidFill>
                <a:srgbClr val="000000"/>
              </a:solidFill>
              <a:prstDash val="solid"/>
              <a:round/>
            </a:ln>
          </p:spPr>
        </p:sp>
        <p:grpSp>
          <p:nvGrpSpPr>
            <p:cNvPr id="1527" name="组合"/>
            <p:cNvGrpSpPr/>
            <p:nvPr/>
          </p:nvGrpSpPr>
          <p:grpSpPr>
            <a:xfrm>
              <a:off x="6948486" y="2898775"/>
              <a:ext cx="201611" cy="228600"/>
              <a:chOff x="6948486" y="2898775"/>
              <a:chExt cx="201611" cy="228600"/>
            </a:xfrm>
          </p:grpSpPr>
          <p:sp>
            <p:nvSpPr>
              <p:cNvPr id="1525" name="直线"/>
              <p:cNvSpPr/>
              <p:nvPr/>
            </p:nvSpPr>
            <p:spPr>
              <a:xfrm>
                <a:off x="6948486" y="3127376"/>
                <a:ext cx="201611" cy="0"/>
              </a:xfrm>
              <a:prstGeom prst="line">
                <a:avLst/>
              </a:prstGeom>
              <a:noFill/>
              <a:ln w="38100" cap="flat" cmpd="sng">
                <a:solidFill>
                  <a:srgbClr val="000000"/>
                </a:solidFill>
                <a:prstDash val="solid"/>
                <a:round/>
              </a:ln>
            </p:spPr>
          </p:sp>
          <p:sp>
            <p:nvSpPr>
              <p:cNvPr id="1526" name="直线"/>
              <p:cNvSpPr/>
              <p:nvPr/>
            </p:nvSpPr>
            <p:spPr>
              <a:xfrm>
                <a:off x="7053108" y="2898775"/>
                <a:ext cx="0" cy="228600"/>
              </a:xfrm>
              <a:prstGeom prst="line">
                <a:avLst/>
              </a:prstGeom>
              <a:noFill/>
              <a:ln w="38100" cap="flat" cmpd="sng">
                <a:solidFill>
                  <a:srgbClr val="000000"/>
                </a:solidFill>
                <a:prstDash val="solid"/>
                <a:round/>
              </a:ln>
            </p:spPr>
          </p:sp>
        </p:grpSp>
        <p:sp>
          <p:nvSpPr>
            <p:cNvPr id="1528" name="矩形"/>
            <p:cNvSpPr/>
            <p:nvPr/>
          </p:nvSpPr>
          <p:spPr>
            <a:xfrm rot="-5400000">
              <a:off x="6854825" y="2624136"/>
              <a:ext cx="409575" cy="125411"/>
            </a:xfrm>
            <a:prstGeom prst="rect">
              <a:avLst/>
            </a:prstGeom>
            <a:noFill/>
            <a:ln w="38100" cap="flat" cmpd="sng">
              <a:solidFill>
                <a:srgbClr val="000000"/>
              </a:solidFill>
              <a:prstDash val="solid"/>
              <a:miter/>
            </a:ln>
          </p:spPr>
        </p:sp>
        <p:sp>
          <p:nvSpPr>
            <p:cNvPr id="1529" name="直线"/>
            <p:cNvSpPr/>
            <p:nvPr/>
          </p:nvSpPr>
          <p:spPr>
            <a:xfrm>
              <a:off x="7059613" y="2260600"/>
              <a:ext cx="0" cy="252411"/>
            </a:xfrm>
            <a:prstGeom prst="line">
              <a:avLst/>
            </a:prstGeom>
            <a:noFill/>
            <a:ln w="38100" cap="flat" cmpd="sng">
              <a:solidFill>
                <a:srgbClr val="000000"/>
              </a:solidFill>
              <a:prstDash val="solid"/>
              <a:round/>
            </a:ln>
          </p:spPr>
        </p:sp>
        <p:sp>
          <p:nvSpPr>
            <p:cNvPr id="1530" name="矩形"/>
            <p:cNvSpPr/>
            <p:nvPr/>
          </p:nvSpPr>
          <p:spPr>
            <a:xfrm>
              <a:off x="7177087" y="2406650"/>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531" name="直线"/>
            <p:cNvSpPr/>
            <p:nvPr/>
          </p:nvSpPr>
          <p:spPr>
            <a:xfrm>
              <a:off x="2957513" y="2482850"/>
              <a:ext cx="0" cy="533400"/>
            </a:xfrm>
            <a:prstGeom prst="line">
              <a:avLst/>
            </a:prstGeom>
            <a:noFill/>
            <a:ln w="38100" cap="flat" cmpd="sng">
              <a:solidFill>
                <a:srgbClr val="000000"/>
              </a:solidFill>
              <a:prstDash val="solid"/>
              <a:round/>
            </a:ln>
          </p:spPr>
        </p:sp>
        <p:sp>
          <p:nvSpPr>
            <p:cNvPr id="1532" name="矩形"/>
            <p:cNvSpPr/>
            <p:nvPr/>
          </p:nvSpPr>
          <p:spPr>
            <a:xfrm>
              <a:off x="4452937" y="2967038"/>
              <a:ext cx="409574" cy="125411"/>
            </a:xfrm>
            <a:prstGeom prst="rect">
              <a:avLst/>
            </a:prstGeom>
            <a:noFill/>
            <a:ln w="38100" cap="flat" cmpd="sng">
              <a:solidFill>
                <a:srgbClr val="000000"/>
              </a:solidFill>
              <a:prstDash val="solid"/>
              <a:miter/>
            </a:ln>
          </p:spPr>
        </p:sp>
        <p:sp>
          <p:nvSpPr>
            <p:cNvPr id="1533" name="直线"/>
            <p:cNvSpPr/>
            <p:nvPr/>
          </p:nvSpPr>
          <p:spPr>
            <a:xfrm>
              <a:off x="4862512" y="3016250"/>
              <a:ext cx="1946275" cy="0"/>
            </a:xfrm>
            <a:prstGeom prst="line">
              <a:avLst/>
            </a:prstGeom>
            <a:noFill/>
            <a:ln w="38100" cap="flat" cmpd="sng">
              <a:solidFill>
                <a:srgbClr val="000000"/>
              </a:solidFill>
              <a:prstDash val="solid"/>
              <a:round/>
            </a:ln>
          </p:spPr>
        </p:sp>
        <p:sp>
          <p:nvSpPr>
            <p:cNvPr id="1534" name="直线"/>
            <p:cNvSpPr/>
            <p:nvPr/>
          </p:nvSpPr>
          <p:spPr>
            <a:xfrm flipH="1">
              <a:off x="2195513" y="3016250"/>
              <a:ext cx="152400" cy="0"/>
            </a:xfrm>
            <a:prstGeom prst="line">
              <a:avLst/>
            </a:prstGeom>
            <a:noFill/>
            <a:ln w="38100" cap="flat" cmpd="sng">
              <a:solidFill>
                <a:srgbClr val="000000"/>
              </a:solidFill>
              <a:prstDash val="solid"/>
              <a:round/>
            </a:ln>
          </p:spPr>
        </p:sp>
        <p:sp>
          <p:nvSpPr>
            <p:cNvPr id="1535" name="椭圆"/>
            <p:cNvSpPr/>
            <p:nvPr/>
          </p:nvSpPr>
          <p:spPr>
            <a:xfrm>
              <a:off x="6740524" y="2162175"/>
              <a:ext cx="85724" cy="85723"/>
            </a:xfrm>
            <a:prstGeom prst="ellipse">
              <a:avLst/>
            </a:prstGeom>
            <a:solidFill>
              <a:schemeClr val="tx1"/>
            </a:solidFill>
            <a:ln w="9525" cap="flat" cmpd="sng">
              <a:solidFill>
                <a:srgbClr val="000000"/>
              </a:solidFill>
              <a:prstDash val="solid"/>
              <a:round/>
            </a:ln>
          </p:spPr>
        </p:sp>
        <p:sp>
          <p:nvSpPr>
            <p:cNvPr id="1536" name="矩形"/>
            <p:cNvSpPr/>
            <p:nvPr/>
          </p:nvSpPr>
          <p:spPr>
            <a:xfrm>
              <a:off x="3481387" y="2273300"/>
              <a:ext cx="557211" cy="457200"/>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A1</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37" name="矩形"/>
            <p:cNvSpPr/>
            <p:nvPr/>
          </p:nvSpPr>
          <p:spPr>
            <a:xfrm>
              <a:off x="6072188" y="2278063"/>
              <a:ext cx="557212" cy="457200"/>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1539" name="矩形"/>
          <p:cNvSpPr/>
          <p:nvPr/>
        </p:nvSpPr>
        <p:spPr>
          <a:xfrm>
            <a:off x="396875" y="3367088"/>
            <a:ext cx="898525"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2800" b="0"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解：</a:t>
            </a:r>
            <a:endParaRPr lang="zh-CN" altLang="en-US" sz="2800" b="0"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1540" name="矩形"/>
          <p:cNvSpPr/>
          <p:nvPr/>
        </p:nvSpPr>
        <p:spPr>
          <a:xfrm>
            <a:off x="685800" y="3886200"/>
            <a:ext cx="76200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因反馈电路直接从运算放大器</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的输出端引出，所以</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是电压反馈；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41" name="矩形"/>
          <p:cNvSpPr/>
          <p:nvPr/>
        </p:nvSpPr>
        <p:spPr>
          <a:xfrm>
            <a:off x="685800" y="4808538"/>
            <a:ext cx="7543800" cy="182086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因输入信号和反馈信号分别加在反相输入端和同相输入端上，所以</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是串联反馈；</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因输入信号和反馈信号的极性相同，所以是</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542" name="椭圆"/>
          <p:cNvSpPr/>
          <p:nvPr/>
        </p:nvSpPr>
        <p:spPr>
          <a:xfrm flipV="1">
            <a:off x="4114800" y="1781175"/>
            <a:ext cx="304800" cy="304800"/>
          </a:xfrm>
          <a:prstGeom prst="ellipse">
            <a:avLst/>
          </a:prstGeom>
          <a:noFill/>
          <a:ln w="9525" cap="flat" cmpd="sng">
            <a:solidFill>
              <a:srgbClr val="FF33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543" name="矩形"/>
          <p:cNvSpPr/>
          <p:nvPr/>
        </p:nvSpPr>
        <p:spPr>
          <a:xfrm>
            <a:off x="1447800" y="1476375"/>
            <a:ext cx="496886" cy="5794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544" name="椭圆"/>
          <p:cNvSpPr/>
          <p:nvPr/>
        </p:nvSpPr>
        <p:spPr>
          <a:xfrm flipV="1">
            <a:off x="5105400" y="1628775"/>
            <a:ext cx="304800" cy="304800"/>
          </a:xfrm>
          <a:prstGeom prst="ellipse">
            <a:avLst/>
          </a:prstGeom>
          <a:noFill/>
          <a:ln w="9525" cap="flat" cmpd="sng">
            <a:solidFill>
              <a:srgbClr val="FF3300"/>
            </a:solidFill>
            <a:prstDash val="solid"/>
            <a:round/>
          </a:ln>
        </p:spPr>
        <p:txBody>
          <a:bodyPr vert="horz" wrap="none" lIns="91440" tIns="45720" rIns="91440" bIns="45720" anchor="ctr" anchorCtr="0" upright="1"/>
          <a:lstStyle/>
          <a:p>
            <a:pPr marL="0" indent="0" algn="ctr">
              <a:lnSpc>
                <a:spcPct val="110000"/>
              </a:lnSpc>
              <a:spcBef>
                <a:spcPct val="50000"/>
              </a:spcBef>
              <a:spcAft>
                <a:spcPts val="0"/>
              </a:spcAft>
              <a:buNone/>
            </a:pPr>
            <a:r>
              <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545" name="矩形"/>
          <p:cNvSpPr/>
          <p:nvPr/>
        </p:nvSpPr>
        <p:spPr>
          <a:xfrm>
            <a:off x="7086600" y="1963738"/>
            <a:ext cx="496888" cy="579436"/>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546" name="矩形"/>
          <p:cNvSpPr/>
          <p:nvPr/>
        </p:nvSpPr>
        <p:spPr>
          <a:xfrm>
            <a:off x="2895600" y="2543175"/>
            <a:ext cx="496887" cy="579438"/>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547" name="矩形" descr="40%"/>
          <p:cNvSpPr/>
          <p:nvPr/>
        </p:nvSpPr>
        <p:spPr>
          <a:xfrm>
            <a:off x="4343400" y="776288"/>
            <a:ext cx="3276600" cy="519112"/>
          </a:xfrm>
          <a:prstGeom prst="rect">
            <a:avLst/>
          </a:prstGeom>
          <a:solidFill>
            <a:srgbClr val="CCFFCC"/>
          </a:solidFill>
          <a:ln w="9525" cap="flat" cmpd="sng">
            <a:noFill/>
            <a:prstDash val="solid"/>
            <a:miter/>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串联电压负反馈 </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48" name="矩形"/>
          <p:cNvSpPr/>
          <p:nvPr/>
        </p:nvSpPr>
        <p:spPr>
          <a:xfrm>
            <a:off x="1066800" y="3352800"/>
            <a:ext cx="73914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先在图中标出各点的瞬时极性及反馈信号；</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9"/>
                                        </p:tgtEl>
                                        <p:attrNameLst>
                                          <p:attrName>style.visibility</p:attrName>
                                        </p:attrNameLst>
                                      </p:cBhvr>
                                      <p:to>
                                        <p:strVal val="visible"/>
                                      </p:to>
                                    </p:set>
                                    <p:animEffect transition="in" filter="wipe(left)">
                                      <p:cBhvr>
                                        <p:cTn id="7" dur="500"/>
                                        <p:tgtEl>
                                          <p:spTgt spid="15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8"/>
                                        </p:tgtEl>
                                        <p:attrNameLst>
                                          <p:attrName>style.visibility</p:attrName>
                                        </p:attrNameLst>
                                      </p:cBhvr>
                                      <p:to>
                                        <p:strVal val="visible"/>
                                      </p:to>
                                    </p:set>
                                    <p:animEffect transition="in" filter="wipe(left)">
                                      <p:cBhvr>
                                        <p:cTn id="12" dur="500"/>
                                        <p:tgtEl>
                                          <p:spTgt spid="15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43"/>
                                        </p:tgtEl>
                                        <p:attrNameLst>
                                          <p:attrName>style.visibility</p:attrName>
                                        </p:attrNameLst>
                                      </p:cBhvr>
                                      <p:to>
                                        <p:strVal val="visible"/>
                                      </p:to>
                                    </p:set>
                                    <p:animEffect transition="in" filter="blinds(horizontal)">
                                      <p:cBhvr>
                                        <p:cTn id="17" dur="500"/>
                                        <p:tgtEl>
                                          <p:spTgt spid="154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42"/>
                                        </p:tgtEl>
                                        <p:attrNameLst>
                                          <p:attrName>style.visibility</p:attrName>
                                        </p:attrNameLst>
                                      </p:cBhvr>
                                      <p:to>
                                        <p:strVal val="visible"/>
                                      </p:to>
                                    </p:set>
                                    <p:animEffect transition="in" filter="box(out)">
                                      <p:cBhvr>
                                        <p:cTn id="22" dur="500"/>
                                        <p:tgtEl>
                                          <p:spTgt spid="154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544"/>
                                        </p:tgtEl>
                                        <p:attrNameLst>
                                          <p:attrName>style.visibility</p:attrName>
                                        </p:attrNameLst>
                                      </p:cBhvr>
                                      <p:to>
                                        <p:strVal val="visible"/>
                                      </p:to>
                                    </p:set>
                                    <p:animEffect transition="in" filter="box(out)">
                                      <p:cBhvr>
                                        <p:cTn id="27" dur="500"/>
                                        <p:tgtEl>
                                          <p:spTgt spid="15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45"/>
                                        </p:tgtEl>
                                        <p:attrNameLst>
                                          <p:attrName>style.visibility</p:attrName>
                                        </p:attrNameLst>
                                      </p:cBhvr>
                                      <p:to>
                                        <p:strVal val="visible"/>
                                      </p:to>
                                    </p:set>
                                    <p:animEffect transition="in" filter="blinds(horizontal)">
                                      <p:cBhvr>
                                        <p:cTn id="32" dur="500"/>
                                        <p:tgtEl>
                                          <p:spTgt spid="154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46"/>
                                        </p:tgtEl>
                                        <p:attrNameLst>
                                          <p:attrName>style.visibility</p:attrName>
                                        </p:attrNameLst>
                                      </p:cBhvr>
                                      <p:to>
                                        <p:strVal val="visible"/>
                                      </p:to>
                                    </p:set>
                                    <p:animEffect transition="in" filter="blinds(horizontal)">
                                      <p:cBhvr>
                                        <p:cTn id="37" dur="500"/>
                                        <p:tgtEl>
                                          <p:spTgt spid="15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470"/>
                                        </p:tgtEl>
                                        <p:attrNameLst>
                                          <p:attrName>style.visibility</p:attrName>
                                        </p:attrNameLst>
                                      </p:cBhvr>
                                      <p:to>
                                        <p:strVal val="visible"/>
                                      </p:to>
                                    </p:set>
                                    <p:animEffect transition="in" filter="wipe(right)">
                                      <p:cBhvr>
                                        <p:cTn id="42" dur="500"/>
                                        <p:tgtEl>
                                          <p:spTgt spid="14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40"/>
                                        </p:tgtEl>
                                        <p:attrNameLst>
                                          <p:attrName>style.visibility</p:attrName>
                                        </p:attrNameLst>
                                      </p:cBhvr>
                                      <p:to>
                                        <p:strVal val="visible"/>
                                      </p:to>
                                    </p:set>
                                    <p:animEffect transition="in" filter="wipe(left)">
                                      <p:cBhvr>
                                        <p:cTn id="47" dur="500"/>
                                        <p:tgtEl>
                                          <p:spTgt spid="15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41">
                                            <p:txEl>
                                              <p:pRg st="0" end="0"/>
                                            </p:txEl>
                                          </p:spTgt>
                                        </p:tgtEl>
                                        <p:attrNameLst>
                                          <p:attrName>style.visibility</p:attrName>
                                        </p:attrNameLst>
                                      </p:cBhvr>
                                      <p:to>
                                        <p:strVal val="visible"/>
                                      </p:to>
                                    </p:set>
                                    <p:animEffect transition="in" filter="wipe(left)">
                                      <p:cBhvr>
                                        <p:cTn id="52" dur="500"/>
                                        <p:tgtEl>
                                          <p:spTgt spid="15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541">
                                            <p:txEl>
                                              <p:pRg st="1" end="1"/>
                                            </p:txEl>
                                          </p:spTgt>
                                        </p:tgtEl>
                                        <p:attrNameLst>
                                          <p:attrName>style.visibility</p:attrName>
                                        </p:attrNameLst>
                                      </p:cBhvr>
                                      <p:to>
                                        <p:strVal val="visible"/>
                                      </p:to>
                                    </p:set>
                                    <p:animEffect transition="in" filter="wipe(left)">
                                      <p:cBhvr>
                                        <p:cTn id="57" dur="500"/>
                                        <p:tgtEl>
                                          <p:spTgt spid="154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47"/>
                                        </p:tgtEl>
                                        <p:attrNameLst>
                                          <p:attrName>style.visibility</p:attrName>
                                        </p:attrNameLst>
                                      </p:cBhvr>
                                      <p:to>
                                        <p:strVal val="visible"/>
                                      </p:to>
                                    </p:set>
                                    <p:animEffect transition="in" filter="wipe(left)">
                                      <p:cBhvr>
                                        <p:cTn id="62" dur="500"/>
                                        <p:tgtEl>
                                          <p:spTgt spid="1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p:bldP spid="1548" grpId="0"/>
      <p:bldP spid="1543" grpId="0"/>
      <p:bldP spid="1542" grpId="0" animBg="1"/>
      <p:bldP spid="1544" grpId="0" animBg="1"/>
      <p:bldP spid="1545" grpId="0"/>
      <p:bldP spid="1546" grpId="0"/>
      <p:bldP spid="1470" grpId="0" animBg="1"/>
      <p:bldP spid="1540" grpId="0"/>
      <p:bldP spid="15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文本框"/>
          <p:cNvSpPr>
            <a:spLocks noGrp="1"/>
          </p:cNvSpPr>
          <p:nvPr>
            <p:ph type="ctrTitle"/>
          </p:nvPr>
        </p:nvSpPr>
        <p:spPr>
          <a:xfrm>
            <a:off x="1219200" y="381000"/>
            <a:ext cx="67818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16.1</a:t>
            </a:r>
            <a:r>
              <a:rPr lang="en-US" altLang="zh-CN"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集成运算放大器的简单介绍</a:t>
            </a:r>
            <a:endParaRPr lang="zh-CN" altLang="en-US"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40" name="文本框"/>
          <p:cNvSpPr>
            <a:spLocks noGrp="1"/>
          </p:cNvSpPr>
          <p:nvPr>
            <p:ph type="subTitle" idx="1"/>
          </p:nvPr>
        </p:nvSpPr>
        <p:spPr>
          <a:xfrm>
            <a:off x="685800" y="2362200"/>
            <a:ext cx="58674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16.1.1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集成运算放大器的特点</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1" name="矩形"/>
          <p:cNvSpPr/>
          <p:nvPr/>
        </p:nvSpPr>
        <p:spPr>
          <a:xfrm>
            <a:off x="533400" y="990600"/>
            <a:ext cx="8077200" cy="137318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集成运算放大器是一种</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具有很高放大倍数</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多级直接耦合放大电路</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。是发展最早、应用最广泛的一种模拟集成电路。</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2" name="矩形"/>
          <p:cNvSpPr/>
          <p:nvPr/>
        </p:nvSpPr>
        <p:spPr>
          <a:xfrm>
            <a:off x="374650" y="2895600"/>
            <a:ext cx="82296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特点：高增益、高可靠性、低成本、小尺寸</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43" name="矩形"/>
          <p:cNvSpPr/>
          <p:nvPr/>
        </p:nvSpPr>
        <p:spPr>
          <a:xfrm>
            <a:off x="695325" y="3429000"/>
            <a:ext cx="3876675" cy="214312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2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A</a:t>
            </a:r>
            <a:r>
              <a:rPr lang="en-US" altLang="zh-CN" sz="2800" b="1" i="1"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o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高</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80dB~140dB</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2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id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高</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10</a:t>
            </a:r>
            <a:r>
              <a:rPr lang="en-US" altLang="zh-CN" sz="2800" b="1" i="0" u="none" strike="noStrike" kern="1200" cap="none" spc="0" baseline="30000">
                <a:solidFill>
                  <a:schemeClr val="tx1"/>
                </a:solidFill>
                <a:latin typeface="Times New Roman" panose="02020603050405020304" charset="0"/>
                <a:ea typeface="楷体_GB2312" pitchFamily="49" charset="-122"/>
                <a:cs typeface="Times New Roman" panose="02020603050405020304" charset="0"/>
              </a:rPr>
              <a:t>5 </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 10</a:t>
            </a:r>
            <a:r>
              <a:rPr lang="en-US" altLang="zh-CN" sz="2800" b="1" i="0" u="none" strike="noStrike" kern="1200" cap="none" spc="0" baseline="30000">
                <a:solidFill>
                  <a:schemeClr val="tx1"/>
                </a:solidFill>
                <a:latin typeface="Times New Roman" panose="02020603050405020304" charset="0"/>
                <a:ea typeface="楷体_GB2312" pitchFamily="49" charset="-122"/>
                <a:cs typeface="Times New Roman" panose="02020603050405020304" charset="0"/>
              </a:rPr>
              <a:t>11</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sym typeface="Symbol" panose="05050102010706020507" charset="0"/>
              </a:rPr>
              <a:t></a:t>
            </a:r>
            <a:endPar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sym typeface="Symbol" panose="05050102010706020507" charset="0"/>
            </a:endParaRPr>
          </a:p>
          <a:p>
            <a:pPr marL="0" indent="0" algn="l" eaLnBrk="0" latinLnBrk="0" hangingPunct="0">
              <a:lnSpc>
                <a:spcPct val="12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o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低</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几十</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 ~ </a:t>
            </a:r>
            <a:r>
              <a:rPr lang="zh-CN" altLang="en-US"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几百</a:t>
            </a: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sym typeface="Symbol" panose="05050102010706020507" charset="0"/>
              </a:rPr>
              <a:t></a:t>
            </a:r>
            <a:endPar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sym typeface="Symbol" panose="05050102010706020507" charset="0"/>
            </a:endParaRPr>
          </a:p>
          <a:p>
            <a:pPr marL="0" indent="0" algn="l" eaLnBrk="0" latinLnBrk="0" hangingPunct="0">
              <a:lnSpc>
                <a:spcPct val="12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K</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CMR</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高</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70dB~130dB</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65" name="组合"/>
          <p:cNvGrpSpPr/>
          <p:nvPr/>
        </p:nvGrpSpPr>
        <p:grpSpPr>
          <a:xfrm>
            <a:off x="5054598" y="3429000"/>
            <a:ext cx="3632199" cy="2891789"/>
            <a:chOff x="5054598" y="3429000"/>
            <a:chExt cx="3632199" cy="2891789"/>
          </a:xfrm>
        </p:grpSpPr>
        <p:sp>
          <p:nvSpPr>
            <p:cNvPr id="44" name="矩形"/>
            <p:cNvSpPr/>
            <p:nvPr/>
          </p:nvSpPr>
          <p:spPr>
            <a:xfrm>
              <a:off x="5054598" y="3429000"/>
              <a:ext cx="3041650" cy="519111"/>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集成运放的符号：</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5" name="矩形"/>
            <p:cNvSpPr/>
            <p:nvPr/>
          </p:nvSpPr>
          <p:spPr>
            <a:xfrm>
              <a:off x="7954961" y="4967288"/>
              <a:ext cx="7318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6" name="矩形" descr="40%"/>
            <p:cNvSpPr/>
            <p:nvPr/>
          </p:nvSpPr>
          <p:spPr>
            <a:xfrm>
              <a:off x="6491287" y="4635500"/>
              <a:ext cx="914398" cy="1092200"/>
            </a:xfrm>
            <a:prstGeom prst="rect">
              <a:avLst/>
            </a:prstGeom>
            <a:noFill/>
            <a:ln w="28575" cap="flat" cmpd="sng">
              <a:solidFill>
                <a:srgbClr val="000000"/>
              </a:solidFill>
              <a:prstDash val="solid"/>
              <a:miter/>
            </a:ln>
          </p:spPr>
        </p:sp>
        <p:sp>
          <p:nvSpPr>
            <p:cNvPr id="47" name="矩形"/>
            <p:cNvSpPr/>
            <p:nvPr/>
          </p:nvSpPr>
          <p:spPr>
            <a:xfrm>
              <a:off x="6510337" y="5292725"/>
              <a:ext cx="2254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8" name="矩形"/>
            <p:cNvSpPr/>
            <p:nvPr/>
          </p:nvSpPr>
          <p:spPr>
            <a:xfrm>
              <a:off x="7040562" y="4956175"/>
              <a:ext cx="2238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 name="矩形"/>
            <p:cNvSpPr/>
            <p:nvPr/>
          </p:nvSpPr>
          <p:spPr>
            <a:xfrm>
              <a:off x="6811962" y="4572000"/>
              <a:ext cx="928687" cy="4533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创艺简宋体" charset="0"/>
                  <a:cs typeface="创艺简宋体" charset="0"/>
                </a:rPr>
                <a:t>A</a:t>
              </a:r>
              <a:r>
                <a:rPr lang="en-US" altLang="zh-CN" sz="2400" b="1" i="0" u="none" strike="noStrike" kern="1200" cap="none" spc="0" baseline="-25000">
                  <a:solidFill>
                    <a:schemeClr val="tx1"/>
                  </a:solidFill>
                  <a:latin typeface="Times New Roman" panose="02020603050405020304" charset="0"/>
                  <a:ea typeface="创艺简宋体" charset="0"/>
                  <a:cs typeface="创艺简宋体" charset="0"/>
                </a:rPr>
                <a:t>uo</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50" name="矩形"/>
            <p:cNvSpPr/>
            <p:nvPr/>
          </p:nvSpPr>
          <p:spPr>
            <a:xfrm>
              <a:off x="5378449" y="5257800"/>
              <a:ext cx="7620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51" name="矩形"/>
            <p:cNvSpPr/>
            <p:nvPr/>
          </p:nvSpPr>
          <p:spPr>
            <a:xfrm>
              <a:off x="5378449" y="4738687"/>
              <a:ext cx="79374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52" name="矩形"/>
            <p:cNvSpPr/>
            <p:nvPr/>
          </p:nvSpPr>
          <p:spPr>
            <a:xfrm>
              <a:off x="7740649" y="4819650"/>
              <a:ext cx="29368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53" name="矩形"/>
            <p:cNvSpPr/>
            <p:nvPr/>
          </p:nvSpPr>
          <p:spPr>
            <a:xfrm>
              <a:off x="5759449" y="4738687"/>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a:t>
              </a: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 </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54" name="直线"/>
            <p:cNvSpPr/>
            <p:nvPr/>
          </p:nvSpPr>
          <p:spPr>
            <a:xfrm>
              <a:off x="5942012" y="5500687"/>
              <a:ext cx="549274" cy="0"/>
            </a:xfrm>
            <a:prstGeom prst="line">
              <a:avLst/>
            </a:prstGeom>
            <a:noFill/>
            <a:ln w="28575" cap="flat" cmpd="sng">
              <a:solidFill>
                <a:srgbClr val="000000"/>
              </a:solidFill>
              <a:prstDash val="solid"/>
              <a:round/>
            </a:ln>
          </p:spPr>
        </p:sp>
        <p:sp>
          <p:nvSpPr>
            <p:cNvPr id="55" name="直线"/>
            <p:cNvSpPr/>
            <p:nvPr/>
          </p:nvSpPr>
          <p:spPr>
            <a:xfrm>
              <a:off x="7405687" y="5210175"/>
              <a:ext cx="488949" cy="0"/>
            </a:xfrm>
            <a:prstGeom prst="line">
              <a:avLst/>
            </a:prstGeom>
            <a:noFill/>
            <a:ln w="28575" cap="flat" cmpd="sng">
              <a:solidFill>
                <a:srgbClr val="000000"/>
              </a:solidFill>
              <a:prstDash val="solid"/>
              <a:round/>
            </a:ln>
          </p:spPr>
        </p:sp>
        <p:sp>
          <p:nvSpPr>
            <p:cNvPr id="56" name="直线"/>
            <p:cNvSpPr/>
            <p:nvPr/>
          </p:nvSpPr>
          <p:spPr>
            <a:xfrm>
              <a:off x="6145212" y="4329113"/>
              <a:ext cx="0" cy="0"/>
            </a:xfrm>
            <a:prstGeom prst="line">
              <a:avLst/>
            </a:prstGeom>
            <a:noFill/>
            <a:ln w="28575" cap="flat" cmpd="sng">
              <a:solidFill>
                <a:srgbClr val="000000"/>
              </a:solidFill>
              <a:prstDash val="solid"/>
              <a:round/>
            </a:ln>
          </p:spPr>
        </p:sp>
        <p:sp>
          <p:nvSpPr>
            <p:cNvPr id="57" name="直线"/>
            <p:cNvSpPr/>
            <p:nvPr/>
          </p:nvSpPr>
          <p:spPr>
            <a:xfrm>
              <a:off x="5942012" y="5103812"/>
              <a:ext cx="549274" cy="0"/>
            </a:xfrm>
            <a:prstGeom prst="line">
              <a:avLst/>
            </a:prstGeom>
            <a:noFill/>
            <a:ln w="28575" cap="flat" cmpd="sng">
              <a:solidFill>
                <a:srgbClr val="000000"/>
              </a:solidFill>
              <a:prstDash val="solid"/>
              <a:round/>
            </a:ln>
          </p:spPr>
        </p:sp>
        <p:sp>
          <p:nvSpPr>
            <p:cNvPr id="58" name="矩形"/>
            <p:cNvSpPr/>
            <p:nvPr/>
          </p:nvSpPr>
          <p:spPr>
            <a:xfrm>
              <a:off x="5759449" y="5121275"/>
              <a:ext cx="5127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59" name="直线"/>
            <p:cNvSpPr/>
            <p:nvPr/>
          </p:nvSpPr>
          <p:spPr>
            <a:xfrm>
              <a:off x="6918323" y="4205287"/>
              <a:ext cx="0" cy="427036"/>
            </a:xfrm>
            <a:prstGeom prst="line">
              <a:avLst/>
            </a:prstGeom>
            <a:noFill/>
            <a:ln w="38100" cap="flat" cmpd="sng">
              <a:solidFill>
                <a:srgbClr val="000000"/>
              </a:solidFill>
              <a:prstDash val="solid"/>
              <a:round/>
            </a:ln>
          </p:spPr>
        </p:sp>
        <p:sp>
          <p:nvSpPr>
            <p:cNvPr id="60" name="直线"/>
            <p:cNvSpPr/>
            <p:nvPr/>
          </p:nvSpPr>
          <p:spPr>
            <a:xfrm>
              <a:off x="6978649" y="5727700"/>
              <a:ext cx="0" cy="427037"/>
            </a:xfrm>
            <a:prstGeom prst="line">
              <a:avLst/>
            </a:prstGeom>
            <a:noFill/>
            <a:ln w="38100" cap="flat" cmpd="sng">
              <a:solidFill>
                <a:srgbClr val="000000"/>
              </a:solidFill>
              <a:prstDash val="solid"/>
              <a:round/>
            </a:ln>
          </p:spPr>
        </p:sp>
        <p:sp>
          <p:nvSpPr>
            <p:cNvPr id="61" name="矩形"/>
            <p:cNvSpPr/>
            <p:nvPr/>
          </p:nvSpPr>
          <p:spPr>
            <a:xfrm>
              <a:off x="6902448" y="3962400"/>
              <a:ext cx="1158875" cy="4533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CC</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62" name="矩形"/>
            <p:cNvSpPr/>
            <p:nvPr/>
          </p:nvSpPr>
          <p:spPr>
            <a:xfrm>
              <a:off x="6962774" y="5867400"/>
              <a:ext cx="1158875" cy="4533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EE</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63" name="矩形"/>
            <p:cNvSpPr/>
            <p:nvPr/>
          </p:nvSpPr>
          <p:spPr>
            <a:xfrm>
              <a:off x="6491287" y="4814887"/>
              <a:ext cx="2254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64" name="矩形"/>
            <p:cNvSpPr/>
            <p:nvPr/>
          </p:nvSpPr>
          <p:spPr>
            <a:xfrm rot="5400000">
              <a:off x="6573836" y="4619625"/>
              <a:ext cx="384118" cy="453388"/>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pic>
        <p:nvPicPr>
          <p:cNvPr id="66" name="图片" descr="C:\Users\Ruibron\Desktop\01300429474755133337543523322.jpg"/>
          <p:cNvPicPr>
            <a:picLocks noChangeAspect="1"/>
          </p:cNvPicPr>
          <p:nvPr/>
        </p:nvPicPr>
        <p:blipFill>
          <a:blip r:embed="rId1" cstate="print"/>
          <a:stretch>
            <a:fillRect/>
          </a:stretch>
        </p:blipFill>
        <p:spPr>
          <a:xfrm>
            <a:off x="7213600" y="1963738"/>
            <a:ext cx="1816099" cy="1681161"/>
          </a:xfrm>
          <a:prstGeom prst="rect">
            <a:avLst/>
          </a:prstGeom>
          <a:noFill/>
          <a:ln w="9525" cap="flat" cmpd="sng">
            <a:noFill/>
            <a:prstDash val="solid"/>
            <a:rou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wipe(left)">
                                      <p:cBhvr>
                                        <p:cTn id="12" dur="500"/>
                                        <p:tgtEl>
                                          <p:spTgt spid="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6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1" name="文本框"/>
          <p:cNvSpPr>
            <a:spLocks noGrp="1"/>
          </p:cNvSpPr>
          <p:nvPr>
            <p:ph type="title"/>
          </p:nvPr>
        </p:nvSpPr>
        <p:spPr>
          <a:xfrm>
            <a:off x="152400" y="228600"/>
            <a:ext cx="1219200" cy="6096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例</a:t>
            </a: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1552" name="矩形"/>
          <p:cNvSpPr/>
          <p:nvPr/>
        </p:nvSpPr>
        <p:spPr>
          <a:xfrm>
            <a:off x="914400" y="273050"/>
            <a:ext cx="72390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试判别下图放大电路中从运算放大器</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输出端引至</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输入端的是何种类型的反馈电路。</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53" name="矩形"/>
          <p:cNvSpPr/>
          <p:nvPr/>
        </p:nvSpPr>
        <p:spPr>
          <a:xfrm>
            <a:off x="457200" y="3671887"/>
            <a:ext cx="898525"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0"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解：</a:t>
            </a:r>
            <a:endParaRPr lang="zh-CN" altLang="en-US" sz="2800" b="0"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1554" name="矩形"/>
          <p:cNvSpPr/>
          <p:nvPr/>
        </p:nvSpPr>
        <p:spPr>
          <a:xfrm>
            <a:off x="685800" y="3702050"/>
            <a:ext cx="7848599"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因反馈电路是从运算放大器</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的负载电阻</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的靠近“地”端引出的，所以</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是电流反馈；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55" name="矩形"/>
          <p:cNvSpPr/>
          <p:nvPr/>
        </p:nvSpPr>
        <p:spPr>
          <a:xfrm>
            <a:off x="685800" y="4616450"/>
            <a:ext cx="8000999" cy="94615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因输入信号和反馈信号均加在同相输入端上，所以</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是并联反馈</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56" name="矩形"/>
          <p:cNvSpPr/>
          <p:nvPr/>
        </p:nvSpPr>
        <p:spPr>
          <a:xfrm>
            <a:off x="685800" y="5530850"/>
            <a:ext cx="7924800" cy="94614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因净输入电流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d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等于输入电流和反馈电流之差，所以是</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557" name="矩形"/>
          <p:cNvSpPr/>
          <p:nvPr/>
        </p:nvSpPr>
        <p:spPr>
          <a:xfrm>
            <a:off x="1905000" y="2438400"/>
            <a:ext cx="505266" cy="584776"/>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558" name="椭圆"/>
          <p:cNvSpPr/>
          <p:nvPr/>
        </p:nvSpPr>
        <p:spPr>
          <a:xfrm flipV="1">
            <a:off x="6685915" y="1915160"/>
            <a:ext cx="313690" cy="332740"/>
          </a:xfrm>
          <a:prstGeom prst="ellipse">
            <a:avLst/>
          </a:prstGeom>
          <a:noFill/>
          <a:ln w="9525" cap="flat" cmpd="sng">
            <a:solidFill>
              <a:srgbClr val="FF6600"/>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chemeClr val="accent2"/>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rPr>
              <a:t>－</a:t>
            </a:r>
            <a:endParaRPr lang="zh-CN" altLang="en-US" sz="3600" b="0" i="0" u="none" strike="noStrike" kern="1200" cap="none" spc="0" baseline="0">
              <a:solidFill>
                <a:schemeClr val="accent2"/>
              </a:solidFill>
              <a:effectLst>
                <a:outerShdw blurRad="38100" dist="38100" dir="2700000" algn="tl">
                  <a:srgbClr val="C0C0C0"/>
                </a:outerShdw>
              </a:effectLst>
              <a:latin typeface="Times New Roman" panose="02020603050405020304" charset="0"/>
              <a:ea typeface="楷体_GB2312" pitchFamily="49" charset="-122"/>
              <a:cs typeface="Calibri" panose="020F0502020204030204" charset="0"/>
            </a:endParaRPr>
          </a:p>
        </p:txBody>
      </p:sp>
      <p:sp>
        <p:nvSpPr>
          <p:cNvPr id="1559" name="矩形"/>
          <p:cNvSpPr/>
          <p:nvPr/>
        </p:nvSpPr>
        <p:spPr>
          <a:xfrm>
            <a:off x="4038600" y="1630363"/>
            <a:ext cx="505266" cy="584776"/>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1560" name="矩形" descr="40%"/>
          <p:cNvSpPr/>
          <p:nvPr/>
        </p:nvSpPr>
        <p:spPr>
          <a:xfrm>
            <a:off x="4419600" y="685800"/>
            <a:ext cx="3048000" cy="519113"/>
          </a:xfrm>
          <a:prstGeom prst="rect">
            <a:avLst/>
          </a:prstGeom>
          <a:solidFill>
            <a:srgbClr val="CCFFCC"/>
          </a:solidFill>
          <a:ln w="9525" cap="flat" cmpd="sng">
            <a:noFill/>
            <a:prstDash val="solid"/>
            <a:miter/>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并联电流负反馈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1621" name="组合"/>
          <p:cNvGrpSpPr/>
          <p:nvPr/>
        </p:nvGrpSpPr>
        <p:grpSpPr>
          <a:xfrm>
            <a:off x="995997" y="1196974"/>
            <a:ext cx="6659561" cy="2470151"/>
            <a:chOff x="995997" y="1196974"/>
            <a:chExt cx="6659561" cy="2470151"/>
          </a:xfrm>
        </p:grpSpPr>
        <p:sp>
          <p:nvSpPr>
            <p:cNvPr id="1561" name="矩形"/>
            <p:cNvSpPr/>
            <p:nvPr/>
          </p:nvSpPr>
          <p:spPr>
            <a:xfrm>
              <a:off x="3604259" y="2041525"/>
              <a:ext cx="898523"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o1</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62" name="矩形"/>
            <p:cNvSpPr/>
            <p:nvPr/>
          </p:nvSpPr>
          <p:spPr>
            <a:xfrm>
              <a:off x="3053398" y="1196974"/>
              <a:ext cx="409574" cy="127000"/>
            </a:xfrm>
            <a:prstGeom prst="rect">
              <a:avLst/>
            </a:prstGeom>
            <a:noFill/>
            <a:ln w="38100" cap="flat" cmpd="sng">
              <a:solidFill>
                <a:srgbClr val="000000"/>
              </a:solidFill>
              <a:prstDash val="solid"/>
              <a:miter/>
            </a:ln>
          </p:spPr>
        </p:sp>
        <p:sp>
          <p:nvSpPr>
            <p:cNvPr id="1563" name="直线"/>
            <p:cNvSpPr/>
            <p:nvPr/>
          </p:nvSpPr>
          <p:spPr>
            <a:xfrm>
              <a:off x="4059872" y="1258887"/>
              <a:ext cx="0" cy="835025"/>
            </a:xfrm>
            <a:prstGeom prst="line">
              <a:avLst/>
            </a:prstGeom>
            <a:noFill/>
            <a:ln w="38100" cap="flat" cmpd="sng">
              <a:solidFill>
                <a:srgbClr val="000000"/>
              </a:solidFill>
              <a:prstDash val="solid"/>
              <a:round/>
            </a:ln>
          </p:spPr>
        </p:sp>
        <p:sp>
          <p:nvSpPr>
            <p:cNvPr id="1564" name="矩形"/>
            <p:cNvSpPr/>
            <p:nvPr/>
          </p:nvSpPr>
          <p:spPr>
            <a:xfrm>
              <a:off x="995997" y="2538412"/>
              <a:ext cx="48736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65" name="矩形"/>
            <p:cNvSpPr/>
            <p:nvPr/>
          </p:nvSpPr>
          <p:spPr>
            <a:xfrm>
              <a:off x="1926272" y="2840037"/>
              <a:ext cx="409575" cy="125411"/>
            </a:xfrm>
            <a:prstGeom prst="rect">
              <a:avLst/>
            </a:prstGeom>
            <a:noFill/>
            <a:ln w="38100" cap="flat" cmpd="sng">
              <a:solidFill>
                <a:srgbClr val="000000"/>
              </a:solidFill>
              <a:prstDash val="solid"/>
              <a:miter/>
            </a:ln>
          </p:spPr>
        </p:sp>
        <p:sp>
          <p:nvSpPr>
            <p:cNvPr id="1566" name="矩形"/>
            <p:cNvSpPr/>
            <p:nvPr/>
          </p:nvSpPr>
          <p:spPr>
            <a:xfrm>
              <a:off x="4032885" y="2355850"/>
              <a:ext cx="560386"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67" name="矩形"/>
            <p:cNvSpPr/>
            <p:nvPr/>
          </p:nvSpPr>
          <p:spPr>
            <a:xfrm>
              <a:off x="1850073" y="1868487"/>
              <a:ext cx="409575" cy="125411"/>
            </a:xfrm>
            <a:prstGeom prst="rect">
              <a:avLst/>
            </a:prstGeom>
            <a:noFill/>
            <a:ln w="38100" cap="flat" cmpd="sng">
              <a:solidFill>
                <a:srgbClr val="000000"/>
              </a:solidFill>
              <a:prstDash val="solid"/>
              <a:miter/>
            </a:ln>
          </p:spPr>
        </p:sp>
        <p:sp>
          <p:nvSpPr>
            <p:cNvPr id="1568" name="直线"/>
            <p:cNvSpPr/>
            <p:nvPr/>
          </p:nvSpPr>
          <p:spPr>
            <a:xfrm>
              <a:off x="2535872" y="1258887"/>
              <a:ext cx="0" cy="704850"/>
            </a:xfrm>
            <a:prstGeom prst="line">
              <a:avLst/>
            </a:prstGeom>
            <a:noFill/>
            <a:ln w="38100" cap="flat" cmpd="sng">
              <a:solidFill>
                <a:srgbClr val="000000"/>
              </a:solidFill>
              <a:prstDash val="solid"/>
              <a:round/>
            </a:ln>
          </p:spPr>
        </p:sp>
        <p:sp>
          <p:nvSpPr>
            <p:cNvPr id="1569" name="直线"/>
            <p:cNvSpPr/>
            <p:nvPr/>
          </p:nvSpPr>
          <p:spPr>
            <a:xfrm>
              <a:off x="3480434" y="1258887"/>
              <a:ext cx="587375" cy="0"/>
            </a:xfrm>
            <a:prstGeom prst="line">
              <a:avLst/>
            </a:prstGeom>
            <a:noFill/>
            <a:ln w="38100" cap="flat" cmpd="sng">
              <a:solidFill>
                <a:srgbClr val="000000"/>
              </a:solidFill>
              <a:prstDash val="solid"/>
              <a:round/>
            </a:ln>
          </p:spPr>
        </p:sp>
        <p:sp>
          <p:nvSpPr>
            <p:cNvPr id="1570" name="直线"/>
            <p:cNvSpPr/>
            <p:nvPr/>
          </p:nvSpPr>
          <p:spPr>
            <a:xfrm flipH="1">
              <a:off x="1486535" y="1951037"/>
              <a:ext cx="360361" cy="0"/>
            </a:xfrm>
            <a:prstGeom prst="line">
              <a:avLst/>
            </a:prstGeom>
            <a:noFill/>
            <a:ln w="38100" cap="flat" cmpd="sng">
              <a:solidFill>
                <a:srgbClr val="000000"/>
              </a:solidFill>
              <a:prstDash val="solid"/>
              <a:round/>
            </a:ln>
          </p:spPr>
        </p:sp>
        <p:sp>
          <p:nvSpPr>
            <p:cNvPr id="1571" name="直线"/>
            <p:cNvSpPr/>
            <p:nvPr/>
          </p:nvSpPr>
          <p:spPr>
            <a:xfrm flipH="1">
              <a:off x="2335847" y="2889250"/>
              <a:ext cx="1676399" cy="0"/>
            </a:xfrm>
            <a:prstGeom prst="line">
              <a:avLst/>
            </a:prstGeom>
            <a:noFill/>
            <a:ln w="38100" cap="flat" cmpd="sng">
              <a:solidFill>
                <a:srgbClr val="000000"/>
              </a:solidFill>
              <a:prstDash val="solid"/>
              <a:round/>
            </a:ln>
          </p:spPr>
        </p:sp>
        <p:grpSp>
          <p:nvGrpSpPr>
            <p:cNvPr id="1574" name="组合"/>
            <p:cNvGrpSpPr/>
            <p:nvPr/>
          </p:nvGrpSpPr>
          <p:grpSpPr>
            <a:xfrm>
              <a:off x="1365885" y="1938338"/>
              <a:ext cx="234948" cy="242886"/>
              <a:chOff x="1365885" y="1938338"/>
              <a:chExt cx="234948" cy="242886"/>
            </a:xfrm>
          </p:grpSpPr>
          <p:sp>
            <p:nvSpPr>
              <p:cNvPr id="1572" name="直线"/>
              <p:cNvSpPr/>
              <p:nvPr/>
            </p:nvSpPr>
            <p:spPr>
              <a:xfrm>
                <a:off x="1365885" y="2181225"/>
                <a:ext cx="234948" cy="0"/>
              </a:xfrm>
              <a:prstGeom prst="line">
                <a:avLst/>
              </a:prstGeom>
              <a:noFill/>
              <a:ln w="38100" cap="flat" cmpd="sng">
                <a:solidFill>
                  <a:srgbClr val="000000"/>
                </a:solidFill>
                <a:prstDash val="solid"/>
                <a:round/>
              </a:ln>
            </p:spPr>
          </p:sp>
          <p:sp>
            <p:nvSpPr>
              <p:cNvPr id="1573" name="直线"/>
              <p:cNvSpPr/>
              <p:nvPr/>
            </p:nvSpPr>
            <p:spPr>
              <a:xfrm>
                <a:off x="1487805" y="1938338"/>
                <a:ext cx="0" cy="242886"/>
              </a:xfrm>
              <a:prstGeom prst="line">
                <a:avLst/>
              </a:prstGeom>
              <a:noFill/>
              <a:ln w="38100" cap="flat" cmpd="sng">
                <a:solidFill>
                  <a:srgbClr val="000000"/>
                </a:solidFill>
                <a:prstDash val="solid"/>
                <a:round/>
              </a:ln>
            </p:spPr>
          </p:sp>
        </p:grpSp>
        <p:sp>
          <p:nvSpPr>
            <p:cNvPr id="1575" name="直线"/>
            <p:cNvSpPr/>
            <p:nvPr/>
          </p:nvSpPr>
          <p:spPr>
            <a:xfrm>
              <a:off x="2535872" y="1258887"/>
              <a:ext cx="517525" cy="0"/>
            </a:xfrm>
            <a:prstGeom prst="line">
              <a:avLst/>
            </a:prstGeom>
            <a:noFill/>
            <a:ln w="38100" cap="flat" cmpd="sng">
              <a:solidFill>
                <a:srgbClr val="000000"/>
              </a:solidFill>
              <a:prstDash val="solid"/>
              <a:round/>
            </a:ln>
          </p:spPr>
        </p:sp>
        <p:sp>
          <p:nvSpPr>
            <p:cNvPr id="1576" name="矩形" descr="40%"/>
            <p:cNvSpPr/>
            <p:nvPr/>
          </p:nvSpPr>
          <p:spPr>
            <a:xfrm>
              <a:off x="2842260" y="1563687"/>
              <a:ext cx="822325" cy="982662"/>
            </a:xfrm>
            <a:prstGeom prst="rect">
              <a:avLst/>
            </a:prstGeom>
            <a:noFill/>
            <a:ln w="38100" cap="flat" cmpd="sng">
              <a:solidFill>
                <a:srgbClr val="000000"/>
              </a:solidFill>
              <a:prstDash val="solid"/>
              <a:miter/>
            </a:ln>
          </p:spPr>
        </p:sp>
        <p:sp>
          <p:nvSpPr>
            <p:cNvPr id="1577" name="矩形"/>
            <p:cNvSpPr/>
            <p:nvPr/>
          </p:nvSpPr>
          <p:spPr>
            <a:xfrm>
              <a:off x="2831147" y="2076450"/>
              <a:ext cx="354011"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78" name="矩形"/>
            <p:cNvSpPr/>
            <p:nvPr/>
          </p:nvSpPr>
          <p:spPr>
            <a:xfrm>
              <a:off x="3364547" y="1677987"/>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79" name="矩形"/>
            <p:cNvSpPr/>
            <p:nvPr/>
          </p:nvSpPr>
          <p:spPr>
            <a:xfrm>
              <a:off x="3210560" y="1476374"/>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80" name="直线"/>
            <p:cNvSpPr/>
            <p:nvPr/>
          </p:nvSpPr>
          <p:spPr>
            <a:xfrm>
              <a:off x="2532697" y="2341562"/>
              <a:ext cx="315911" cy="0"/>
            </a:xfrm>
            <a:prstGeom prst="line">
              <a:avLst/>
            </a:prstGeom>
            <a:noFill/>
            <a:ln w="38100" cap="flat" cmpd="sng">
              <a:solidFill>
                <a:srgbClr val="000000"/>
              </a:solidFill>
              <a:prstDash val="solid"/>
              <a:round/>
            </a:ln>
          </p:spPr>
        </p:sp>
        <p:sp>
          <p:nvSpPr>
            <p:cNvPr id="1581" name="直线"/>
            <p:cNvSpPr/>
            <p:nvPr/>
          </p:nvSpPr>
          <p:spPr>
            <a:xfrm>
              <a:off x="3664584" y="2081211"/>
              <a:ext cx="388936" cy="0"/>
            </a:xfrm>
            <a:prstGeom prst="line">
              <a:avLst/>
            </a:prstGeom>
            <a:noFill/>
            <a:ln w="38100" cap="flat" cmpd="sng">
              <a:solidFill>
                <a:srgbClr val="000000"/>
              </a:solidFill>
              <a:prstDash val="solid"/>
              <a:round/>
            </a:ln>
          </p:spPr>
        </p:sp>
        <p:sp>
          <p:nvSpPr>
            <p:cNvPr id="1582" name="直线"/>
            <p:cNvSpPr/>
            <p:nvPr/>
          </p:nvSpPr>
          <p:spPr>
            <a:xfrm>
              <a:off x="2531110" y="1289049"/>
              <a:ext cx="0" cy="0"/>
            </a:xfrm>
            <a:prstGeom prst="line">
              <a:avLst/>
            </a:prstGeom>
            <a:noFill/>
            <a:ln w="28575" cap="flat" cmpd="sng">
              <a:solidFill>
                <a:srgbClr val="000000"/>
              </a:solidFill>
              <a:prstDash val="solid"/>
              <a:round/>
            </a:ln>
          </p:spPr>
        </p:sp>
        <p:sp>
          <p:nvSpPr>
            <p:cNvPr id="1583" name="直线"/>
            <p:cNvSpPr/>
            <p:nvPr/>
          </p:nvSpPr>
          <p:spPr>
            <a:xfrm>
              <a:off x="2267585" y="1949450"/>
              <a:ext cx="568324" cy="0"/>
            </a:xfrm>
            <a:prstGeom prst="line">
              <a:avLst/>
            </a:prstGeom>
            <a:noFill/>
            <a:ln w="38100" cap="flat" cmpd="sng">
              <a:solidFill>
                <a:srgbClr val="000000"/>
              </a:solidFill>
              <a:prstDash val="solid"/>
              <a:round/>
            </a:ln>
          </p:spPr>
        </p:sp>
        <p:sp>
          <p:nvSpPr>
            <p:cNvPr id="1584" name="矩形"/>
            <p:cNvSpPr/>
            <p:nvPr/>
          </p:nvSpPr>
          <p:spPr>
            <a:xfrm>
              <a:off x="2842260" y="164465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85" name="矩形"/>
            <p:cNvSpPr/>
            <p:nvPr/>
          </p:nvSpPr>
          <p:spPr>
            <a:xfrm rot="5400000">
              <a:off x="2950209" y="1525587"/>
              <a:ext cx="371473" cy="457198"/>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86" name="椭圆"/>
            <p:cNvSpPr/>
            <p:nvPr/>
          </p:nvSpPr>
          <p:spPr>
            <a:xfrm>
              <a:off x="1459548" y="2828924"/>
              <a:ext cx="100012" cy="100012"/>
            </a:xfrm>
            <a:prstGeom prst="ellipse">
              <a:avLst/>
            </a:prstGeom>
            <a:noFill/>
            <a:ln w="38100" cap="flat" cmpd="sng">
              <a:solidFill>
                <a:srgbClr val="000000"/>
              </a:solidFill>
              <a:prstDash val="solid"/>
              <a:round/>
            </a:ln>
          </p:spPr>
        </p:sp>
        <p:sp>
          <p:nvSpPr>
            <p:cNvPr id="1587" name="矩形"/>
            <p:cNvSpPr/>
            <p:nvPr/>
          </p:nvSpPr>
          <p:spPr>
            <a:xfrm>
              <a:off x="6360159" y="1370012"/>
              <a:ext cx="898523"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588" name="矩形"/>
            <p:cNvSpPr/>
            <p:nvPr/>
          </p:nvSpPr>
          <p:spPr>
            <a:xfrm>
              <a:off x="5506085" y="1196974"/>
              <a:ext cx="409575" cy="127000"/>
            </a:xfrm>
            <a:prstGeom prst="rect">
              <a:avLst/>
            </a:prstGeom>
            <a:noFill/>
            <a:ln w="38100" cap="flat" cmpd="sng">
              <a:solidFill>
                <a:srgbClr val="000000"/>
              </a:solidFill>
              <a:prstDash val="solid"/>
              <a:miter/>
            </a:ln>
          </p:spPr>
        </p:sp>
        <p:sp>
          <p:nvSpPr>
            <p:cNvPr id="1589" name="直线"/>
            <p:cNvSpPr/>
            <p:nvPr/>
          </p:nvSpPr>
          <p:spPr>
            <a:xfrm>
              <a:off x="6360159" y="1258887"/>
              <a:ext cx="0" cy="852487"/>
            </a:xfrm>
            <a:prstGeom prst="line">
              <a:avLst/>
            </a:prstGeom>
            <a:noFill/>
            <a:ln w="38100" cap="flat" cmpd="sng">
              <a:solidFill>
                <a:srgbClr val="000000"/>
              </a:solidFill>
              <a:prstDash val="solid"/>
              <a:round/>
            </a:ln>
          </p:spPr>
        </p:sp>
        <p:sp>
          <p:nvSpPr>
            <p:cNvPr id="1590" name="矩形"/>
            <p:cNvSpPr/>
            <p:nvPr/>
          </p:nvSpPr>
          <p:spPr>
            <a:xfrm>
              <a:off x="4364673" y="1889125"/>
              <a:ext cx="409575" cy="125411"/>
            </a:xfrm>
            <a:prstGeom prst="rect">
              <a:avLst/>
            </a:prstGeom>
            <a:noFill/>
            <a:ln w="38100" cap="flat" cmpd="sng">
              <a:solidFill>
                <a:srgbClr val="000000"/>
              </a:solidFill>
              <a:prstDash val="solid"/>
              <a:miter/>
            </a:ln>
          </p:spPr>
        </p:sp>
        <p:sp>
          <p:nvSpPr>
            <p:cNvPr id="1591" name="直线"/>
            <p:cNvSpPr/>
            <p:nvPr/>
          </p:nvSpPr>
          <p:spPr>
            <a:xfrm>
              <a:off x="5079047" y="1258887"/>
              <a:ext cx="0" cy="704850"/>
            </a:xfrm>
            <a:prstGeom prst="line">
              <a:avLst/>
            </a:prstGeom>
            <a:noFill/>
            <a:ln w="38100" cap="flat" cmpd="sng">
              <a:solidFill>
                <a:srgbClr val="000000"/>
              </a:solidFill>
              <a:prstDash val="solid"/>
              <a:round/>
            </a:ln>
          </p:spPr>
        </p:sp>
        <p:sp>
          <p:nvSpPr>
            <p:cNvPr id="1592" name="直线"/>
            <p:cNvSpPr/>
            <p:nvPr/>
          </p:nvSpPr>
          <p:spPr>
            <a:xfrm>
              <a:off x="5933122" y="1258887"/>
              <a:ext cx="427037" cy="0"/>
            </a:xfrm>
            <a:prstGeom prst="line">
              <a:avLst/>
            </a:prstGeom>
            <a:noFill/>
            <a:ln w="38100" cap="flat" cmpd="sng">
              <a:solidFill>
                <a:srgbClr val="000000"/>
              </a:solidFill>
              <a:prstDash val="solid"/>
              <a:round/>
            </a:ln>
          </p:spPr>
        </p:sp>
        <p:sp>
          <p:nvSpPr>
            <p:cNvPr id="1593" name="直线"/>
            <p:cNvSpPr/>
            <p:nvPr/>
          </p:nvSpPr>
          <p:spPr>
            <a:xfrm flipH="1">
              <a:off x="4059872" y="1951037"/>
              <a:ext cx="306387" cy="0"/>
            </a:xfrm>
            <a:prstGeom prst="line">
              <a:avLst/>
            </a:prstGeom>
            <a:noFill/>
            <a:ln w="38100" cap="flat" cmpd="sng">
              <a:solidFill>
                <a:srgbClr val="000000"/>
              </a:solidFill>
              <a:prstDash val="solid"/>
              <a:round/>
            </a:ln>
          </p:spPr>
        </p:sp>
        <p:grpSp>
          <p:nvGrpSpPr>
            <p:cNvPr id="1596" name="组合"/>
            <p:cNvGrpSpPr/>
            <p:nvPr/>
          </p:nvGrpSpPr>
          <p:grpSpPr>
            <a:xfrm>
              <a:off x="4786947" y="2336800"/>
              <a:ext cx="234949" cy="242888"/>
              <a:chOff x="4786947" y="2336800"/>
              <a:chExt cx="234949" cy="242888"/>
            </a:xfrm>
          </p:grpSpPr>
          <p:sp>
            <p:nvSpPr>
              <p:cNvPr id="1594" name="直线"/>
              <p:cNvSpPr/>
              <p:nvPr/>
            </p:nvSpPr>
            <p:spPr>
              <a:xfrm>
                <a:off x="4786947" y="2579688"/>
                <a:ext cx="234949" cy="0"/>
              </a:xfrm>
              <a:prstGeom prst="line">
                <a:avLst/>
              </a:prstGeom>
              <a:noFill/>
              <a:ln w="38100" cap="flat" cmpd="sng">
                <a:solidFill>
                  <a:srgbClr val="000000"/>
                </a:solidFill>
                <a:prstDash val="solid"/>
                <a:round/>
              </a:ln>
            </p:spPr>
          </p:sp>
          <p:sp>
            <p:nvSpPr>
              <p:cNvPr id="1595" name="直线"/>
              <p:cNvSpPr/>
              <p:nvPr/>
            </p:nvSpPr>
            <p:spPr>
              <a:xfrm>
                <a:off x="4908867" y="2336800"/>
                <a:ext cx="0" cy="242886"/>
              </a:xfrm>
              <a:prstGeom prst="line">
                <a:avLst/>
              </a:prstGeom>
              <a:noFill/>
              <a:ln w="38100" cap="flat" cmpd="sng">
                <a:solidFill>
                  <a:srgbClr val="000000"/>
                </a:solidFill>
                <a:prstDash val="solid"/>
                <a:round/>
              </a:ln>
            </p:spPr>
          </p:sp>
        </p:grpSp>
        <p:sp>
          <p:nvSpPr>
            <p:cNvPr id="1597" name="直线"/>
            <p:cNvSpPr/>
            <p:nvPr/>
          </p:nvSpPr>
          <p:spPr>
            <a:xfrm>
              <a:off x="5079047" y="1258887"/>
              <a:ext cx="427037" cy="0"/>
            </a:xfrm>
            <a:prstGeom prst="line">
              <a:avLst/>
            </a:prstGeom>
            <a:noFill/>
            <a:ln w="38100" cap="flat" cmpd="sng">
              <a:solidFill>
                <a:srgbClr val="000000"/>
              </a:solidFill>
              <a:prstDash val="solid"/>
              <a:round/>
            </a:ln>
          </p:spPr>
        </p:sp>
        <p:sp>
          <p:nvSpPr>
            <p:cNvPr id="1598" name="矩形" descr="40%"/>
            <p:cNvSpPr/>
            <p:nvPr/>
          </p:nvSpPr>
          <p:spPr>
            <a:xfrm>
              <a:off x="5385435" y="1563687"/>
              <a:ext cx="822325" cy="982662"/>
            </a:xfrm>
            <a:prstGeom prst="rect">
              <a:avLst/>
            </a:prstGeom>
            <a:noFill/>
            <a:ln w="38100" cap="flat" cmpd="sng">
              <a:solidFill>
                <a:srgbClr val="000000"/>
              </a:solidFill>
              <a:prstDash val="solid"/>
              <a:miter/>
            </a:ln>
          </p:spPr>
        </p:sp>
        <p:sp>
          <p:nvSpPr>
            <p:cNvPr id="1599" name="矩形"/>
            <p:cNvSpPr/>
            <p:nvPr/>
          </p:nvSpPr>
          <p:spPr>
            <a:xfrm>
              <a:off x="5374322" y="2076450"/>
              <a:ext cx="354011"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00" name="矩形"/>
            <p:cNvSpPr/>
            <p:nvPr/>
          </p:nvSpPr>
          <p:spPr>
            <a:xfrm>
              <a:off x="5879147" y="1852612"/>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01" name="矩形"/>
            <p:cNvSpPr/>
            <p:nvPr/>
          </p:nvSpPr>
          <p:spPr>
            <a:xfrm>
              <a:off x="5718810" y="1506537"/>
              <a:ext cx="836611"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02" name="直线"/>
            <p:cNvSpPr/>
            <p:nvPr/>
          </p:nvSpPr>
          <p:spPr>
            <a:xfrm>
              <a:off x="4926647" y="2341562"/>
              <a:ext cx="460374" cy="0"/>
            </a:xfrm>
            <a:prstGeom prst="line">
              <a:avLst/>
            </a:prstGeom>
            <a:noFill/>
            <a:ln w="38100" cap="flat" cmpd="sng">
              <a:solidFill>
                <a:srgbClr val="000000"/>
              </a:solidFill>
              <a:prstDash val="solid"/>
              <a:round/>
            </a:ln>
          </p:spPr>
        </p:sp>
        <p:sp>
          <p:nvSpPr>
            <p:cNvPr id="1603" name="直线"/>
            <p:cNvSpPr/>
            <p:nvPr/>
          </p:nvSpPr>
          <p:spPr>
            <a:xfrm>
              <a:off x="6207760" y="2081211"/>
              <a:ext cx="403223" cy="0"/>
            </a:xfrm>
            <a:prstGeom prst="line">
              <a:avLst/>
            </a:prstGeom>
            <a:noFill/>
            <a:ln w="38100" cap="flat" cmpd="sng">
              <a:solidFill>
                <a:srgbClr val="000000"/>
              </a:solidFill>
              <a:prstDash val="solid"/>
              <a:round/>
            </a:ln>
          </p:spPr>
        </p:sp>
        <p:sp>
          <p:nvSpPr>
            <p:cNvPr id="1604" name="直线"/>
            <p:cNvSpPr/>
            <p:nvPr/>
          </p:nvSpPr>
          <p:spPr>
            <a:xfrm>
              <a:off x="5074285" y="1289049"/>
              <a:ext cx="0" cy="0"/>
            </a:xfrm>
            <a:prstGeom prst="line">
              <a:avLst/>
            </a:prstGeom>
            <a:noFill/>
            <a:ln w="28575" cap="flat" cmpd="sng">
              <a:solidFill>
                <a:srgbClr val="000000"/>
              </a:solidFill>
              <a:prstDash val="solid"/>
              <a:round/>
            </a:ln>
          </p:spPr>
        </p:sp>
        <p:sp>
          <p:nvSpPr>
            <p:cNvPr id="1605" name="直线"/>
            <p:cNvSpPr/>
            <p:nvPr/>
          </p:nvSpPr>
          <p:spPr>
            <a:xfrm>
              <a:off x="4783772" y="1949450"/>
              <a:ext cx="622298" cy="0"/>
            </a:xfrm>
            <a:prstGeom prst="line">
              <a:avLst/>
            </a:prstGeom>
            <a:noFill/>
            <a:ln w="38100" cap="flat" cmpd="sng">
              <a:solidFill>
                <a:srgbClr val="000000"/>
              </a:solidFill>
              <a:prstDash val="solid"/>
              <a:round/>
            </a:ln>
          </p:spPr>
        </p:sp>
        <p:sp>
          <p:nvSpPr>
            <p:cNvPr id="1606" name="矩形"/>
            <p:cNvSpPr/>
            <p:nvPr/>
          </p:nvSpPr>
          <p:spPr>
            <a:xfrm>
              <a:off x="5385435" y="1644650"/>
              <a:ext cx="522288"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07" name="矩形"/>
            <p:cNvSpPr/>
            <p:nvPr/>
          </p:nvSpPr>
          <p:spPr>
            <a:xfrm rot="5400000">
              <a:off x="5493386" y="1525587"/>
              <a:ext cx="371473"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08" name="椭圆"/>
            <p:cNvSpPr/>
            <p:nvPr/>
          </p:nvSpPr>
          <p:spPr>
            <a:xfrm>
              <a:off x="6579235" y="2027237"/>
              <a:ext cx="100012" cy="100012"/>
            </a:xfrm>
            <a:prstGeom prst="ellipse">
              <a:avLst/>
            </a:prstGeom>
            <a:noFill/>
            <a:ln w="38100" cap="flat" cmpd="sng">
              <a:solidFill>
                <a:srgbClr val="000000"/>
              </a:solidFill>
              <a:prstDash val="solid"/>
              <a:round/>
            </a:ln>
          </p:spPr>
        </p:sp>
        <p:grpSp>
          <p:nvGrpSpPr>
            <p:cNvPr id="1611" name="组合"/>
            <p:cNvGrpSpPr/>
            <p:nvPr/>
          </p:nvGrpSpPr>
          <p:grpSpPr>
            <a:xfrm>
              <a:off x="6539547" y="3438525"/>
              <a:ext cx="201611" cy="228600"/>
              <a:chOff x="6539547" y="3438525"/>
              <a:chExt cx="201611" cy="228600"/>
            </a:xfrm>
          </p:grpSpPr>
          <p:sp>
            <p:nvSpPr>
              <p:cNvPr id="1609" name="直线"/>
              <p:cNvSpPr/>
              <p:nvPr/>
            </p:nvSpPr>
            <p:spPr>
              <a:xfrm>
                <a:off x="6539547" y="3667125"/>
                <a:ext cx="201611" cy="0"/>
              </a:xfrm>
              <a:prstGeom prst="line">
                <a:avLst/>
              </a:prstGeom>
              <a:noFill/>
              <a:ln w="38100" cap="flat" cmpd="sng">
                <a:solidFill>
                  <a:srgbClr val="000000"/>
                </a:solidFill>
                <a:prstDash val="solid"/>
                <a:round/>
              </a:ln>
            </p:spPr>
          </p:sp>
          <p:sp>
            <p:nvSpPr>
              <p:cNvPr id="1610" name="直线"/>
              <p:cNvSpPr/>
              <p:nvPr/>
            </p:nvSpPr>
            <p:spPr>
              <a:xfrm>
                <a:off x="6644167" y="3438525"/>
                <a:ext cx="0" cy="228600"/>
              </a:xfrm>
              <a:prstGeom prst="line">
                <a:avLst/>
              </a:prstGeom>
              <a:noFill/>
              <a:ln w="38100" cap="flat" cmpd="sng">
                <a:solidFill>
                  <a:srgbClr val="000000"/>
                </a:solidFill>
                <a:prstDash val="solid"/>
                <a:round/>
              </a:ln>
            </p:spPr>
          </p:sp>
        </p:grpSp>
        <p:sp>
          <p:nvSpPr>
            <p:cNvPr id="1612" name="矩形"/>
            <p:cNvSpPr/>
            <p:nvPr/>
          </p:nvSpPr>
          <p:spPr>
            <a:xfrm rot="-5400000">
              <a:off x="6433185" y="2436812"/>
              <a:ext cx="409575" cy="125411"/>
            </a:xfrm>
            <a:prstGeom prst="rect">
              <a:avLst/>
            </a:prstGeom>
            <a:noFill/>
            <a:ln w="38100" cap="flat" cmpd="sng">
              <a:solidFill>
                <a:srgbClr val="000000"/>
              </a:solidFill>
              <a:prstDash val="solid"/>
              <a:miter/>
            </a:ln>
          </p:spPr>
        </p:sp>
        <p:sp>
          <p:nvSpPr>
            <p:cNvPr id="1613" name="直线"/>
            <p:cNvSpPr/>
            <p:nvPr/>
          </p:nvSpPr>
          <p:spPr>
            <a:xfrm>
              <a:off x="6637972" y="2133600"/>
              <a:ext cx="0" cy="179387"/>
            </a:xfrm>
            <a:prstGeom prst="line">
              <a:avLst/>
            </a:prstGeom>
            <a:noFill/>
            <a:ln w="38100" cap="flat" cmpd="sng">
              <a:solidFill>
                <a:srgbClr val="000000"/>
              </a:solidFill>
              <a:prstDash val="solid"/>
              <a:round/>
            </a:ln>
          </p:spPr>
        </p:sp>
        <p:sp>
          <p:nvSpPr>
            <p:cNvPr id="1614" name="矩形"/>
            <p:cNvSpPr/>
            <p:nvPr/>
          </p:nvSpPr>
          <p:spPr>
            <a:xfrm>
              <a:off x="6755447" y="2279650"/>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L</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615" name="直线"/>
            <p:cNvSpPr/>
            <p:nvPr/>
          </p:nvSpPr>
          <p:spPr>
            <a:xfrm>
              <a:off x="2535872" y="2355850"/>
              <a:ext cx="0" cy="533399"/>
            </a:xfrm>
            <a:prstGeom prst="line">
              <a:avLst/>
            </a:prstGeom>
            <a:noFill/>
            <a:ln w="38100" cap="flat" cmpd="sng">
              <a:solidFill>
                <a:srgbClr val="000000"/>
              </a:solidFill>
              <a:prstDash val="solid"/>
              <a:round/>
            </a:ln>
          </p:spPr>
        </p:sp>
        <p:sp>
          <p:nvSpPr>
            <p:cNvPr id="1616" name="矩形"/>
            <p:cNvSpPr/>
            <p:nvPr/>
          </p:nvSpPr>
          <p:spPr>
            <a:xfrm>
              <a:off x="4031297" y="2840037"/>
              <a:ext cx="409574" cy="125411"/>
            </a:xfrm>
            <a:prstGeom prst="rect">
              <a:avLst/>
            </a:prstGeom>
            <a:noFill/>
            <a:ln w="38100" cap="flat" cmpd="sng">
              <a:solidFill>
                <a:srgbClr val="000000"/>
              </a:solidFill>
              <a:prstDash val="solid"/>
              <a:miter/>
            </a:ln>
          </p:spPr>
        </p:sp>
        <p:sp>
          <p:nvSpPr>
            <p:cNvPr id="1617" name="直线"/>
            <p:cNvSpPr/>
            <p:nvPr/>
          </p:nvSpPr>
          <p:spPr>
            <a:xfrm>
              <a:off x="4440872" y="2889250"/>
              <a:ext cx="2198686" cy="0"/>
            </a:xfrm>
            <a:prstGeom prst="line">
              <a:avLst/>
            </a:prstGeom>
            <a:noFill/>
            <a:ln w="38100" cap="flat" cmpd="sng">
              <a:solidFill>
                <a:srgbClr val="000000"/>
              </a:solidFill>
              <a:prstDash val="solid"/>
              <a:round/>
            </a:ln>
          </p:spPr>
        </p:sp>
        <p:sp>
          <p:nvSpPr>
            <p:cNvPr id="1618" name="直线"/>
            <p:cNvSpPr/>
            <p:nvPr/>
          </p:nvSpPr>
          <p:spPr>
            <a:xfrm flipH="1">
              <a:off x="1559560" y="2889250"/>
              <a:ext cx="366712" cy="0"/>
            </a:xfrm>
            <a:prstGeom prst="line">
              <a:avLst/>
            </a:prstGeom>
            <a:noFill/>
            <a:ln w="38100" cap="flat" cmpd="sng">
              <a:solidFill>
                <a:srgbClr val="000000"/>
              </a:solidFill>
              <a:prstDash val="solid"/>
              <a:round/>
            </a:ln>
          </p:spPr>
        </p:sp>
        <p:sp>
          <p:nvSpPr>
            <p:cNvPr id="1619" name="矩形"/>
            <p:cNvSpPr/>
            <p:nvPr/>
          </p:nvSpPr>
          <p:spPr>
            <a:xfrm>
              <a:off x="3059746" y="2146300"/>
              <a:ext cx="557211" cy="457200"/>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A1</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20" name="矩形"/>
            <p:cNvSpPr/>
            <p:nvPr/>
          </p:nvSpPr>
          <p:spPr>
            <a:xfrm>
              <a:off x="5650547" y="2151062"/>
              <a:ext cx="557212" cy="457199"/>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A2</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1622" name="矩形"/>
          <p:cNvSpPr/>
          <p:nvPr/>
        </p:nvSpPr>
        <p:spPr>
          <a:xfrm rot="-5400000">
            <a:off x="6439381" y="3165257"/>
            <a:ext cx="409575" cy="125411"/>
          </a:xfrm>
          <a:prstGeom prst="rect">
            <a:avLst/>
          </a:prstGeom>
          <a:noFill/>
          <a:ln w="38100" cap="flat" cmpd="sng">
            <a:solidFill>
              <a:srgbClr val="000000"/>
            </a:solidFill>
            <a:prstDash val="solid"/>
            <a:miter/>
          </a:ln>
        </p:spPr>
      </p:sp>
      <p:sp>
        <p:nvSpPr>
          <p:cNvPr id="1623" name="直线"/>
          <p:cNvSpPr/>
          <p:nvPr/>
        </p:nvSpPr>
        <p:spPr>
          <a:xfrm>
            <a:off x="6643393" y="2710464"/>
            <a:ext cx="0" cy="304800"/>
          </a:xfrm>
          <a:prstGeom prst="line">
            <a:avLst/>
          </a:prstGeom>
          <a:noFill/>
          <a:ln w="38100" cap="flat" cmpd="sng">
            <a:solidFill>
              <a:srgbClr val="000000"/>
            </a:solidFill>
            <a:prstDash val="solid"/>
            <a:round/>
          </a:ln>
        </p:spPr>
      </p:sp>
      <p:sp>
        <p:nvSpPr>
          <p:cNvPr id="1624" name="矩形"/>
          <p:cNvSpPr/>
          <p:nvPr/>
        </p:nvSpPr>
        <p:spPr>
          <a:xfrm>
            <a:off x="5105400" y="1524000"/>
            <a:ext cx="505267" cy="584776"/>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sym typeface="Symbol" panose="05050102010706020507" charset="0"/>
            </a:endParaRPr>
          </a:p>
        </p:txBody>
      </p:sp>
      <p:grpSp>
        <p:nvGrpSpPr>
          <p:cNvPr id="1631" name="组合"/>
          <p:cNvGrpSpPr/>
          <p:nvPr/>
        </p:nvGrpSpPr>
        <p:grpSpPr>
          <a:xfrm>
            <a:off x="1981200" y="2438400"/>
            <a:ext cx="1600199" cy="1128712"/>
            <a:chOff x="1981200" y="2438400"/>
            <a:chExt cx="1600199" cy="1128712"/>
          </a:xfrm>
        </p:grpSpPr>
        <p:sp>
          <p:nvSpPr>
            <p:cNvPr id="1625" name="直线"/>
            <p:cNvSpPr/>
            <p:nvPr/>
          </p:nvSpPr>
          <p:spPr>
            <a:xfrm>
              <a:off x="1981200" y="3087688"/>
              <a:ext cx="381000" cy="0"/>
            </a:xfrm>
            <a:prstGeom prst="line">
              <a:avLst/>
            </a:prstGeom>
            <a:noFill/>
            <a:ln w="38100" cap="flat" cmpd="sng">
              <a:solidFill>
                <a:srgbClr val="FF0000"/>
              </a:solidFill>
              <a:prstDash val="solid"/>
              <a:round/>
              <a:tailEnd type="triangle" w="med" len="med"/>
            </a:ln>
          </p:spPr>
        </p:sp>
        <p:sp>
          <p:nvSpPr>
            <p:cNvPr id="1626" name="矩形"/>
            <p:cNvSpPr/>
            <p:nvPr/>
          </p:nvSpPr>
          <p:spPr>
            <a:xfrm>
              <a:off x="1981200" y="3048000"/>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27" name="直线"/>
            <p:cNvSpPr/>
            <p:nvPr/>
          </p:nvSpPr>
          <p:spPr>
            <a:xfrm>
              <a:off x="3047999" y="3048000"/>
              <a:ext cx="381000" cy="0"/>
            </a:xfrm>
            <a:prstGeom prst="line">
              <a:avLst/>
            </a:prstGeom>
            <a:noFill/>
            <a:ln w="38100" cap="flat" cmpd="sng">
              <a:solidFill>
                <a:srgbClr val="FF0000"/>
              </a:solidFill>
              <a:prstDash val="solid"/>
              <a:round/>
              <a:tailEnd type="triangle" w="med" len="med"/>
            </a:ln>
          </p:spPr>
        </p:sp>
        <p:sp>
          <p:nvSpPr>
            <p:cNvPr id="1628" name="矩形"/>
            <p:cNvSpPr/>
            <p:nvPr/>
          </p:nvSpPr>
          <p:spPr>
            <a:xfrm>
              <a:off x="2971799" y="2986088"/>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29" name="直线"/>
            <p:cNvSpPr/>
            <p:nvPr/>
          </p:nvSpPr>
          <p:spPr>
            <a:xfrm flipV="1">
              <a:off x="3047999" y="2514600"/>
              <a:ext cx="0" cy="381000"/>
            </a:xfrm>
            <a:prstGeom prst="line">
              <a:avLst/>
            </a:prstGeom>
            <a:noFill/>
            <a:ln w="38100" cap="flat" cmpd="sng">
              <a:solidFill>
                <a:srgbClr val="FF0000"/>
              </a:solidFill>
              <a:prstDash val="solid"/>
              <a:round/>
              <a:tailEnd type="triangle" w="med" len="med"/>
            </a:ln>
          </p:spPr>
        </p:sp>
        <p:sp>
          <p:nvSpPr>
            <p:cNvPr id="1630" name="矩形"/>
            <p:cNvSpPr/>
            <p:nvPr/>
          </p:nvSpPr>
          <p:spPr>
            <a:xfrm>
              <a:off x="3047999" y="2438400"/>
              <a:ext cx="525461"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r>
                <a:rPr lang="en-US" altLang="zh-CN" sz="2800" b="0"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d</a:t>
              </a:r>
              <a:endParaRPr lang="zh-CN" altLang="en-US" sz="2800" b="0"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3"/>
                                        </p:tgtEl>
                                        <p:attrNameLst>
                                          <p:attrName>style.visibility</p:attrName>
                                        </p:attrNameLst>
                                      </p:cBhvr>
                                      <p:to>
                                        <p:strVal val="visible"/>
                                      </p:to>
                                    </p:set>
                                    <p:animEffect transition="in" filter="wipe(left)">
                                      <p:cBhvr>
                                        <p:cTn id="7" dur="500"/>
                                        <p:tgtEl>
                                          <p:spTgt spid="15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57"/>
                                        </p:tgtEl>
                                        <p:attrNameLst>
                                          <p:attrName>style.visibility</p:attrName>
                                        </p:attrNameLst>
                                      </p:cBhvr>
                                      <p:to>
                                        <p:strVal val="visible"/>
                                      </p:to>
                                    </p:set>
                                    <p:animEffect transition="in" filter="blinds(horizontal)">
                                      <p:cBhvr>
                                        <p:cTn id="12" dur="500"/>
                                        <p:tgtEl>
                                          <p:spTgt spid="15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59"/>
                                        </p:tgtEl>
                                        <p:attrNameLst>
                                          <p:attrName>style.visibility</p:attrName>
                                        </p:attrNameLst>
                                      </p:cBhvr>
                                      <p:to>
                                        <p:strVal val="visible"/>
                                      </p:to>
                                    </p:set>
                                    <p:animEffect transition="in" filter="blinds(horizontal)">
                                      <p:cBhvr>
                                        <p:cTn id="17" dur="500"/>
                                        <p:tgtEl>
                                          <p:spTgt spid="15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24"/>
                                        </p:tgtEl>
                                        <p:attrNameLst>
                                          <p:attrName>style.visibility</p:attrName>
                                        </p:attrNameLst>
                                      </p:cBhvr>
                                      <p:to>
                                        <p:strVal val="visible"/>
                                      </p:to>
                                    </p:set>
                                    <p:animEffect transition="in" filter="blinds(horizontal)">
                                      <p:cBhvr>
                                        <p:cTn id="22" dur="500"/>
                                        <p:tgtEl>
                                          <p:spTgt spid="16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558"/>
                                        </p:tgtEl>
                                        <p:attrNameLst>
                                          <p:attrName>style.visibility</p:attrName>
                                        </p:attrNameLst>
                                      </p:cBhvr>
                                      <p:to>
                                        <p:strVal val="visible"/>
                                      </p:to>
                                    </p:set>
                                    <p:animEffect transition="in" filter="box(out)">
                                      <p:cBhvr>
                                        <p:cTn id="27" dur="500"/>
                                        <p:tgtEl>
                                          <p:spTgt spid="15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1"/>
                                        </p:tgtEl>
                                        <p:attrNameLst>
                                          <p:attrName>style.visibility</p:attrName>
                                        </p:attrNameLst>
                                      </p:cBhvr>
                                      <p:to>
                                        <p:strVal val="visible"/>
                                      </p:to>
                                    </p:set>
                                    <p:animEffect transition="in" filter="wipe(left)">
                                      <p:cBhvr>
                                        <p:cTn id="32" dur="500"/>
                                        <p:tgtEl>
                                          <p:spTgt spid="16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54"/>
                                        </p:tgtEl>
                                        <p:attrNameLst>
                                          <p:attrName>style.visibility</p:attrName>
                                        </p:attrNameLst>
                                      </p:cBhvr>
                                      <p:to>
                                        <p:strVal val="visible"/>
                                      </p:to>
                                    </p:set>
                                    <p:animEffect transition="in" filter="wipe(left)">
                                      <p:cBhvr>
                                        <p:cTn id="37" dur="500"/>
                                        <p:tgtEl>
                                          <p:spTgt spid="15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55"/>
                                        </p:tgtEl>
                                        <p:attrNameLst>
                                          <p:attrName>style.visibility</p:attrName>
                                        </p:attrNameLst>
                                      </p:cBhvr>
                                      <p:to>
                                        <p:strVal val="visible"/>
                                      </p:to>
                                    </p:set>
                                    <p:animEffect transition="in" filter="wipe(left)">
                                      <p:cBhvr>
                                        <p:cTn id="42" dur="500"/>
                                        <p:tgtEl>
                                          <p:spTgt spid="15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56"/>
                                        </p:tgtEl>
                                        <p:attrNameLst>
                                          <p:attrName>style.visibility</p:attrName>
                                        </p:attrNameLst>
                                      </p:cBhvr>
                                      <p:to>
                                        <p:strVal val="visible"/>
                                      </p:to>
                                    </p:set>
                                    <p:animEffect transition="in" filter="wipe(left)">
                                      <p:cBhvr>
                                        <p:cTn id="47" dur="500"/>
                                        <p:tgtEl>
                                          <p:spTgt spid="15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60"/>
                                        </p:tgtEl>
                                        <p:attrNameLst>
                                          <p:attrName>style.visibility</p:attrName>
                                        </p:attrNameLst>
                                      </p:cBhvr>
                                      <p:to>
                                        <p:strVal val="visible"/>
                                      </p:to>
                                    </p:set>
                                    <p:animEffect transition="in" filter="wipe(left)">
                                      <p:cBhvr>
                                        <p:cTn id="52" dur="500"/>
                                        <p:tgtEl>
                                          <p:spTgt spid="1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3" grpId="0"/>
      <p:bldP spid="1557" grpId="0" animBg="1"/>
      <p:bldP spid="1559" grpId="0"/>
      <p:bldP spid="1624" grpId="0"/>
      <p:bldP spid="1558" grpId="0" animBg="1"/>
      <p:bldP spid="1631" grpId="0" animBg="1"/>
      <p:bldP spid="1554" grpId="0"/>
      <p:bldP spid="1555" grpId="0"/>
      <p:bldP spid="1556" grpId="0"/>
      <p:bldP spid="15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4" name="文本框"/>
          <p:cNvSpPr>
            <a:spLocks noGrp="1"/>
          </p:cNvSpPr>
          <p:nvPr>
            <p:ph type="title"/>
          </p:nvPr>
        </p:nvSpPr>
        <p:spPr>
          <a:xfrm>
            <a:off x="457200" y="533400"/>
            <a:ext cx="7543800" cy="838198"/>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16.2.3  </a:t>
            </a:r>
            <a:r>
              <a:rPr lang="zh-CN" altLang="en-US"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负反馈对放大电路性能的影响</a:t>
            </a:r>
            <a:endParaRPr lang="zh-CN" altLang="en-US"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aphicFrame>
        <p:nvGraphicFramePr>
          <p:cNvPr id="1635" name="对象"/>
          <p:cNvGraphicFramePr>
            <a:graphicFrameLocks noChangeAspect="1"/>
          </p:cNvGraphicFramePr>
          <p:nvPr/>
        </p:nvGraphicFramePr>
        <p:xfrm>
          <a:off x="536575" y="4484688"/>
          <a:ext cx="1147763" cy="984250"/>
        </p:xfrm>
        <a:graphic>
          <a:graphicData uri="http://schemas.openxmlformats.org/presentationml/2006/ole">
            <mc:AlternateContent xmlns:mc="http://schemas.openxmlformats.org/markup-compatibility/2006">
              <mc:Choice xmlns:v="urn:schemas-microsoft-com:vml" Requires="v">
                <p:oleObj spid="_x0000_s0" name="package" r:id="rId1" imgW="622300" imgH="520700" progId="package">
                  <p:embed/>
                </p:oleObj>
              </mc:Choice>
              <mc:Fallback>
                <p:oleObj name="package" r:id="rId1" imgW="622300" imgH="520700" progId="package">
                  <p:embed/>
                  <p:pic>
                    <p:nvPicPr>
                      <p:cNvPr id="0" name="对象"/>
                      <p:cNvPicPr>
                        <a:picLocks noChangeAspect="1"/>
                      </p:cNvPicPr>
                      <p:nvPr/>
                    </p:nvPicPr>
                    <p:blipFill>
                      <a:blip r:embed="rId2" cstate="print"/>
                      <a:stretch>
                        <a:fillRect/>
                      </a:stretch>
                    </p:blipFill>
                    <p:spPr>
                      <a:xfrm>
                        <a:off x="536575" y="4484688"/>
                        <a:ext cx="1147763" cy="984250"/>
                      </a:xfrm>
                      <a:prstGeom prst="rect">
                        <a:avLst/>
                      </a:prstGeom>
                      <a:noFill/>
                      <a:ln w="9525" cap="flat" cmpd="sng">
                        <a:noFill/>
                        <a:prstDash val="solid"/>
                        <a:miter/>
                      </a:ln>
                    </p:spPr>
                  </p:pic>
                </p:oleObj>
              </mc:Fallback>
            </mc:AlternateContent>
          </a:graphicData>
        </a:graphic>
      </p:graphicFrame>
      <p:graphicFrame>
        <p:nvGraphicFramePr>
          <p:cNvPr id="1636" name="对象"/>
          <p:cNvGraphicFramePr>
            <a:graphicFrameLocks noChangeAspect="1"/>
          </p:cNvGraphicFramePr>
          <p:nvPr/>
        </p:nvGraphicFramePr>
        <p:xfrm>
          <a:off x="2241550" y="4435475"/>
          <a:ext cx="1384300" cy="1158875"/>
        </p:xfrm>
        <a:graphic>
          <a:graphicData uri="http://schemas.openxmlformats.org/presentationml/2006/ole">
            <mc:AlternateContent xmlns:mc="http://schemas.openxmlformats.org/markup-compatibility/2006">
              <mc:Choice xmlns:v="urn:schemas-microsoft-com:vml" Requires="v">
                <p:oleObj spid="_x0000_s2" name="package" r:id="rId3" imgW="635000" imgH="520700" progId="package">
                  <p:embed/>
                </p:oleObj>
              </mc:Choice>
              <mc:Fallback>
                <p:oleObj name="package" r:id="rId3" imgW="635000" imgH="520700" progId="package">
                  <p:embed/>
                  <p:pic>
                    <p:nvPicPr>
                      <p:cNvPr id="0" name="对象"/>
                      <p:cNvPicPr>
                        <a:picLocks noChangeAspect="1"/>
                      </p:cNvPicPr>
                      <p:nvPr/>
                    </p:nvPicPr>
                    <p:blipFill>
                      <a:blip r:embed="rId4" cstate="print"/>
                      <a:stretch>
                        <a:fillRect/>
                      </a:stretch>
                    </p:blipFill>
                    <p:spPr>
                      <a:xfrm>
                        <a:off x="2241550" y="4435475"/>
                        <a:ext cx="1384300" cy="1158875"/>
                      </a:xfrm>
                      <a:prstGeom prst="rect">
                        <a:avLst/>
                      </a:prstGeom>
                      <a:noFill/>
                      <a:ln w="9525" cap="flat" cmpd="sng">
                        <a:noFill/>
                        <a:prstDash val="solid"/>
                        <a:miter/>
                      </a:ln>
                    </p:spPr>
                  </p:pic>
                </p:oleObj>
              </mc:Fallback>
            </mc:AlternateContent>
          </a:graphicData>
        </a:graphic>
      </p:graphicFrame>
      <p:graphicFrame>
        <p:nvGraphicFramePr>
          <p:cNvPr id="1637" name="对象"/>
          <p:cNvGraphicFramePr>
            <a:graphicFrameLocks noChangeAspect="1"/>
          </p:cNvGraphicFramePr>
          <p:nvPr/>
        </p:nvGraphicFramePr>
        <p:xfrm>
          <a:off x="4076700" y="4740275"/>
          <a:ext cx="1752600" cy="633412"/>
        </p:xfrm>
        <a:graphic>
          <a:graphicData uri="http://schemas.openxmlformats.org/presentationml/2006/ole">
            <mc:AlternateContent xmlns:mc="http://schemas.openxmlformats.org/markup-compatibility/2006">
              <mc:Choice xmlns:v="urn:schemas-microsoft-com:vml" Requires="v">
                <p:oleObj spid="_x0000_s3" name="package" r:id="rId5" imgW="1079500" imgH="228600" progId="package">
                  <p:embed/>
                </p:oleObj>
              </mc:Choice>
              <mc:Fallback>
                <p:oleObj name="package" r:id="rId5" imgW="1079500" imgH="228600" progId="package">
                  <p:embed/>
                  <p:pic>
                    <p:nvPicPr>
                      <p:cNvPr id="0" name="对象"/>
                      <p:cNvPicPr>
                        <a:picLocks noChangeAspect="1"/>
                      </p:cNvPicPr>
                      <p:nvPr/>
                    </p:nvPicPr>
                    <p:blipFill>
                      <a:blip r:embed="rId6" cstate="print"/>
                      <a:stretch>
                        <a:fillRect/>
                      </a:stretch>
                    </p:blipFill>
                    <p:spPr>
                      <a:xfrm>
                        <a:off x="4076700" y="4740275"/>
                        <a:ext cx="1752600" cy="633412"/>
                      </a:xfrm>
                      <a:prstGeom prst="rect">
                        <a:avLst/>
                      </a:prstGeom>
                      <a:noFill/>
                      <a:ln w="9525" cap="flat" cmpd="sng">
                        <a:noFill/>
                        <a:prstDash val="solid"/>
                        <a:miter/>
                      </a:ln>
                    </p:spPr>
                  </p:pic>
                </p:oleObj>
              </mc:Fallback>
            </mc:AlternateContent>
          </a:graphicData>
        </a:graphic>
      </p:graphicFrame>
      <p:sp>
        <p:nvSpPr>
          <p:cNvPr id="1638" name="矩形"/>
          <p:cNvSpPr/>
          <p:nvPr/>
        </p:nvSpPr>
        <p:spPr>
          <a:xfrm>
            <a:off x="2438400" y="3810000"/>
            <a:ext cx="4419600"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反馈放大电路的基本方程</a:t>
            </a:r>
            <a:endPar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1639" name="圆角矩形标注" descr="40%"/>
          <p:cNvSpPr/>
          <p:nvPr/>
        </p:nvSpPr>
        <p:spPr>
          <a:xfrm>
            <a:off x="1676400" y="5791200"/>
            <a:ext cx="1524000" cy="609600"/>
          </a:xfrm>
          <a:prstGeom prst="wedgeRoundRectCallout">
            <a:avLst>
              <a:gd name="adj1" fmla="val -5097"/>
              <a:gd name="adj2" fmla="val -152597"/>
              <a:gd name="adj3" fmla="val 16667"/>
            </a:avLst>
          </a:prstGeom>
          <a:pattFill prst="pct40">
            <a:fgClr>
              <a:srgbClr val="66FF66"/>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反馈系数</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640" name="圆角矩形标注" descr="40%"/>
          <p:cNvSpPr/>
          <p:nvPr/>
        </p:nvSpPr>
        <p:spPr>
          <a:xfrm>
            <a:off x="3657600" y="5791200"/>
            <a:ext cx="2133600" cy="609600"/>
          </a:xfrm>
          <a:prstGeom prst="wedgeRoundRectCallout">
            <a:avLst>
              <a:gd name="adj1" fmla="val -17925"/>
              <a:gd name="adj2" fmla="val -144263"/>
              <a:gd name="adj3" fmla="val 16667"/>
            </a:avLst>
          </a:prstGeom>
          <a:pattFill prst="pct40">
            <a:fgClr>
              <a:srgbClr val="66FF66"/>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净输入信号</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1641" name="圆角矩形标注" descr="40%"/>
          <p:cNvSpPr/>
          <p:nvPr/>
        </p:nvSpPr>
        <p:spPr>
          <a:xfrm>
            <a:off x="304800" y="3276600"/>
            <a:ext cx="1828800" cy="914400"/>
          </a:xfrm>
          <a:prstGeom prst="wedgeRoundRectCallout">
            <a:avLst>
              <a:gd name="adj1" fmla="val -22125"/>
              <a:gd name="adj2" fmla="val 124824"/>
              <a:gd name="adj3" fmla="val 16667"/>
            </a:avLst>
          </a:prstGeom>
          <a:pattFill prst="pct40">
            <a:fgClr>
              <a:srgbClr val="66FF66"/>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开环</a:t>
            </a:r>
            <a:endParaRPr lang="en-US" altLang="zh-CN"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放大倍数</a:t>
            </a:r>
            <a:endPar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1642" name="对象"/>
          <p:cNvGraphicFramePr>
            <a:graphicFrameLocks noChangeAspect="1"/>
          </p:cNvGraphicFramePr>
          <p:nvPr/>
        </p:nvGraphicFramePr>
        <p:xfrm>
          <a:off x="6342063" y="4560888"/>
          <a:ext cx="2447923" cy="938210"/>
        </p:xfrm>
        <a:graphic>
          <a:graphicData uri="http://schemas.openxmlformats.org/presentationml/2006/ole">
            <mc:AlternateContent xmlns:mc="http://schemas.openxmlformats.org/markup-compatibility/2006">
              <mc:Choice xmlns:v="urn:schemas-microsoft-com:vml" Requires="v">
                <p:oleObj spid="_x0000_s4" name="package" r:id="rId7" imgW="1498600" imgH="520700" progId="package">
                  <p:embed/>
                </p:oleObj>
              </mc:Choice>
              <mc:Fallback>
                <p:oleObj name="package" r:id="rId7" imgW="1498600" imgH="520700" progId="package">
                  <p:embed/>
                  <p:pic>
                    <p:nvPicPr>
                      <p:cNvPr id="0" name="对象"/>
                      <p:cNvPicPr>
                        <a:picLocks noChangeAspect="1"/>
                      </p:cNvPicPr>
                      <p:nvPr/>
                    </p:nvPicPr>
                    <p:blipFill>
                      <a:blip r:embed="rId8" cstate="print"/>
                      <a:stretch>
                        <a:fillRect/>
                      </a:stretch>
                    </p:blipFill>
                    <p:spPr>
                      <a:xfrm>
                        <a:off x="6342063" y="4560888"/>
                        <a:ext cx="2447923" cy="938210"/>
                      </a:xfrm>
                      <a:prstGeom prst="rect">
                        <a:avLst/>
                      </a:prstGeom>
                      <a:noFill/>
                      <a:ln w="9525" cap="flat" cmpd="sng">
                        <a:noFill/>
                        <a:prstDash val="solid"/>
                        <a:miter/>
                      </a:ln>
                    </p:spPr>
                  </p:pic>
                </p:oleObj>
              </mc:Fallback>
            </mc:AlternateContent>
          </a:graphicData>
        </a:graphic>
      </p:graphicFrame>
      <p:sp>
        <p:nvSpPr>
          <p:cNvPr id="1643" name="圆角矩形标注" descr="40%"/>
          <p:cNvSpPr/>
          <p:nvPr/>
        </p:nvSpPr>
        <p:spPr>
          <a:xfrm>
            <a:off x="6629400" y="3352800"/>
            <a:ext cx="1828800" cy="914400"/>
          </a:xfrm>
          <a:prstGeom prst="wedgeRoundRectCallout">
            <a:avLst>
              <a:gd name="adj1" fmla="val -50597"/>
              <a:gd name="adj2" fmla="val 122388"/>
              <a:gd name="adj3" fmla="val 16667"/>
            </a:avLst>
          </a:prstGeom>
          <a:pattFill prst="pct40">
            <a:fgClr>
              <a:srgbClr val="66FF66"/>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闭环</a:t>
            </a:r>
            <a:endParaRPr lang="en-US" altLang="zh-CN"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放大倍数</a:t>
            </a:r>
            <a:endParaRPr lang="zh-CN" altLang="en-US" sz="2800" b="1" i="0" u="none" strike="noStrike" kern="1200" cap="none" spc="0" baseline="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1669" name="组合"/>
          <p:cNvGrpSpPr/>
          <p:nvPr/>
        </p:nvGrpSpPr>
        <p:grpSpPr>
          <a:xfrm>
            <a:off x="1600211" y="1106487"/>
            <a:ext cx="5865802" cy="2568575"/>
            <a:chOff x="1600211" y="1106487"/>
            <a:chExt cx="5865802" cy="2568575"/>
          </a:xfrm>
        </p:grpSpPr>
        <p:grpSp>
          <p:nvGrpSpPr>
            <p:cNvPr id="1653" name="组合"/>
            <p:cNvGrpSpPr/>
            <p:nvPr/>
          </p:nvGrpSpPr>
          <p:grpSpPr>
            <a:xfrm>
              <a:off x="2341555" y="1687512"/>
              <a:ext cx="4256094" cy="1987550"/>
              <a:chOff x="2341555" y="1687512"/>
              <a:chExt cx="4256094" cy="1987550"/>
            </a:xfrm>
          </p:grpSpPr>
          <p:sp>
            <p:nvSpPr>
              <p:cNvPr id="1644" name="椭圆"/>
              <p:cNvSpPr/>
              <p:nvPr/>
            </p:nvSpPr>
            <p:spPr>
              <a:xfrm>
                <a:off x="6521450" y="1733550"/>
                <a:ext cx="76200" cy="69849"/>
              </a:xfrm>
              <a:prstGeom prst="ellipse">
                <a:avLst/>
              </a:prstGeom>
              <a:solidFill>
                <a:schemeClr val="tx2"/>
              </a:solidFill>
              <a:ln w="38100" cap="flat" cmpd="sng">
                <a:solidFill>
                  <a:srgbClr val="000000"/>
                </a:solidFill>
                <a:prstDash val="solid"/>
                <a:round/>
              </a:ln>
            </p:spPr>
          </p:sp>
          <p:sp>
            <p:nvSpPr>
              <p:cNvPr id="1645" name="矩形" descr="30%"/>
              <p:cNvSpPr/>
              <p:nvPr/>
            </p:nvSpPr>
            <p:spPr>
              <a:xfrm>
                <a:off x="4265613" y="2690811"/>
                <a:ext cx="1495424" cy="984250"/>
              </a:xfrm>
              <a:prstGeom prst="rect">
                <a:avLst/>
              </a:prstGeom>
              <a:pattFill prst="pct30">
                <a:fgClr>
                  <a:srgbClr val="FFCCCC"/>
                </a:fgClr>
                <a:bgClr>
                  <a:srgbClr val="FFFFFF"/>
                </a:bgClr>
              </a:patt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反馈</a:t>
                </a:r>
                <a:endParaRPr lang="en-US" altLang="zh-CN"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F</a:t>
                </a:r>
                <a:endParaRPr lang="zh-CN" altLang="en-US" sz="2800" b="1" i="0" u="none" strike="noStrike" kern="1200" cap="none" spc="0" baseline="0">
                  <a:solidFill>
                    <a:schemeClr val="tx1"/>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1646" name="直线"/>
              <p:cNvSpPr/>
              <p:nvPr/>
            </p:nvSpPr>
            <p:spPr>
              <a:xfrm>
                <a:off x="2865437" y="3141662"/>
                <a:ext cx="1400174" cy="0"/>
              </a:xfrm>
              <a:prstGeom prst="line">
                <a:avLst/>
              </a:prstGeom>
              <a:noFill/>
              <a:ln w="38100" cap="flat" cmpd="sng">
                <a:solidFill>
                  <a:srgbClr val="000000"/>
                </a:solidFill>
                <a:prstDash val="solid"/>
                <a:round/>
              </a:ln>
            </p:spPr>
          </p:sp>
          <p:sp>
            <p:nvSpPr>
              <p:cNvPr id="1647" name="直线"/>
              <p:cNvSpPr/>
              <p:nvPr/>
            </p:nvSpPr>
            <p:spPr>
              <a:xfrm flipV="1">
                <a:off x="5761038" y="3141662"/>
                <a:ext cx="819149" cy="0"/>
              </a:xfrm>
              <a:prstGeom prst="line">
                <a:avLst/>
              </a:prstGeom>
              <a:noFill/>
              <a:ln w="38100" cap="flat" cmpd="sng">
                <a:solidFill>
                  <a:srgbClr val="000000"/>
                </a:solidFill>
                <a:prstDash val="solid"/>
                <a:round/>
                <a:headEnd type="triangle" w="sm" len="med"/>
              </a:ln>
            </p:spPr>
          </p:sp>
          <p:sp>
            <p:nvSpPr>
              <p:cNvPr id="1648" name="直线"/>
              <p:cNvSpPr/>
              <p:nvPr/>
            </p:nvSpPr>
            <p:spPr>
              <a:xfrm flipV="1">
                <a:off x="6561138" y="1751012"/>
                <a:ext cx="0" cy="1379537"/>
              </a:xfrm>
              <a:prstGeom prst="line">
                <a:avLst/>
              </a:prstGeom>
              <a:noFill/>
              <a:ln w="38100" cap="flat" cmpd="sng">
                <a:solidFill>
                  <a:srgbClr val="000000"/>
                </a:solidFill>
                <a:prstDash val="solid"/>
                <a:round/>
              </a:ln>
            </p:spPr>
          </p:sp>
          <p:sp>
            <p:nvSpPr>
              <p:cNvPr id="1649" name="直线"/>
              <p:cNvSpPr/>
              <p:nvPr/>
            </p:nvSpPr>
            <p:spPr>
              <a:xfrm>
                <a:off x="2884487" y="1992312"/>
                <a:ext cx="0" cy="1155700"/>
              </a:xfrm>
              <a:prstGeom prst="line">
                <a:avLst/>
              </a:prstGeom>
              <a:noFill/>
              <a:ln w="38100" cap="flat" cmpd="sng">
                <a:solidFill>
                  <a:srgbClr val="000000"/>
                </a:solidFill>
                <a:prstDash val="solid"/>
                <a:round/>
                <a:headEnd type="triangle" w="sm" len="med"/>
              </a:ln>
            </p:spPr>
          </p:sp>
          <p:grpSp>
            <p:nvGrpSpPr>
              <p:cNvPr id="1652" name="组合"/>
              <p:cNvGrpSpPr/>
              <p:nvPr/>
            </p:nvGrpSpPr>
            <p:grpSpPr>
              <a:xfrm>
                <a:off x="2341555" y="1687512"/>
                <a:ext cx="933456" cy="804852"/>
                <a:chOff x="2341555" y="1687512"/>
                <a:chExt cx="933456" cy="804852"/>
              </a:xfrm>
            </p:grpSpPr>
            <p:graphicFrame>
              <p:nvGraphicFramePr>
                <p:cNvPr id="1650" name="对象"/>
                <p:cNvGraphicFramePr>
                  <a:graphicFrameLocks noChangeAspect="1"/>
                </p:cNvGraphicFramePr>
                <p:nvPr/>
              </p:nvGraphicFramePr>
              <p:xfrm>
                <a:off x="2341555" y="1992301"/>
                <a:ext cx="519099" cy="500063"/>
              </p:xfrm>
              <a:graphic>
                <a:graphicData uri="http://schemas.openxmlformats.org/presentationml/2006/ole">
                  <mc:AlternateContent xmlns:mc="http://schemas.openxmlformats.org/markup-compatibility/2006">
                    <mc:Choice xmlns:v="urn:schemas-microsoft-com:vml" Requires="v">
                      <p:oleObj spid="_x0000_s5" name="package" r:id="rId9" imgW="203200" imgH="215900" progId="package">
                        <p:embed/>
                      </p:oleObj>
                    </mc:Choice>
                    <mc:Fallback>
                      <p:oleObj name="package" r:id="rId9" imgW="203200" imgH="215900" progId="package">
                        <p:embed/>
                        <p:pic>
                          <p:nvPicPr>
                            <p:cNvPr id="0" name="对象"/>
                            <p:cNvPicPr>
                              <a:picLocks noChangeAspect="1"/>
                            </p:cNvPicPr>
                            <p:nvPr/>
                          </p:nvPicPr>
                          <p:blipFill>
                            <a:blip r:embed="rId10" cstate="print"/>
                            <a:stretch>
                              <a:fillRect/>
                            </a:stretch>
                          </p:blipFill>
                          <p:spPr>
                            <a:xfrm>
                              <a:off x="2341555" y="1992301"/>
                              <a:ext cx="519099" cy="500063"/>
                            </a:xfrm>
                            <a:prstGeom prst="rect">
                              <a:avLst/>
                            </a:prstGeom>
                            <a:noFill/>
                            <a:ln w="9525" cap="flat" cmpd="sng">
                              <a:noFill/>
                              <a:prstDash val="solid"/>
                              <a:miter/>
                            </a:ln>
                          </p:spPr>
                        </p:pic>
                      </p:oleObj>
                    </mc:Fallback>
                  </mc:AlternateContent>
                </a:graphicData>
              </a:graphic>
            </p:graphicFrame>
            <p:sp>
              <p:nvSpPr>
                <p:cNvPr id="1651" name="矩形"/>
                <p:cNvSpPr/>
                <p:nvPr/>
              </p:nvSpPr>
              <p:spPr>
                <a:xfrm>
                  <a:off x="2341562" y="1687512"/>
                  <a:ext cx="933449"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grpSp>
        <p:grpSp>
          <p:nvGrpSpPr>
            <p:cNvPr id="1659" name="组合"/>
            <p:cNvGrpSpPr/>
            <p:nvPr/>
          </p:nvGrpSpPr>
          <p:grpSpPr>
            <a:xfrm>
              <a:off x="3122611" y="1230307"/>
              <a:ext cx="4343401" cy="1033468"/>
              <a:chOff x="3122611" y="1230307"/>
              <a:chExt cx="4343401" cy="1033468"/>
            </a:xfrm>
          </p:grpSpPr>
          <p:sp>
            <p:nvSpPr>
              <p:cNvPr id="1654" name="直线"/>
              <p:cNvSpPr/>
              <p:nvPr/>
            </p:nvSpPr>
            <p:spPr>
              <a:xfrm flipV="1">
                <a:off x="5722938" y="1763712"/>
                <a:ext cx="1743075" cy="9525"/>
              </a:xfrm>
              <a:prstGeom prst="line">
                <a:avLst/>
              </a:prstGeom>
              <a:noFill/>
              <a:ln w="38100" cap="flat" cmpd="sng">
                <a:solidFill>
                  <a:srgbClr val="000000"/>
                </a:solidFill>
                <a:prstDash val="solid"/>
                <a:round/>
                <a:tailEnd type="triangle" w="sm" len="med"/>
              </a:ln>
            </p:spPr>
          </p:sp>
          <p:graphicFrame>
            <p:nvGraphicFramePr>
              <p:cNvPr id="1655" name="对象"/>
              <p:cNvGraphicFramePr>
                <a:graphicFrameLocks noChangeAspect="1"/>
              </p:cNvGraphicFramePr>
              <p:nvPr/>
            </p:nvGraphicFramePr>
            <p:xfrm>
              <a:off x="3351231" y="1306503"/>
              <a:ext cx="509552" cy="533404"/>
            </p:xfrm>
            <a:graphic>
              <a:graphicData uri="http://schemas.openxmlformats.org/presentationml/2006/ole">
                <mc:AlternateContent xmlns:mc="http://schemas.openxmlformats.org/markup-compatibility/2006">
                  <mc:Choice xmlns:v="urn:schemas-microsoft-com:vml" Requires="v">
                    <p:oleObj spid="_x0000_s6" name="package" r:id="rId11" imgW="215900" imgH="228600" progId="package">
                      <p:embed/>
                    </p:oleObj>
                  </mc:Choice>
                  <mc:Fallback>
                    <p:oleObj name="package" r:id="rId11" imgW="215900" imgH="228600" progId="package">
                      <p:embed/>
                      <p:pic>
                        <p:nvPicPr>
                          <p:cNvPr id="0" name="对象"/>
                          <p:cNvPicPr>
                            <a:picLocks noChangeAspect="1"/>
                          </p:cNvPicPr>
                          <p:nvPr/>
                        </p:nvPicPr>
                        <p:blipFill>
                          <a:blip r:embed="rId12" cstate="print"/>
                          <a:stretch>
                            <a:fillRect/>
                          </a:stretch>
                        </p:blipFill>
                        <p:spPr>
                          <a:xfrm>
                            <a:off x="3351231" y="1306503"/>
                            <a:ext cx="509552" cy="533404"/>
                          </a:xfrm>
                          <a:prstGeom prst="rect">
                            <a:avLst/>
                          </a:prstGeom>
                          <a:noFill/>
                          <a:ln w="9525" cap="flat" cmpd="sng">
                            <a:noFill/>
                            <a:prstDash val="solid"/>
                            <a:miter/>
                          </a:ln>
                        </p:spPr>
                      </p:pic>
                    </p:oleObj>
                  </mc:Fallback>
                </mc:AlternateContent>
              </a:graphicData>
            </a:graphic>
          </p:graphicFrame>
          <p:graphicFrame>
            <p:nvGraphicFramePr>
              <p:cNvPr id="1656" name="对象"/>
              <p:cNvGraphicFramePr>
                <a:graphicFrameLocks noChangeAspect="1"/>
              </p:cNvGraphicFramePr>
              <p:nvPr/>
            </p:nvGraphicFramePr>
            <p:xfrm>
              <a:off x="6018225" y="1230307"/>
              <a:ext cx="582577" cy="609600"/>
            </p:xfrm>
            <a:graphic>
              <a:graphicData uri="http://schemas.openxmlformats.org/presentationml/2006/ole">
                <mc:AlternateContent xmlns:mc="http://schemas.openxmlformats.org/markup-compatibility/2006">
                  <mc:Choice xmlns:v="urn:schemas-microsoft-com:vml" Requires="v">
                    <p:oleObj spid="_x0000_s7" name="package" r:id="rId13" imgW="215900" imgH="228600" progId="package">
                      <p:embed/>
                    </p:oleObj>
                  </mc:Choice>
                  <mc:Fallback>
                    <p:oleObj name="package" r:id="rId13" imgW="215900" imgH="228600" progId="package">
                      <p:embed/>
                      <p:pic>
                        <p:nvPicPr>
                          <p:cNvPr id="0" name="对象"/>
                          <p:cNvPicPr>
                            <a:picLocks noChangeAspect="1"/>
                          </p:cNvPicPr>
                          <p:nvPr/>
                        </p:nvPicPr>
                        <p:blipFill>
                          <a:blip r:embed="rId14" cstate="print"/>
                          <a:stretch>
                            <a:fillRect/>
                          </a:stretch>
                        </p:blipFill>
                        <p:spPr>
                          <a:xfrm>
                            <a:off x="6018225" y="1230307"/>
                            <a:ext cx="582577" cy="609600"/>
                          </a:xfrm>
                          <a:prstGeom prst="rect">
                            <a:avLst/>
                          </a:prstGeom>
                          <a:noFill/>
                          <a:ln w="9525" cap="flat" cmpd="sng">
                            <a:noFill/>
                            <a:prstDash val="solid"/>
                            <a:miter/>
                          </a:ln>
                        </p:spPr>
                      </p:pic>
                    </p:oleObj>
                  </mc:Fallback>
                </mc:AlternateContent>
              </a:graphicData>
            </a:graphic>
          </p:graphicFrame>
          <p:sp>
            <p:nvSpPr>
              <p:cNvPr id="1657" name="矩形" descr="30%"/>
              <p:cNvSpPr/>
              <p:nvPr/>
            </p:nvSpPr>
            <p:spPr>
              <a:xfrm>
                <a:off x="4084638" y="1279525"/>
                <a:ext cx="1857374" cy="984250"/>
              </a:xfrm>
              <a:prstGeom prst="rect">
                <a:avLst/>
              </a:prstGeom>
              <a:solidFill>
                <a:srgbClr val="CCFFCC"/>
              </a:solidFill>
              <a:ln w="38100" cap="flat" cmpd="sng">
                <a:solidFill>
                  <a:srgbClr val="006600"/>
                </a:solidFill>
                <a:prstDash val="solid"/>
                <a:miter/>
              </a:ln>
            </p:spPr>
            <p:txBody>
              <a:bodyPr vert="horz" wrap="square" lIns="90000" tIns="46800" rIns="90000" bIns="46800" anchor="ctr" anchorCtr="0">
                <a:spAutoFit/>
              </a:bodyPr>
              <a:lstStyle/>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基本放大</a:t>
                </a:r>
                <a:endParaRPr lang="en-US" altLang="zh-CN"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电路</a:t>
                </a: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a:t>
                </a:r>
                <a:endParaRPr lang="zh-CN" altLang="en-US" sz="2800" b="1" i="0" u="none" strike="noStrike" kern="1200" cap="none" spc="0" baseline="0">
                  <a:solidFill>
                    <a:srgbClr val="FF33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
            <p:nvSpPr>
              <p:cNvPr id="1658" name="直线"/>
              <p:cNvSpPr/>
              <p:nvPr/>
            </p:nvSpPr>
            <p:spPr>
              <a:xfrm>
                <a:off x="3122611" y="1804987"/>
                <a:ext cx="949324" cy="0"/>
              </a:xfrm>
              <a:prstGeom prst="line">
                <a:avLst/>
              </a:prstGeom>
              <a:noFill/>
              <a:ln w="38100" cap="flat" cmpd="sng">
                <a:solidFill>
                  <a:srgbClr val="000000"/>
                </a:solidFill>
                <a:prstDash val="solid"/>
                <a:round/>
                <a:tailEnd type="triangle" w="sm" len="med"/>
              </a:ln>
            </p:spPr>
          </p:sp>
        </p:grpSp>
        <p:grpSp>
          <p:nvGrpSpPr>
            <p:cNvPr id="1668" name="组合"/>
            <p:cNvGrpSpPr/>
            <p:nvPr/>
          </p:nvGrpSpPr>
          <p:grpSpPr>
            <a:xfrm>
              <a:off x="1600211" y="1106487"/>
              <a:ext cx="1617651" cy="931861"/>
              <a:chOff x="1600211" y="1106487"/>
              <a:chExt cx="1617651" cy="931861"/>
            </a:xfrm>
          </p:grpSpPr>
          <p:grpSp>
            <p:nvGrpSpPr>
              <p:cNvPr id="1666" name="组合"/>
              <p:cNvGrpSpPr/>
              <p:nvPr/>
            </p:nvGrpSpPr>
            <p:grpSpPr>
              <a:xfrm>
                <a:off x="1600211" y="1106487"/>
                <a:ext cx="1617651" cy="931861"/>
                <a:chOff x="1600211" y="1106487"/>
                <a:chExt cx="1617651" cy="931861"/>
              </a:xfrm>
            </p:grpSpPr>
            <p:graphicFrame>
              <p:nvGraphicFramePr>
                <p:cNvPr id="1660" name="对象"/>
                <p:cNvGraphicFramePr>
                  <a:graphicFrameLocks noChangeAspect="1"/>
                </p:cNvGraphicFramePr>
                <p:nvPr/>
              </p:nvGraphicFramePr>
              <p:xfrm>
                <a:off x="1600211" y="1249370"/>
                <a:ext cx="455592" cy="514341"/>
              </p:xfrm>
              <a:graphic>
                <a:graphicData uri="http://schemas.openxmlformats.org/presentationml/2006/ole">
                  <mc:AlternateContent xmlns:mc="http://schemas.openxmlformats.org/markup-compatibility/2006">
                    <mc:Choice xmlns:v="urn:schemas-microsoft-com:vml" Requires="v">
                      <p:oleObj spid="_x0000_s8" name="package" r:id="rId15" imgW="177800" imgH="215900" progId="package">
                        <p:embed/>
                      </p:oleObj>
                    </mc:Choice>
                    <mc:Fallback>
                      <p:oleObj name="package" r:id="rId15" imgW="177800" imgH="215900" progId="package">
                        <p:embed/>
                        <p:pic>
                          <p:nvPicPr>
                            <p:cNvPr id="0" name="对象"/>
                            <p:cNvPicPr>
                              <a:picLocks noChangeAspect="1"/>
                            </p:cNvPicPr>
                            <p:nvPr/>
                          </p:nvPicPr>
                          <p:blipFill>
                            <a:blip r:embed="rId16" cstate="print"/>
                            <a:stretch>
                              <a:fillRect/>
                            </a:stretch>
                          </p:blipFill>
                          <p:spPr>
                            <a:xfrm>
                              <a:off x="1600211" y="1249370"/>
                              <a:ext cx="455592" cy="514341"/>
                            </a:xfrm>
                            <a:prstGeom prst="rect">
                              <a:avLst/>
                            </a:prstGeom>
                            <a:noFill/>
                            <a:ln w="9525" cap="flat" cmpd="sng">
                              <a:noFill/>
                              <a:prstDash val="solid"/>
                              <a:miter/>
                            </a:ln>
                          </p:spPr>
                        </p:pic>
                      </p:oleObj>
                    </mc:Fallback>
                  </mc:AlternateContent>
                </a:graphicData>
              </a:graphic>
            </p:graphicFrame>
            <p:sp>
              <p:nvSpPr>
                <p:cNvPr id="1661" name="直线"/>
                <p:cNvSpPr/>
                <p:nvPr/>
              </p:nvSpPr>
              <p:spPr>
                <a:xfrm>
                  <a:off x="1979611" y="1763712"/>
                  <a:ext cx="685799" cy="0"/>
                </a:xfrm>
                <a:prstGeom prst="line">
                  <a:avLst/>
                </a:prstGeom>
                <a:noFill/>
                <a:ln w="38100" cap="flat" cmpd="sng">
                  <a:solidFill>
                    <a:srgbClr val="000000"/>
                  </a:solidFill>
                  <a:prstDash val="solid"/>
                  <a:round/>
                  <a:tailEnd type="triangle" w="med" len="med"/>
                </a:ln>
              </p:spPr>
            </p:sp>
            <p:sp>
              <p:nvSpPr>
                <p:cNvPr id="1662" name="椭圆"/>
                <p:cNvSpPr/>
                <p:nvPr/>
              </p:nvSpPr>
              <p:spPr>
                <a:xfrm>
                  <a:off x="2619374" y="1535112"/>
                  <a:ext cx="503236" cy="503236"/>
                </a:xfrm>
                <a:prstGeom prst="ellipse">
                  <a:avLst/>
                </a:prstGeom>
                <a:noFill/>
                <a:ln w="38100" cap="flat" cmpd="sng">
                  <a:solidFill>
                    <a:srgbClr val="000000"/>
                  </a:solidFill>
                  <a:prstDash val="solid"/>
                  <a:round/>
                </a:ln>
              </p:spPr>
            </p:sp>
            <p:sp>
              <p:nvSpPr>
                <p:cNvPr id="1663" name="矩形"/>
                <p:cNvSpPr/>
                <p:nvPr/>
              </p:nvSpPr>
              <p:spPr>
                <a:xfrm>
                  <a:off x="2284412" y="1106487"/>
                  <a:ext cx="933450" cy="519111"/>
                </a:xfrm>
                <a:prstGeom prst="rect">
                  <a:avLst/>
                </a:prstGeom>
                <a:noFill/>
                <a:ln w="9525" cap="flat" cmpd="sng">
                  <a:noFill/>
                  <a:prstDash val="solid"/>
                  <a:round/>
                </a:ln>
              </p:spPr>
            </p:sp>
            <p:sp>
              <p:nvSpPr>
                <p:cNvPr id="1664" name="直线"/>
                <p:cNvSpPr/>
                <p:nvPr/>
              </p:nvSpPr>
              <p:spPr>
                <a:xfrm flipH="1">
                  <a:off x="2665413" y="1581149"/>
                  <a:ext cx="381000" cy="381000"/>
                </a:xfrm>
                <a:prstGeom prst="line">
                  <a:avLst/>
                </a:prstGeom>
                <a:noFill/>
                <a:ln w="38100" cap="flat" cmpd="sng">
                  <a:solidFill>
                    <a:srgbClr val="000000"/>
                  </a:solidFill>
                  <a:prstDash val="solid"/>
                  <a:round/>
                </a:ln>
              </p:spPr>
            </p:sp>
            <p:sp>
              <p:nvSpPr>
                <p:cNvPr id="1665" name="直线"/>
                <p:cNvSpPr/>
                <p:nvPr/>
              </p:nvSpPr>
              <p:spPr>
                <a:xfrm>
                  <a:off x="2700337" y="1611312"/>
                  <a:ext cx="381000" cy="381000"/>
                </a:xfrm>
                <a:prstGeom prst="line">
                  <a:avLst/>
                </a:prstGeom>
                <a:noFill/>
                <a:ln w="38100" cap="flat" cmpd="sng">
                  <a:solidFill>
                    <a:srgbClr val="000000"/>
                  </a:solidFill>
                  <a:prstDash val="solid"/>
                  <a:round/>
                </a:ln>
              </p:spPr>
            </p:sp>
          </p:grpSp>
          <p:sp>
            <p:nvSpPr>
              <p:cNvPr id="1667" name="矩形"/>
              <p:cNvSpPr/>
              <p:nvPr/>
            </p:nvSpPr>
            <p:spPr>
              <a:xfrm>
                <a:off x="2132012" y="1382712"/>
                <a:ext cx="387348"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800" b="0" i="0"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69"/>
                                        </p:tgtEl>
                                        <p:attrNameLst>
                                          <p:attrName>style.visibility</p:attrName>
                                        </p:attrNameLst>
                                      </p:cBhvr>
                                      <p:to>
                                        <p:strVal val="visible"/>
                                      </p:to>
                                    </p:set>
                                    <p:animEffect transition="in" filter="wipe(up)">
                                      <p:cBhvr>
                                        <p:cTn id="7" dur="500"/>
                                        <p:tgtEl>
                                          <p:spTgt spid="16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
                                            <p:txEl>
                                              <p:pRg st="0" end="0"/>
                                            </p:txEl>
                                          </p:spTgt>
                                        </p:tgtEl>
                                        <p:attrNameLst>
                                          <p:attrName>style.visibility</p:attrName>
                                        </p:attrNameLst>
                                      </p:cBhvr>
                                      <p:to>
                                        <p:strVal val="visible"/>
                                      </p:to>
                                    </p:set>
                                    <p:animEffect transition="in" filter="wipe(left)">
                                      <p:cBhvr>
                                        <p:cTn id="12" dur="500"/>
                                        <p:tgtEl>
                                          <p:spTgt spid="16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5"/>
                                        </p:tgtEl>
                                        <p:attrNameLst>
                                          <p:attrName>style.visibility</p:attrName>
                                        </p:attrNameLst>
                                      </p:cBhvr>
                                      <p:to>
                                        <p:strVal val="visible"/>
                                      </p:to>
                                    </p:set>
                                    <p:animEffect transition="in" filter="wipe(left)">
                                      <p:cBhvr>
                                        <p:cTn id="17" dur="500"/>
                                        <p:tgtEl>
                                          <p:spTgt spid="16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41"/>
                                        </p:tgtEl>
                                        <p:attrNameLst>
                                          <p:attrName>style.visibility</p:attrName>
                                        </p:attrNameLst>
                                      </p:cBhvr>
                                      <p:to>
                                        <p:strVal val="visible"/>
                                      </p:to>
                                    </p:set>
                                    <p:animEffect transition="in" filter="wipe(up)">
                                      <p:cBhvr>
                                        <p:cTn id="22" dur="500"/>
                                        <p:tgtEl>
                                          <p:spTgt spid="16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36"/>
                                        </p:tgtEl>
                                        <p:attrNameLst>
                                          <p:attrName>style.visibility</p:attrName>
                                        </p:attrNameLst>
                                      </p:cBhvr>
                                      <p:to>
                                        <p:strVal val="visible"/>
                                      </p:to>
                                    </p:set>
                                    <p:animEffect transition="in" filter="wipe(left)">
                                      <p:cBhvr>
                                        <p:cTn id="27" dur="500"/>
                                        <p:tgtEl>
                                          <p:spTgt spid="16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39"/>
                                        </p:tgtEl>
                                        <p:attrNameLst>
                                          <p:attrName>style.visibility</p:attrName>
                                        </p:attrNameLst>
                                      </p:cBhvr>
                                      <p:to>
                                        <p:strVal val="visible"/>
                                      </p:to>
                                    </p:set>
                                    <p:animEffect transition="in" filter="wipe(down)">
                                      <p:cBhvr>
                                        <p:cTn id="32" dur="500"/>
                                        <p:tgtEl>
                                          <p:spTgt spid="16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37"/>
                                        </p:tgtEl>
                                        <p:attrNameLst>
                                          <p:attrName>style.visibility</p:attrName>
                                        </p:attrNameLst>
                                      </p:cBhvr>
                                      <p:to>
                                        <p:strVal val="visible"/>
                                      </p:to>
                                    </p:set>
                                    <p:animEffect transition="in" filter="wipe(left)">
                                      <p:cBhvr>
                                        <p:cTn id="37" dur="500"/>
                                        <p:tgtEl>
                                          <p:spTgt spid="16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40"/>
                                        </p:tgtEl>
                                        <p:attrNameLst>
                                          <p:attrName>style.visibility</p:attrName>
                                        </p:attrNameLst>
                                      </p:cBhvr>
                                      <p:to>
                                        <p:strVal val="visible"/>
                                      </p:to>
                                    </p:set>
                                    <p:animEffect transition="in" filter="wipe(down)">
                                      <p:cBhvr>
                                        <p:cTn id="42" dur="500"/>
                                        <p:tgtEl>
                                          <p:spTgt spid="16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42"/>
                                        </p:tgtEl>
                                        <p:attrNameLst>
                                          <p:attrName>style.visibility</p:attrName>
                                        </p:attrNameLst>
                                      </p:cBhvr>
                                      <p:to>
                                        <p:strVal val="visible"/>
                                      </p:to>
                                    </p:set>
                                    <p:animEffect transition="in" filter="wipe(left)">
                                      <p:cBhvr>
                                        <p:cTn id="47" dur="500"/>
                                        <p:tgtEl>
                                          <p:spTgt spid="16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643"/>
                                        </p:tgtEl>
                                        <p:attrNameLst>
                                          <p:attrName>style.visibility</p:attrName>
                                        </p:attrNameLst>
                                      </p:cBhvr>
                                      <p:to>
                                        <p:strVal val="visible"/>
                                      </p:to>
                                    </p:set>
                                    <p:animEffect transition="in" filter="wipe(up)">
                                      <p:cBhvr>
                                        <p:cTn id="52" dur="500"/>
                                        <p:tgtEl>
                                          <p:spTgt spid="1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 grpId="0" animBg="1"/>
      <p:bldP spid="1641" grpId="0" animBg="1"/>
      <p:bldP spid="1639" grpId="0" animBg="1"/>
      <p:bldP spid="1640" grpId="0" animBg="1"/>
      <p:bldP spid="16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2" name="文本框"/>
          <p:cNvSpPr>
            <a:spLocks noGrp="1"/>
          </p:cNvSpPr>
          <p:nvPr>
            <p:ph type="title"/>
          </p:nvPr>
        </p:nvSpPr>
        <p:spPr>
          <a:xfrm>
            <a:off x="609600" y="457200"/>
            <a:ext cx="3657600" cy="576263"/>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en-US" altLang="zh-CN" sz="2800" b="1" i="0" u="none" strike="noStrike" kern="1200" cap="none" spc="0" baseline="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cs typeface="Calibri" panose="020F0502020204030204" charset="0"/>
              </a:rPr>
              <a:t> </a:t>
            </a:r>
            <a:r>
              <a:rPr lang="zh-CN" altLang="en-US" sz="2800" b="1" i="0" u="none" strike="noStrike" kern="1200" cap="none" spc="0" baseline="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cs typeface="Calibri" panose="020F0502020204030204" charset="0"/>
              </a:rPr>
              <a:t>降低放大倍数</a:t>
            </a:r>
            <a:endParaRPr lang="zh-CN" altLang="en-US" sz="2800" b="1" i="0" u="none" strike="noStrike" kern="1200" cap="none" spc="0" baseline="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cs typeface="Calibri" panose="020F0502020204030204" charset="0"/>
            </a:endParaRPr>
          </a:p>
        </p:txBody>
      </p:sp>
      <p:sp>
        <p:nvSpPr>
          <p:cNvPr id="1673" name="矩形" descr="40%"/>
          <p:cNvSpPr/>
          <p:nvPr/>
        </p:nvSpPr>
        <p:spPr>
          <a:xfrm>
            <a:off x="3886200" y="2833688"/>
            <a:ext cx="4495800" cy="525461"/>
          </a:xfrm>
          <a:prstGeom prst="rect">
            <a:avLst/>
          </a:prstGeom>
          <a:pattFill prst="pct40">
            <a:fgClr>
              <a:srgbClr val="CCCCFF"/>
            </a:fgClr>
            <a:bgClr>
              <a:srgbClr val="FFFFFF"/>
            </a:bgClr>
          </a:patt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负反馈使放大倍数下降。</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1676" name="组合"/>
          <p:cNvGrpSpPr/>
          <p:nvPr/>
        </p:nvGrpSpPr>
        <p:grpSpPr>
          <a:xfrm>
            <a:off x="838200" y="2760666"/>
            <a:ext cx="2763857" cy="636566"/>
            <a:chOff x="838200" y="2760666"/>
            <a:chExt cx="2763857" cy="636566"/>
          </a:xfrm>
        </p:grpSpPr>
        <p:sp>
          <p:nvSpPr>
            <p:cNvPr id="1674" name="矩形"/>
            <p:cNvSpPr/>
            <p:nvPr/>
          </p:nvSpPr>
          <p:spPr>
            <a:xfrm>
              <a:off x="838200" y="2790824"/>
              <a:ext cx="1263649" cy="525461"/>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则有：</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1675" name="对象"/>
            <p:cNvGraphicFramePr>
              <a:graphicFrameLocks noChangeAspect="1"/>
            </p:cNvGraphicFramePr>
            <p:nvPr/>
          </p:nvGraphicFramePr>
          <p:xfrm>
            <a:off x="1982781" y="2760666"/>
            <a:ext cx="1619276" cy="636566"/>
          </p:xfrm>
          <a:graphic>
            <a:graphicData uri="http://schemas.openxmlformats.org/presentationml/2006/ole">
              <mc:AlternateContent xmlns:mc="http://schemas.openxmlformats.org/markup-compatibility/2006">
                <mc:Choice xmlns:v="urn:schemas-microsoft-com:vml" Requires="v">
                  <p:oleObj spid="_x0000_s0" name="package" r:id="rId1" imgW="660400" imgH="254000" progId="package">
                    <p:embed/>
                  </p:oleObj>
                </mc:Choice>
                <mc:Fallback>
                  <p:oleObj name="package" r:id="rId1" imgW="660400" imgH="254000" progId="package">
                    <p:embed/>
                    <p:pic>
                      <p:nvPicPr>
                        <p:cNvPr id="0" name="对象"/>
                        <p:cNvPicPr>
                          <a:picLocks noChangeAspect="1"/>
                        </p:cNvPicPr>
                        <p:nvPr/>
                      </p:nvPicPr>
                      <p:blipFill>
                        <a:blip r:embed="rId2" cstate="print"/>
                        <a:stretch>
                          <a:fillRect/>
                        </a:stretch>
                      </p:blipFill>
                      <p:spPr>
                        <a:xfrm>
                          <a:off x="1982781" y="2760666"/>
                          <a:ext cx="1619276" cy="636566"/>
                        </a:xfrm>
                        <a:prstGeom prst="rect">
                          <a:avLst/>
                        </a:prstGeom>
                        <a:noFill/>
                        <a:ln w="9525" cap="flat" cmpd="sng">
                          <a:noFill/>
                          <a:prstDash val="solid"/>
                          <a:miter/>
                        </a:ln>
                      </p:spPr>
                    </p:pic>
                  </p:oleObj>
                </mc:Fallback>
              </mc:AlternateContent>
            </a:graphicData>
          </a:graphic>
        </p:graphicFrame>
      </p:grpSp>
      <p:sp>
        <p:nvSpPr>
          <p:cNvPr id="1677" name="矩形"/>
          <p:cNvSpPr/>
          <p:nvPr/>
        </p:nvSpPr>
        <p:spPr>
          <a:xfrm>
            <a:off x="773043" y="3363943"/>
            <a:ext cx="3233875" cy="525400"/>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参见教材</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P59</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例题</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1681" name="组合"/>
          <p:cNvGrpSpPr/>
          <p:nvPr/>
        </p:nvGrpSpPr>
        <p:grpSpPr>
          <a:xfrm>
            <a:off x="762000" y="2011363"/>
            <a:ext cx="6961188" cy="588950"/>
            <a:chOff x="762000" y="2011363"/>
            <a:chExt cx="6961188" cy="588950"/>
          </a:xfrm>
        </p:grpSpPr>
        <p:graphicFrame>
          <p:nvGraphicFramePr>
            <p:cNvPr id="1678" name="对象"/>
            <p:cNvGraphicFramePr>
              <a:graphicFrameLocks noChangeAspect="1"/>
            </p:cNvGraphicFramePr>
            <p:nvPr/>
          </p:nvGraphicFramePr>
          <p:xfrm>
            <a:off x="2514600" y="2057391"/>
            <a:ext cx="1209683" cy="542921"/>
          </p:xfrm>
          <a:graphic>
            <a:graphicData uri="http://schemas.openxmlformats.org/presentationml/2006/ole">
              <mc:AlternateContent xmlns:mc="http://schemas.openxmlformats.org/markup-compatibility/2006">
                <mc:Choice xmlns:v="urn:schemas-microsoft-com:vml" Requires="v">
                  <p:oleObj spid="_x0000_s2" name="package" r:id="rId3" imgW="533400" imgH="241300" progId="package">
                    <p:embed/>
                  </p:oleObj>
                </mc:Choice>
                <mc:Fallback>
                  <p:oleObj name="package" r:id="rId3" imgW="533400" imgH="241300" progId="package">
                    <p:embed/>
                    <p:pic>
                      <p:nvPicPr>
                        <p:cNvPr id="0" name="对象"/>
                        <p:cNvPicPr>
                          <a:picLocks noChangeAspect="1"/>
                        </p:cNvPicPr>
                        <p:nvPr/>
                      </p:nvPicPr>
                      <p:blipFill>
                        <a:blip r:embed="rId4" cstate="print"/>
                        <a:stretch>
                          <a:fillRect/>
                        </a:stretch>
                      </p:blipFill>
                      <p:spPr>
                        <a:xfrm>
                          <a:off x="2514600" y="2057391"/>
                          <a:ext cx="1209683" cy="542921"/>
                        </a:xfrm>
                        <a:prstGeom prst="rect">
                          <a:avLst/>
                        </a:prstGeom>
                        <a:noFill/>
                        <a:ln w="9525" cap="flat" cmpd="sng">
                          <a:noFill/>
                          <a:prstDash val="solid"/>
                          <a:miter/>
                        </a:ln>
                      </p:spPr>
                    </p:pic>
                  </p:oleObj>
                </mc:Fallback>
              </mc:AlternateContent>
            </a:graphicData>
          </a:graphic>
        </p:graphicFrame>
        <p:sp>
          <p:nvSpPr>
            <p:cNvPr id="1679" name="矩形"/>
            <p:cNvSpPr/>
            <p:nvPr/>
          </p:nvSpPr>
          <p:spPr>
            <a:xfrm>
              <a:off x="3657601" y="2057400"/>
              <a:ext cx="4065588" cy="525460"/>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同相，所以</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AF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是正实数</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680" name="矩形"/>
            <p:cNvSpPr/>
            <p:nvPr/>
          </p:nvSpPr>
          <p:spPr>
            <a:xfrm>
              <a:off x="762000" y="2011363"/>
              <a:ext cx="2895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负反馈时，</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grpSp>
      <p:graphicFrame>
        <p:nvGraphicFramePr>
          <p:cNvPr id="1682" name="对象"/>
          <p:cNvGraphicFramePr>
            <a:graphicFrameLocks noChangeAspect="1"/>
          </p:cNvGraphicFramePr>
          <p:nvPr/>
        </p:nvGraphicFramePr>
        <p:xfrm>
          <a:off x="838200" y="990600"/>
          <a:ext cx="3398838" cy="908049"/>
        </p:xfrm>
        <a:graphic>
          <a:graphicData uri="http://schemas.openxmlformats.org/presentationml/2006/ole">
            <mc:AlternateContent xmlns:mc="http://schemas.openxmlformats.org/markup-compatibility/2006">
              <mc:Choice xmlns:v="urn:schemas-microsoft-com:vml" Requires="v">
                <p:oleObj spid="_x0000_s3" name="package" r:id="rId5" imgW="1905000" imgH="508000" progId="package">
                  <p:embed/>
                </p:oleObj>
              </mc:Choice>
              <mc:Fallback>
                <p:oleObj name="package" r:id="rId5" imgW="1905000" imgH="508000" progId="package">
                  <p:embed/>
                  <p:pic>
                    <p:nvPicPr>
                      <p:cNvPr id="0" name="对象"/>
                      <p:cNvPicPr>
                        <a:picLocks noChangeAspect="1"/>
                      </p:cNvPicPr>
                      <p:nvPr/>
                    </p:nvPicPr>
                    <p:blipFill>
                      <a:blip r:embed="rId6" cstate="print"/>
                      <a:stretch>
                        <a:fillRect/>
                      </a:stretch>
                    </p:blipFill>
                    <p:spPr>
                      <a:xfrm>
                        <a:off x="838200" y="990600"/>
                        <a:ext cx="3398838" cy="908049"/>
                      </a:xfrm>
                      <a:prstGeom prst="rect">
                        <a:avLst/>
                      </a:prstGeom>
                      <a:noFill/>
                      <a:ln w="9525" cap="flat" cmpd="sng">
                        <a:noFill/>
                        <a:prstDash val="solid"/>
                        <a:miter/>
                      </a:ln>
                    </p:spPr>
                  </p:pic>
                </p:oleObj>
              </mc:Fallback>
            </mc:AlternateContent>
          </a:graphicData>
        </a:graphic>
      </p:graphicFrame>
      <p:graphicFrame>
        <p:nvGraphicFramePr>
          <p:cNvPr id="1683" name="对象"/>
          <p:cNvGraphicFramePr>
            <a:graphicFrameLocks noChangeAspect="1"/>
          </p:cNvGraphicFramePr>
          <p:nvPr/>
        </p:nvGraphicFramePr>
        <p:xfrm>
          <a:off x="4411663" y="890588"/>
          <a:ext cx="3208337" cy="1098550"/>
        </p:xfrm>
        <a:graphic>
          <a:graphicData uri="http://schemas.openxmlformats.org/presentationml/2006/ole">
            <mc:AlternateContent xmlns:mc="http://schemas.openxmlformats.org/markup-compatibility/2006">
              <mc:Choice xmlns:v="urn:schemas-microsoft-com:vml" Requires="v">
                <p:oleObj spid="_x0000_s4" name="package" r:id="rId7" imgW="1689100" imgH="520700" progId="package">
                  <p:embed/>
                </p:oleObj>
              </mc:Choice>
              <mc:Fallback>
                <p:oleObj name="package" r:id="rId7" imgW="1689100" imgH="520700" progId="package">
                  <p:embed/>
                  <p:pic>
                    <p:nvPicPr>
                      <p:cNvPr id="0" name="对象"/>
                      <p:cNvPicPr>
                        <a:picLocks noChangeAspect="1"/>
                      </p:cNvPicPr>
                      <p:nvPr/>
                    </p:nvPicPr>
                    <p:blipFill>
                      <a:blip r:embed="rId8" cstate="print"/>
                      <a:stretch>
                        <a:fillRect/>
                      </a:stretch>
                    </p:blipFill>
                    <p:spPr>
                      <a:xfrm>
                        <a:off x="4411663" y="890588"/>
                        <a:ext cx="3208337" cy="1098550"/>
                      </a:xfrm>
                      <a:prstGeom prst="rect">
                        <a:avLst/>
                      </a:prstGeom>
                      <a:noFill/>
                      <a:ln w="9525" cap="flat" cmpd="sng">
                        <a:noFill/>
                        <a:prstDash val="solid"/>
                        <a:miter/>
                      </a:ln>
                    </p:spPr>
                  </p:pic>
                </p:oleObj>
              </mc:Fallback>
            </mc:AlternateContent>
          </a:graphicData>
        </a:graphic>
      </p:graphicFrame>
      <p:sp>
        <p:nvSpPr>
          <p:cNvPr id="1684" name="矩形" descr="40%"/>
          <p:cNvSpPr/>
          <p:nvPr/>
        </p:nvSpPr>
        <p:spPr>
          <a:xfrm>
            <a:off x="533400" y="3854450"/>
            <a:ext cx="8000999" cy="1117600"/>
          </a:xfrm>
          <a:prstGeom prst="rect">
            <a:avLst/>
          </a:prstGeom>
          <a:no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20000"/>
              </a:lnSpc>
              <a:spcBef>
                <a:spcPct val="5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 1+AF|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称为反馈深度，其值愈大，负反馈作用愈强，</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也就愈小。</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85" name="矩形" descr="40%"/>
          <p:cNvSpPr/>
          <p:nvPr/>
        </p:nvSpPr>
        <p:spPr>
          <a:xfrm>
            <a:off x="609600" y="4902200"/>
            <a:ext cx="8000999" cy="1117600"/>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2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射极输出器、不带旁路电容的共射放大电路的电压放大倍数较低就是因为电路中引入了负反馈。</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wipe(left)">
                                      <p:cBhvr>
                                        <p:cTn id="7" dur="500"/>
                                        <p:tgtEl>
                                          <p:spTgt spid="16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wipe(left)">
                                      <p:cBhvr>
                                        <p:cTn id="12" dur="500"/>
                                        <p:tgtEl>
                                          <p:spTgt spid="16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81"/>
                                        </p:tgtEl>
                                        <p:attrNameLst>
                                          <p:attrName>style.visibility</p:attrName>
                                        </p:attrNameLst>
                                      </p:cBhvr>
                                      <p:to>
                                        <p:strVal val="visible"/>
                                      </p:to>
                                    </p:set>
                                    <p:animEffect transition="in" filter="wipe(left)">
                                      <p:cBhvr>
                                        <p:cTn id="17" dur="500"/>
                                        <p:tgtEl>
                                          <p:spTgt spid="16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76"/>
                                        </p:tgtEl>
                                        <p:attrNameLst>
                                          <p:attrName>style.visibility</p:attrName>
                                        </p:attrNameLst>
                                      </p:cBhvr>
                                      <p:to>
                                        <p:strVal val="visible"/>
                                      </p:to>
                                    </p:set>
                                    <p:animEffect transition="in" filter="wipe(left)">
                                      <p:cBhvr>
                                        <p:cTn id="22" dur="500"/>
                                        <p:tgtEl>
                                          <p:spTgt spid="16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73"/>
                                        </p:tgtEl>
                                        <p:attrNameLst>
                                          <p:attrName>style.visibility</p:attrName>
                                        </p:attrNameLst>
                                      </p:cBhvr>
                                      <p:to>
                                        <p:strVal val="visible"/>
                                      </p:to>
                                    </p:set>
                                    <p:animEffect transition="in" filter="wipe(left)">
                                      <p:cBhvr>
                                        <p:cTn id="27" dur="500"/>
                                        <p:tgtEl>
                                          <p:spTgt spid="16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77"/>
                                        </p:tgtEl>
                                        <p:attrNameLst>
                                          <p:attrName>style.visibility</p:attrName>
                                        </p:attrNameLst>
                                      </p:cBhvr>
                                      <p:to>
                                        <p:strVal val="visible"/>
                                      </p:to>
                                    </p:set>
                                    <p:animEffect transition="in" filter="wipe(left)">
                                      <p:cBhvr>
                                        <p:cTn id="32" dur="500"/>
                                        <p:tgtEl>
                                          <p:spTgt spid="16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84"/>
                                        </p:tgtEl>
                                        <p:attrNameLst>
                                          <p:attrName>style.visibility</p:attrName>
                                        </p:attrNameLst>
                                      </p:cBhvr>
                                      <p:to>
                                        <p:strVal val="visible"/>
                                      </p:to>
                                    </p:set>
                                    <p:animEffect transition="in" filter="wipe(left)">
                                      <p:cBhvr>
                                        <p:cTn id="37" dur="500"/>
                                        <p:tgtEl>
                                          <p:spTgt spid="16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85"/>
                                        </p:tgtEl>
                                        <p:attrNameLst>
                                          <p:attrName>style.visibility</p:attrName>
                                        </p:attrNameLst>
                                      </p:cBhvr>
                                      <p:to>
                                        <p:strVal val="visible"/>
                                      </p:to>
                                    </p:set>
                                    <p:animEffect transition="in" filter="wipe(left)">
                                      <p:cBhvr>
                                        <p:cTn id="42" dur="500"/>
                                        <p:tgtEl>
                                          <p:spTgt spid="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 grpId="0" animBg="1"/>
      <p:bldP spid="1676" grpId="0" animBg="1"/>
      <p:bldP spid="1673" grpId="0" animBg="1"/>
      <p:bldP spid="1677" grpId="0"/>
      <p:bldP spid="1684" grpId="0"/>
      <p:bldP spid="168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8" name="文本框"/>
          <p:cNvSpPr>
            <a:spLocks noGrp="1"/>
          </p:cNvSpPr>
          <p:nvPr>
            <p:ph type="ctrTitle"/>
          </p:nvPr>
        </p:nvSpPr>
        <p:spPr>
          <a:xfrm>
            <a:off x="685800" y="503237"/>
            <a:ext cx="5257800"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2.</a:t>
            </a: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提高放大倍数的稳定性</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aphicFrame>
        <p:nvGraphicFramePr>
          <p:cNvPr id="1689" name="对象"/>
          <p:cNvGraphicFramePr>
            <a:graphicFrameLocks noChangeAspect="1"/>
          </p:cNvGraphicFramePr>
          <p:nvPr/>
        </p:nvGraphicFramePr>
        <p:xfrm>
          <a:off x="976313" y="1136650"/>
          <a:ext cx="2071687" cy="966787"/>
        </p:xfrm>
        <a:graphic>
          <a:graphicData uri="http://schemas.openxmlformats.org/presentationml/2006/ole">
            <mc:AlternateContent xmlns:mc="http://schemas.openxmlformats.org/markup-compatibility/2006">
              <mc:Choice xmlns:v="urn:schemas-microsoft-com:vml" Requires="v">
                <p:oleObj spid="_x0000_s0" name="package" r:id="rId1" imgW="1181100" imgH="508000" progId="package">
                  <p:embed/>
                </p:oleObj>
              </mc:Choice>
              <mc:Fallback>
                <p:oleObj name="package" r:id="rId1" imgW="1181100" imgH="508000" progId="package">
                  <p:embed/>
                  <p:pic>
                    <p:nvPicPr>
                      <p:cNvPr id="0" name="对象"/>
                      <p:cNvPicPr>
                        <a:picLocks noChangeAspect="1"/>
                      </p:cNvPicPr>
                      <p:nvPr/>
                    </p:nvPicPr>
                    <p:blipFill>
                      <a:blip r:embed="rId2" cstate="print"/>
                      <a:stretch>
                        <a:fillRect/>
                      </a:stretch>
                    </p:blipFill>
                    <p:spPr>
                      <a:xfrm>
                        <a:off x="976313" y="1136650"/>
                        <a:ext cx="2071687" cy="966787"/>
                      </a:xfrm>
                      <a:prstGeom prst="rect">
                        <a:avLst/>
                      </a:prstGeom>
                      <a:noFill/>
                      <a:ln w="9525" cap="flat" cmpd="sng">
                        <a:noFill/>
                        <a:prstDash val="solid"/>
                        <a:miter/>
                      </a:ln>
                    </p:spPr>
                  </p:pic>
                </p:oleObj>
              </mc:Fallback>
            </mc:AlternateContent>
          </a:graphicData>
        </a:graphic>
      </p:graphicFrame>
      <p:graphicFrame>
        <p:nvGraphicFramePr>
          <p:cNvPr id="1690" name="对象"/>
          <p:cNvGraphicFramePr>
            <a:graphicFrameLocks noChangeAspect="1"/>
          </p:cNvGraphicFramePr>
          <p:nvPr/>
        </p:nvGraphicFramePr>
        <p:xfrm>
          <a:off x="4303713" y="1062038"/>
          <a:ext cx="3240087" cy="1139825"/>
        </p:xfrm>
        <a:graphic>
          <a:graphicData uri="http://schemas.openxmlformats.org/presentationml/2006/ole">
            <mc:AlternateContent xmlns:mc="http://schemas.openxmlformats.org/markup-compatibility/2006">
              <mc:Choice xmlns:v="urn:schemas-microsoft-com:vml" Requires="v">
                <p:oleObj spid="_x0000_s2" name="package" r:id="rId3" imgW="1739900" imgH="558800" progId="package">
                  <p:embed/>
                </p:oleObj>
              </mc:Choice>
              <mc:Fallback>
                <p:oleObj name="package" r:id="rId3" imgW="1739900" imgH="558800" progId="package">
                  <p:embed/>
                  <p:pic>
                    <p:nvPicPr>
                      <p:cNvPr id="0" name="对象"/>
                      <p:cNvPicPr>
                        <a:picLocks noChangeAspect="1"/>
                      </p:cNvPicPr>
                      <p:nvPr/>
                    </p:nvPicPr>
                    <p:blipFill>
                      <a:blip r:embed="rId4" cstate="print"/>
                      <a:stretch>
                        <a:fillRect/>
                      </a:stretch>
                    </p:blipFill>
                    <p:spPr>
                      <a:xfrm>
                        <a:off x="4303713" y="1062038"/>
                        <a:ext cx="3240087" cy="1139825"/>
                      </a:xfrm>
                      <a:prstGeom prst="rect">
                        <a:avLst/>
                      </a:prstGeom>
                      <a:noFill/>
                      <a:ln w="9525" cap="flat" cmpd="sng">
                        <a:noFill/>
                        <a:prstDash val="solid"/>
                        <a:miter/>
                      </a:ln>
                    </p:spPr>
                  </p:pic>
                </p:oleObj>
              </mc:Fallback>
            </mc:AlternateContent>
          </a:graphicData>
        </a:graphic>
      </p:graphicFrame>
      <p:sp>
        <p:nvSpPr>
          <p:cNvPr id="1691" name="矩形" descr="40%"/>
          <p:cNvSpPr/>
          <p:nvPr/>
        </p:nvSpPr>
        <p:spPr>
          <a:xfrm>
            <a:off x="949325" y="2301875"/>
            <a:ext cx="6313488" cy="525463"/>
          </a:xfrm>
          <a:prstGeom prst="rect">
            <a:avLst/>
          </a:prstGeom>
          <a:pattFill prst="pct40">
            <a:fgClr>
              <a:srgbClr val="FFCCCC"/>
            </a:fgClr>
            <a:bgClr>
              <a:srgbClr val="FFFFFF"/>
            </a:bgClr>
          </a:pattFill>
          <a:ln w="38100" cap="flat" cmpd="sng">
            <a:noFill/>
            <a:prstDash val="solid"/>
            <a:miter/>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引入负反馈使放大倍数的稳定性提高。</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92" name="矩形" descr="40%"/>
          <p:cNvSpPr/>
          <p:nvPr/>
        </p:nvSpPr>
        <p:spPr>
          <a:xfrm>
            <a:off x="304800" y="3017837"/>
            <a:ext cx="8874125" cy="525461"/>
          </a:xfrm>
          <a:prstGeom prst="rect">
            <a:avLst/>
          </a:prstGeom>
          <a:pattFill prst="pct40">
            <a:fgClr>
              <a:srgbClr val="00CCFF"/>
            </a:fgClr>
            <a:bgClr>
              <a:srgbClr val="FFFFFF"/>
            </a:bgClr>
          </a:pattFill>
          <a:ln w="38100" cap="flat" cmpd="sng">
            <a:noFill/>
            <a:prstDash val="solid"/>
            <a:miter/>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放大倍数下降至</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1+|AF|)</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倍，其稳定性提高</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1+|AF|</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倍。</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1693" name="矩形"/>
          <p:cNvSpPr/>
          <p:nvPr/>
        </p:nvSpPr>
        <p:spPr>
          <a:xfrm>
            <a:off x="533400" y="3703637"/>
            <a:ext cx="6186488" cy="525461"/>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若</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|AF| &gt;&gt;1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，称为</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深度负反馈</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，此时：</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694" name="矩形" descr="40%"/>
          <p:cNvSpPr/>
          <p:nvPr/>
        </p:nvSpPr>
        <p:spPr>
          <a:xfrm>
            <a:off x="3733800" y="4389438"/>
            <a:ext cx="4343400" cy="1387475"/>
          </a:xfrm>
          <a:prstGeom prst="rect">
            <a:avLst/>
          </a:prstGeom>
          <a:pattFill prst="pct40">
            <a:fgClr>
              <a:srgbClr val="CCCCFF"/>
            </a:fgClr>
            <a:bgClr>
              <a:srgbClr val="FFFFFF"/>
            </a:bgClr>
          </a:pattFill>
          <a:ln w="38100"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rgbClr val="FF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rPr>
              <a:t>在深度负反馈的情况下，闭环放大倍数仅与反馈电路的参数有关。</a:t>
            </a:r>
            <a:endParaRPr lang="zh-CN" altLang="en-US" sz="2800" b="1" i="0" u="none" strike="noStrike" kern="1200" cap="none" spc="0" baseline="0">
              <a:solidFill>
                <a:srgbClr val="FF0000"/>
              </a:solidFill>
              <a:effectLst>
                <a:outerShdw blurRad="38100" dist="38100" dir="2700000" algn="tl">
                  <a:srgbClr val="DDDDDD"/>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695" name="对象"/>
          <p:cNvGraphicFramePr>
            <a:graphicFrameLocks noChangeAspect="1"/>
          </p:cNvGraphicFramePr>
          <p:nvPr/>
        </p:nvGraphicFramePr>
        <p:xfrm>
          <a:off x="1676400" y="4527550"/>
          <a:ext cx="1295399" cy="1004887"/>
        </p:xfrm>
        <a:graphic>
          <a:graphicData uri="http://schemas.openxmlformats.org/presentationml/2006/ole">
            <mc:AlternateContent xmlns:mc="http://schemas.openxmlformats.org/markup-compatibility/2006">
              <mc:Choice xmlns:v="urn:schemas-microsoft-com:vml" Requires="v">
                <p:oleObj spid="_x0000_s3" name="package" r:id="rId5" imgW="673100" imgH="508000" progId="package">
                  <p:embed/>
                </p:oleObj>
              </mc:Choice>
              <mc:Fallback>
                <p:oleObj name="package" r:id="rId5" imgW="673100" imgH="508000" progId="package">
                  <p:embed/>
                  <p:pic>
                    <p:nvPicPr>
                      <p:cNvPr id="0" name="对象"/>
                      <p:cNvPicPr>
                        <a:picLocks noChangeAspect="1"/>
                      </p:cNvPicPr>
                      <p:nvPr/>
                    </p:nvPicPr>
                    <p:blipFill>
                      <a:blip r:embed="rId6" cstate="print"/>
                      <a:stretch>
                        <a:fillRect/>
                      </a:stretch>
                    </p:blipFill>
                    <p:spPr>
                      <a:xfrm>
                        <a:off x="1676400" y="4527550"/>
                        <a:ext cx="1295399" cy="1004887"/>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0"/>
                                        </p:tgtEl>
                                        <p:attrNameLst>
                                          <p:attrName>style.visibility</p:attrName>
                                        </p:attrNameLst>
                                      </p:cBhvr>
                                      <p:to>
                                        <p:strVal val="visible"/>
                                      </p:to>
                                    </p:set>
                                    <p:animEffect transition="in" filter="wipe(left)">
                                      <p:cBhvr>
                                        <p:cTn id="7" dur="500"/>
                                        <p:tgtEl>
                                          <p:spTgt spid="16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91"/>
                                        </p:tgtEl>
                                        <p:attrNameLst>
                                          <p:attrName>style.visibility</p:attrName>
                                        </p:attrNameLst>
                                      </p:cBhvr>
                                      <p:to>
                                        <p:strVal val="visible"/>
                                      </p:to>
                                    </p:set>
                                    <p:animEffect transition="in" filter="wipe(left)">
                                      <p:cBhvr>
                                        <p:cTn id="12" dur="500"/>
                                        <p:tgtEl>
                                          <p:spTgt spid="16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92"/>
                                        </p:tgtEl>
                                        <p:attrNameLst>
                                          <p:attrName>style.visibility</p:attrName>
                                        </p:attrNameLst>
                                      </p:cBhvr>
                                      <p:to>
                                        <p:strVal val="visible"/>
                                      </p:to>
                                    </p:set>
                                    <p:animEffect transition="in" filter="wipe(left)">
                                      <p:cBhvr>
                                        <p:cTn id="17" dur="500"/>
                                        <p:tgtEl>
                                          <p:spTgt spid="16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93"/>
                                        </p:tgtEl>
                                        <p:attrNameLst>
                                          <p:attrName>style.visibility</p:attrName>
                                        </p:attrNameLst>
                                      </p:cBhvr>
                                      <p:to>
                                        <p:strVal val="visible"/>
                                      </p:to>
                                    </p:set>
                                    <p:animEffect transition="in" filter="wipe(left)">
                                      <p:cBhvr>
                                        <p:cTn id="22" dur="500"/>
                                        <p:tgtEl>
                                          <p:spTgt spid="16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95"/>
                                        </p:tgtEl>
                                        <p:attrNameLst>
                                          <p:attrName>style.visibility</p:attrName>
                                        </p:attrNameLst>
                                      </p:cBhvr>
                                      <p:to>
                                        <p:strVal val="visible"/>
                                      </p:to>
                                    </p:set>
                                    <p:animEffect transition="in" filter="wipe(left)">
                                      <p:cBhvr>
                                        <p:cTn id="27" dur="500"/>
                                        <p:tgtEl>
                                          <p:spTgt spid="169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94"/>
                                        </p:tgtEl>
                                        <p:attrNameLst>
                                          <p:attrName>style.visibility</p:attrName>
                                        </p:attrNameLst>
                                      </p:cBhvr>
                                      <p:to>
                                        <p:strVal val="visible"/>
                                      </p:to>
                                    </p:set>
                                    <p:animEffect transition="in" filter="dissolve">
                                      <p:cBhvr>
                                        <p:cTn id="32" dur="500"/>
                                        <p:tgtEl>
                                          <p:spTgt spid="1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animBg="1"/>
      <p:bldP spid="1692" grpId="0" animBg="1"/>
      <p:bldP spid="1693" grpId="0"/>
      <p:bldP spid="169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8" name="矩形"/>
          <p:cNvSpPr/>
          <p:nvPr/>
        </p:nvSpPr>
        <p:spPr>
          <a:xfrm>
            <a:off x="609600" y="617538"/>
            <a:ext cx="464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|A|=300</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|F|=0.01</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699" name="对象"/>
          <p:cNvGraphicFramePr>
            <a:graphicFrameLocks noChangeAspect="1"/>
          </p:cNvGraphicFramePr>
          <p:nvPr/>
        </p:nvGraphicFramePr>
        <p:xfrm>
          <a:off x="727075" y="1074738"/>
          <a:ext cx="5691188" cy="1254125"/>
        </p:xfrm>
        <a:graphic>
          <a:graphicData uri="http://schemas.openxmlformats.org/presentationml/2006/ole">
            <mc:AlternateContent xmlns:mc="http://schemas.openxmlformats.org/markup-compatibility/2006">
              <mc:Choice xmlns:v="urn:schemas-microsoft-com:vml" Requires="v">
                <p:oleObj spid="_x0000_s0" name="package" r:id="rId1" imgW="2414270" imgH="530225" progId="package">
                  <p:embed/>
                </p:oleObj>
              </mc:Choice>
              <mc:Fallback>
                <p:oleObj name="package" r:id="rId1" imgW="2414270" imgH="530225" progId="package">
                  <p:embed/>
                  <p:pic>
                    <p:nvPicPr>
                      <p:cNvPr id="0" name="对象"/>
                      <p:cNvPicPr>
                        <a:picLocks noChangeAspect="1"/>
                      </p:cNvPicPr>
                      <p:nvPr/>
                    </p:nvPicPr>
                    <p:blipFill>
                      <a:blip r:embed="rId2" cstate="print"/>
                      <a:stretch>
                        <a:fillRect/>
                      </a:stretch>
                    </p:blipFill>
                    <p:spPr>
                      <a:xfrm>
                        <a:off x="727075" y="1074738"/>
                        <a:ext cx="5691188" cy="1254125"/>
                      </a:xfrm>
                      <a:prstGeom prst="rect">
                        <a:avLst/>
                      </a:prstGeom>
                      <a:noFill/>
                      <a:ln w="9525" cap="flat" cmpd="sng">
                        <a:noFill/>
                        <a:prstDash val="solid"/>
                        <a:miter/>
                      </a:ln>
                    </p:spPr>
                  </p:pic>
                </p:oleObj>
              </mc:Fallback>
            </mc:AlternateContent>
          </a:graphicData>
        </a:graphic>
      </p:graphicFrame>
      <p:graphicFrame>
        <p:nvGraphicFramePr>
          <p:cNvPr id="1700" name="对象"/>
          <p:cNvGraphicFramePr>
            <a:graphicFrameLocks noChangeAspect="1"/>
          </p:cNvGraphicFramePr>
          <p:nvPr/>
        </p:nvGraphicFramePr>
        <p:xfrm>
          <a:off x="701657" y="2308225"/>
          <a:ext cx="2559085" cy="1343025"/>
        </p:xfrm>
        <a:graphic>
          <a:graphicData uri="http://schemas.openxmlformats.org/presentationml/2006/ole">
            <mc:AlternateContent xmlns:mc="http://schemas.openxmlformats.org/markup-compatibility/2006">
              <mc:Choice xmlns:v="urn:schemas-microsoft-com:vml" Requires="v">
                <p:oleObj spid="_x0000_s2" name="package" r:id="rId3" imgW="987425" imgH="530225" progId="package">
                  <p:embed/>
                </p:oleObj>
              </mc:Choice>
              <mc:Fallback>
                <p:oleObj name="package" r:id="rId3" imgW="987425" imgH="530225" progId="package">
                  <p:embed/>
                  <p:pic>
                    <p:nvPicPr>
                      <p:cNvPr id="0" name="对象"/>
                      <p:cNvPicPr>
                        <a:picLocks noChangeAspect="1"/>
                      </p:cNvPicPr>
                      <p:nvPr/>
                    </p:nvPicPr>
                    <p:blipFill>
                      <a:blip r:embed="rId4" cstate="print"/>
                      <a:stretch>
                        <a:fillRect/>
                      </a:stretch>
                    </p:blipFill>
                    <p:spPr>
                      <a:xfrm>
                        <a:off x="701657" y="2308225"/>
                        <a:ext cx="2559085" cy="1343025"/>
                      </a:xfrm>
                      <a:prstGeom prst="rect">
                        <a:avLst/>
                      </a:prstGeom>
                      <a:noFill/>
                      <a:ln w="9525" cap="flat" cmpd="sng">
                        <a:noFill/>
                        <a:prstDash val="solid"/>
                        <a:miter/>
                      </a:ln>
                    </p:spPr>
                  </p:pic>
                </p:oleObj>
              </mc:Fallback>
            </mc:AlternateContent>
          </a:graphicData>
        </a:graphic>
      </p:graphicFrame>
      <p:graphicFrame>
        <p:nvGraphicFramePr>
          <p:cNvPr id="1701" name="对象"/>
          <p:cNvGraphicFramePr>
            <a:graphicFrameLocks noChangeAspect="1"/>
          </p:cNvGraphicFramePr>
          <p:nvPr/>
        </p:nvGraphicFramePr>
        <p:xfrm>
          <a:off x="1981200" y="4732338"/>
          <a:ext cx="5410200" cy="1058862"/>
        </p:xfrm>
        <a:graphic>
          <a:graphicData uri="http://schemas.openxmlformats.org/presentationml/2006/ole">
            <mc:AlternateContent xmlns:mc="http://schemas.openxmlformats.org/markup-compatibility/2006">
              <mc:Choice xmlns:v="urn:schemas-microsoft-com:vml" Requires="v">
                <p:oleObj spid="_x0000_s3" name="package" r:id="rId5" imgW="2667000" imgH="457200" progId="package">
                  <p:embed/>
                </p:oleObj>
              </mc:Choice>
              <mc:Fallback>
                <p:oleObj name="package" r:id="rId5" imgW="2667000" imgH="457200" progId="package">
                  <p:embed/>
                  <p:pic>
                    <p:nvPicPr>
                      <p:cNvPr id="0" name="对象"/>
                      <p:cNvPicPr>
                        <a:picLocks noChangeAspect="1"/>
                      </p:cNvPicPr>
                      <p:nvPr/>
                    </p:nvPicPr>
                    <p:blipFill>
                      <a:blip r:embed="rId6" cstate="print"/>
                      <a:stretch>
                        <a:fillRect/>
                      </a:stretch>
                    </p:blipFill>
                    <p:spPr>
                      <a:xfrm>
                        <a:off x="1981200" y="4732338"/>
                        <a:ext cx="5410200" cy="1058862"/>
                      </a:xfrm>
                      <a:prstGeom prst="rect">
                        <a:avLst/>
                      </a:prstGeom>
                      <a:noFill/>
                      <a:ln w="9525" cap="flat" cmpd="sng">
                        <a:noFill/>
                        <a:prstDash val="solid"/>
                        <a:miter/>
                      </a:ln>
                    </p:spPr>
                  </p:pic>
                </p:oleObj>
              </mc:Fallback>
            </mc:AlternateContent>
          </a:graphicData>
        </a:graphic>
      </p:graphicFrame>
      <p:graphicFrame>
        <p:nvGraphicFramePr>
          <p:cNvPr id="1702" name="对象"/>
          <p:cNvGraphicFramePr>
            <a:graphicFrameLocks noChangeAspect="1"/>
          </p:cNvGraphicFramePr>
          <p:nvPr/>
        </p:nvGraphicFramePr>
        <p:xfrm>
          <a:off x="760413" y="3435350"/>
          <a:ext cx="3795712" cy="1303338"/>
        </p:xfrm>
        <a:graphic>
          <a:graphicData uri="http://schemas.openxmlformats.org/presentationml/2006/ole">
            <mc:AlternateContent xmlns:mc="http://schemas.openxmlformats.org/markup-compatibility/2006">
              <mc:Choice xmlns:v="urn:schemas-microsoft-com:vml" Requires="v">
                <p:oleObj spid="_x0000_s4" name="package" r:id="rId7" imgW="1545590" imgH="530225" progId="package">
                  <p:embed/>
                </p:oleObj>
              </mc:Choice>
              <mc:Fallback>
                <p:oleObj name="package" r:id="rId7" imgW="1545590" imgH="530225" progId="package">
                  <p:embed/>
                  <p:pic>
                    <p:nvPicPr>
                      <p:cNvPr id="0" name="对象"/>
                      <p:cNvPicPr>
                        <a:picLocks noChangeAspect="1"/>
                      </p:cNvPicPr>
                      <p:nvPr/>
                    </p:nvPicPr>
                    <p:blipFill>
                      <a:blip r:embed="rId8" cstate="print"/>
                      <a:stretch>
                        <a:fillRect/>
                      </a:stretch>
                    </p:blipFill>
                    <p:spPr>
                      <a:xfrm>
                        <a:off x="760413" y="3435350"/>
                        <a:ext cx="3795712" cy="1303338"/>
                      </a:xfrm>
                      <a:prstGeom prst="rect">
                        <a:avLst/>
                      </a:prstGeom>
                      <a:noFill/>
                      <a:ln w="9525" cap="flat" cmpd="sng">
                        <a:noFill/>
                        <a:prstDash val="solid"/>
                        <a:miter/>
                      </a:ln>
                    </p:spPr>
                  </p:pic>
                </p:oleObj>
              </mc:Fallback>
            </mc:AlternateContent>
          </a:graphicData>
        </a:graphic>
      </p:graphicFrame>
      <p:grpSp>
        <p:nvGrpSpPr>
          <p:cNvPr id="1705" name="组合"/>
          <p:cNvGrpSpPr/>
          <p:nvPr/>
        </p:nvGrpSpPr>
        <p:grpSpPr>
          <a:xfrm>
            <a:off x="7010399" y="2979737"/>
            <a:ext cx="1828801" cy="1752600"/>
            <a:chOff x="7010399" y="2979737"/>
            <a:chExt cx="1828801" cy="1752600"/>
          </a:xfrm>
        </p:grpSpPr>
        <p:sp>
          <p:nvSpPr>
            <p:cNvPr id="1703" name="十字星"/>
            <p:cNvSpPr/>
            <p:nvPr/>
          </p:nvSpPr>
          <p:spPr>
            <a:xfrm>
              <a:off x="7924801" y="2979737"/>
              <a:ext cx="914400" cy="1066800"/>
            </a:xfrm>
            <a:prstGeom prst="star4">
              <a:avLst>
                <a:gd name="adj" fmla="val 12500"/>
              </a:avLst>
            </a:prstGeom>
            <a:gradFill rotWithShape="0">
              <a:gsLst>
                <a:gs pos="0">
                  <a:srgbClr val="FFFFFF">
                    <a:alpha val="100000"/>
                  </a:srgbClr>
                </a:gs>
                <a:gs pos="100000">
                  <a:srgbClr val="6699FF">
                    <a:alpha val="100000"/>
                  </a:srgbClr>
                </a:gs>
              </a:gsLst>
              <a:path path="shape">
                <a:fillToRect l="50000" t="50000" r="50000" b="50000"/>
              </a:path>
              <a:tileRect/>
            </a:gradFill>
            <a:ln w="9525" cap="sq" cmpd="sng">
              <a:solidFill>
                <a:srgbClr val="6699FF"/>
              </a:solidFill>
              <a:prstDash val="solid"/>
              <a:miter/>
            </a:ln>
          </p:spPr>
        </p:sp>
        <p:sp>
          <p:nvSpPr>
            <p:cNvPr id="1704" name="十字星"/>
            <p:cNvSpPr/>
            <p:nvPr/>
          </p:nvSpPr>
          <p:spPr>
            <a:xfrm>
              <a:off x="7010399" y="3970338"/>
              <a:ext cx="762000" cy="762000"/>
            </a:xfrm>
            <a:prstGeom prst="star4">
              <a:avLst>
                <a:gd name="adj" fmla="val 12500"/>
              </a:avLst>
            </a:prstGeom>
            <a:gradFill rotWithShape="0">
              <a:gsLst>
                <a:gs pos="0">
                  <a:srgbClr val="FFFFFF">
                    <a:alpha val="100000"/>
                  </a:srgbClr>
                </a:gs>
                <a:gs pos="100000">
                  <a:srgbClr val="6699FF">
                    <a:alpha val="100000"/>
                  </a:srgbClr>
                </a:gs>
              </a:gsLst>
              <a:path path="shape">
                <a:fillToRect l="50000" t="50000" r="50000" b="50000"/>
              </a:path>
              <a:tileRect/>
            </a:gradFill>
            <a:ln w="9525" cap="sq" cmpd="sng">
              <a:solidFill>
                <a:srgbClr val="6699FF"/>
              </a:solidFill>
              <a:prstDash val="solid"/>
              <a:miter/>
            </a:ln>
          </p:spPr>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9"/>
                                        </p:tgtEl>
                                        <p:attrNameLst>
                                          <p:attrName>style.visibility</p:attrName>
                                        </p:attrNameLst>
                                      </p:cBhvr>
                                      <p:to>
                                        <p:strVal val="visible"/>
                                      </p:to>
                                    </p:set>
                                    <p:animEffect transition="in" filter="wipe(left)">
                                      <p:cBhvr>
                                        <p:cTn id="7" dur="500"/>
                                        <p:tgtEl>
                                          <p:spTgt spid="1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00"/>
                                        </p:tgtEl>
                                        <p:attrNameLst>
                                          <p:attrName>style.visibility</p:attrName>
                                        </p:attrNameLst>
                                      </p:cBhvr>
                                      <p:to>
                                        <p:strVal val="visible"/>
                                      </p:to>
                                    </p:set>
                                    <p:animEffect transition="in" filter="wipe(left)">
                                      <p:cBhvr>
                                        <p:cTn id="12" dur="500"/>
                                        <p:tgtEl>
                                          <p:spTgt spid="17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02"/>
                                        </p:tgtEl>
                                        <p:attrNameLst>
                                          <p:attrName>style.visibility</p:attrName>
                                        </p:attrNameLst>
                                      </p:cBhvr>
                                      <p:to>
                                        <p:strVal val="visible"/>
                                      </p:to>
                                    </p:set>
                                    <p:animEffect transition="in" filter="wipe(left)">
                                      <p:cBhvr>
                                        <p:cTn id="17" dur="500"/>
                                        <p:tgtEl>
                                          <p:spTgt spid="1702"/>
                                        </p:tgtEl>
                                      </p:cBhvr>
                                    </p:animEffect>
                                  </p:childTnLst>
                                </p:cTn>
                              </p:par>
                            </p:childTnLst>
                          </p:cTn>
                        </p:par>
                        <p:par>
                          <p:cTn id="18" fill="hold">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1705"/>
                                        </p:tgtEl>
                                        <p:attrNameLst>
                                          <p:attrName>style.visibility</p:attrName>
                                        </p:attrNameLst>
                                      </p:cBhvr>
                                      <p:to>
                                        <p:strVal val="visible"/>
                                      </p:to>
                                    </p:set>
                                    <p:anim calcmode="lin" valueType="num">
                                      <p:cBhvr>
                                        <p:cTn id="21" dur="500" fill="hold"/>
                                        <p:tgtEl>
                                          <p:spTgt spid="1705"/>
                                        </p:tgtEl>
                                        <p:attrNameLst>
                                          <p:attrName>ppt_w</p:attrName>
                                        </p:attrNameLst>
                                      </p:cBhvr>
                                      <p:tavLst>
                                        <p:tav tm="0">
                                          <p:val>
                                            <p:fltVal val="0"/>
                                          </p:val>
                                        </p:tav>
                                        <p:tav tm="100000">
                                          <p:val>
                                            <p:strVal val="#ppt_w"/>
                                          </p:val>
                                        </p:tav>
                                      </p:tavLst>
                                    </p:anim>
                                    <p:anim calcmode="lin" valueType="num">
                                      <p:cBhvr>
                                        <p:cTn id="22" dur="500" fill="hold"/>
                                        <p:tgtEl>
                                          <p:spTgt spid="170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01"/>
                                        </p:tgtEl>
                                        <p:attrNameLst>
                                          <p:attrName>style.visibility</p:attrName>
                                        </p:attrNameLst>
                                      </p:cBhvr>
                                      <p:to>
                                        <p:strVal val="visible"/>
                                      </p:to>
                                    </p:set>
                                    <p:animEffect transition="in" filter="wipe(left)">
                                      <p:cBhvr>
                                        <p:cTn id="27" dur="500"/>
                                        <p:tgtEl>
                                          <p:spTgt spid="1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08" name="文本框"/>
          <p:cNvSpPr>
            <a:spLocks noGrp="1"/>
          </p:cNvSpPr>
          <p:nvPr>
            <p:ph type="title"/>
          </p:nvPr>
        </p:nvSpPr>
        <p:spPr>
          <a:xfrm>
            <a:off x="685800" y="457200"/>
            <a:ext cx="38100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改善波形失真</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grpSp>
        <p:nvGrpSpPr>
          <p:cNvPr id="1713" name="组合"/>
          <p:cNvGrpSpPr/>
          <p:nvPr/>
        </p:nvGrpSpPr>
        <p:grpSpPr>
          <a:xfrm>
            <a:off x="2714625" y="1238250"/>
            <a:ext cx="3295650" cy="838200"/>
            <a:chOff x="2714625" y="1238250"/>
            <a:chExt cx="3295650" cy="838200"/>
          </a:xfrm>
        </p:grpSpPr>
        <p:sp>
          <p:nvSpPr>
            <p:cNvPr id="1709" name="矩形" descr="30%"/>
            <p:cNvSpPr/>
            <p:nvPr/>
          </p:nvSpPr>
          <p:spPr>
            <a:xfrm>
              <a:off x="3514725" y="1238250"/>
              <a:ext cx="1695451" cy="838200"/>
            </a:xfrm>
            <a:prstGeom prst="rect">
              <a:avLst/>
            </a:prstGeom>
            <a:pattFill prst="pct30">
              <a:fgClr>
                <a:srgbClr val="990000"/>
              </a:fgClr>
              <a:bgClr>
                <a:srgbClr val="FFFFFF"/>
              </a:bgClr>
            </a:pattFill>
            <a:ln w="38100" cap="flat" cmpd="sng">
              <a:solidFill>
                <a:srgbClr val="3399FF"/>
              </a:solidFill>
              <a:prstDash val="solid"/>
              <a:miter/>
            </a:ln>
          </p:spPr>
        </p:sp>
        <p:sp>
          <p:nvSpPr>
            <p:cNvPr id="1710" name="矩形" descr="30%"/>
            <p:cNvSpPr/>
            <p:nvPr/>
          </p:nvSpPr>
          <p:spPr>
            <a:xfrm>
              <a:off x="4105275" y="1333500"/>
              <a:ext cx="474662" cy="579438"/>
            </a:xfrm>
            <a:prstGeom prst="rect">
              <a:avLst/>
            </a:prstGeom>
            <a:pattFill prst="pct30">
              <a:fgClr>
                <a:srgbClr val="990000"/>
              </a:fgClr>
              <a:bgClr>
                <a:srgbClr val="FFFFFF"/>
              </a:bgClr>
            </a:patt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A</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1711" name="直线" descr="30%"/>
            <p:cNvSpPr/>
            <p:nvPr/>
          </p:nvSpPr>
          <p:spPr>
            <a:xfrm>
              <a:off x="2714625" y="1657351"/>
              <a:ext cx="800100" cy="0"/>
            </a:xfrm>
            <a:prstGeom prst="line">
              <a:avLst/>
            </a:prstGeom>
            <a:noFill/>
            <a:ln w="38100" cap="flat" cmpd="sng">
              <a:solidFill>
                <a:srgbClr val="FF3300"/>
              </a:solidFill>
              <a:prstDash val="solid"/>
              <a:round/>
              <a:tailEnd type="triangle" w="med" len="med"/>
            </a:ln>
          </p:spPr>
        </p:sp>
        <p:sp>
          <p:nvSpPr>
            <p:cNvPr id="1712" name="直线" descr="30%"/>
            <p:cNvSpPr/>
            <p:nvPr/>
          </p:nvSpPr>
          <p:spPr>
            <a:xfrm>
              <a:off x="5210175" y="1657351"/>
              <a:ext cx="800100" cy="0"/>
            </a:xfrm>
            <a:prstGeom prst="line">
              <a:avLst/>
            </a:prstGeom>
            <a:noFill/>
            <a:ln w="38100" cap="flat" cmpd="sng">
              <a:solidFill>
                <a:srgbClr val="FF3300"/>
              </a:solidFill>
              <a:prstDash val="solid"/>
              <a:round/>
              <a:tailEnd type="triangle" w="med" len="med"/>
            </a:ln>
          </p:spPr>
        </p:sp>
      </p:grpSp>
      <p:grpSp>
        <p:nvGrpSpPr>
          <p:cNvPr id="1720" name="组合"/>
          <p:cNvGrpSpPr/>
          <p:nvPr/>
        </p:nvGrpSpPr>
        <p:grpSpPr>
          <a:xfrm>
            <a:off x="914400" y="1295399"/>
            <a:ext cx="1714500" cy="804861"/>
            <a:chOff x="914400" y="1295399"/>
            <a:chExt cx="1714500" cy="804861"/>
          </a:xfrm>
        </p:grpSpPr>
        <p:grpSp>
          <p:nvGrpSpPr>
            <p:cNvPr id="1718" name="组合"/>
            <p:cNvGrpSpPr/>
            <p:nvPr/>
          </p:nvGrpSpPr>
          <p:grpSpPr>
            <a:xfrm>
              <a:off x="1428750" y="1519236"/>
              <a:ext cx="1200150" cy="581024"/>
              <a:chOff x="1428750" y="1519236"/>
              <a:chExt cx="1200150" cy="581024"/>
            </a:xfrm>
          </p:grpSpPr>
          <p:sp>
            <p:nvSpPr>
              <p:cNvPr id="1714" name="直线"/>
              <p:cNvSpPr/>
              <p:nvPr/>
            </p:nvSpPr>
            <p:spPr>
              <a:xfrm>
                <a:off x="1428750" y="1800225"/>
                <a:ext cx="1200150" cy="0"/>
              </a:xfrm>
              <a:prstGeom prst="line">
                <a:avLst/>
              </a:prstGeom>
              <a:noFill/>
              <a:ln w="28575" cap="flat" cmpd="sng">
                <a:solidFill>
                  <a:srgbClr val="000000"/>
                </a:solidFill>
                <a:prstDash val="solid"/>
                <a:round/>
                <a:tailEnd type="triangle" w="med" len="med"/>
              </a:ln>
            </p:spPr>
          </p:sp>
          <p:grpSp>
            <p:nvGrpSpPr>
              <p:cNvPr id="1717" name="组合"/>
              <p:cNvGrpSpPr/>
              <p:nvPr/>
            </p:nvGrpSpPr>
            <p:grpSpPr>
              <a:xfrm>
                <a:off x="1576386" y="1519236"/>
                <a:ext cx="571500" cy="581024"/>
                <a:chOff x="1576386" y="1519236"/>
                <a:chExt cx="571500" cy="581024"/>
              </a:xfrm>
            </p:grpSpPr>
            <p:sp>
              <p:nvSpPr>
                <p:cNvPr id="1715" name="曲线"/>
                <p:cNvSpPr/>
                <p:nvPr/>
              </p:nvSpPr>
              <p:spPr>
                <a:xfrm>
                  <a:off x="1576386" y="1519236"/>
                  <a:ext cx="285749" cy="304800"/>
                </a:xfrm>
                <a:custGeom>
                  <a:avLst/>
                  <a:gdLst>
                    <a:gd name="T1" fmla="*/ 0 w 21600"/>
                    <a:gd name="T2" fmla="*/ 0 h 21600"/>
                    <a:gd name="T3" fmla="*/ 21600 w 21600"/>
                    <a:gd name="T4" fmla="*/ 21600 h 21600"/>
                  </a:gdLst>
                  <a:ahLst/>
                  <a:cxnLst/>
                  <a:rect l="T1" t="T2" r="T3" b="T4"/>
                  <a:pathLst>
                    <a:path w="21600" h="21600">
                      <a:moveTo>
                        <a:pt x="0" y="20249"/>
                      </a:moveTo>
                      <a:cubicBezTo>
                        <a:pt x="840" y="18336"/>
                        <a:pt x="4199" y="9787"/>
                        <a:pt x="4680" y="8775"/>
                      </a:cubicBezTo>
                      <a:cubicBezTo>
                        <a:pt x="5158" y="7762"/>
                        <a:pt x="2399" y="15299"/>
                        <a:pt x="2879" y="14174"/>
                      </a:cubicBezTo>
                      <a:cubicBezTo>
                        <a:pt x="3358" y="13049"/>
                        <a:pt x="5879" y="4050"/>
                        <a:pt x="7558" y="2024"/>
                      </a:cubicBezTo>
                      <a:cubicBezTo>
                        <a:pt x="9238" y="0"/>
                        <a:pt x="11759" y="674"/>
                        <a:pt x="13319" y="1687"/>
                      </a:cubicBezTo>
                      <a:cubicBezTo>
                        <a:pt x="14879" y="2700"/>
                        <a:pt x="15958" y="6412"/>
                        <a:pt x="16919" y="8437"/>
                      </a:cubicBezTo>
                      <a:cubicBezTo>
                        <a:pt x="17879" y="10462"/>
                        <a:pt x="18358" y="12037"/>
                        <a:pt x="19078" y="14174"/>
                      </a:cubicBezTo>
                      <a:cubicBezTo>
                        <a:pt x="19799" y="16312"/>
                        <a:pt x="21119" y="20023"/>
                        <a:pt x="21600" y="21599"/>
                      </a:cubicBezTo>
                    </a:path>
                  </a:pathLst>
                </a:custGeom>
                <a:noFill/>
                <a:ln w="28575" cap="flat" cmpd="sng">
                  <a:solidFill>
                    <a:srgbClr val="000000"/>
                  </a:solidFill>
                  <a:prstDash val="solid"/>
                  <a:round/>
                </a:ln>
              </p:spPr>
            </p:sp>
            <p:sp>
              <p:nvSpPr>
                <p:cNvPr id="1716" name="曲线"/>
                <p:cNvSpPr/>
                <p:nvPr/>
              </p:nvSpPr>
              <p:spPr>
                <a:xfrm flipV="1">
                  <a:off x="1862137" y="1795462"/>
                  <a:ext cx="285750" cy="304799"/>
                </a:xfrm>
                <a:custGeom>
                  <a:avLst/>
                  <a:gdLst>
                    <a:gd name="T1" fmla="*/ 0 w 21600"/>
                    <a:gd name="T2" fmla="*/ 0 h 21600"/>
                    <a:gd name="T3" fmla="*/ 21600 w 21600"/>
                    <a:gd name="T4" fmla="*/ 21600 h 21600"/>
                  </a:gdLst>
                  <a:ahLst/>
                  <a:cxnLst/>
                  <a:rect l="T1" t="T2" r="T3" b="T4"/>
                  <a:pathLst>
                    <a:path w="21600" h="21600">
                      <a:moveTo>
                        <a:pt x="0" y="20250"/>
                      </a:moveTo>
                      <a:cubicBezTo>
                        <a:pt x="840" y="18337"/>
                        <a:pt x="4198" y="9787"/>
                        <a:pt x="4680" y="8774"/>
                      </a:cubicBezTo>
                      <a:cubicBezTo>
                        <a:pt x="5160" y="7762"/>
                        <a:pt x="2400" y="15299"/>
                        <a:pt x="2880" y="14173"/>
                      </a:cubicBezTo>
                      <a:cubicBezTo>
                        <a:pt x="3358" y="13049"/>
                        <a:pt x="5880" y="4050"/>
                        <a:pt x="7558" y="2024"/>
                      </a:cubicBezTo>
                      <a:cubicBezTo>
                        <a:pt x="9238" y="0"/>
                        <a:pt x="11759" y="675"/>
                        <a:pt x="13320" y="1686"/>
                      </a:cubicBezTo>
                      <a:cubicBezTo>
                        <a:pt x="14878" y="2699"/>
                        <a:pt x="15960" y="6412"/>
                        <a:pt x="16918" y="8436"/>
                      </a:cubicBezTo>
                      <a:cubicBezTo>
                        <a:pt x="17879" y="10462"/>
                        <a:pt x="18358" y="12037"/>
                        <a:pt x="19078" y="14173"/>
                      </a:cubicBezTo>
                      <a:cubicBezTo>
                        <a:pt x="19798" y="16312"/>
                        <a:pt x="21119" y="20025"/>
                        <a:pt x="21600" y="21600"/>
                      </a:cubicBezTo>
                    </a:path>
                  </a:pathLst>
                </a:custGeom>
                <a:noFill/>
                <a:ln w="28575" cap="flat" cmpd="sng">
                  <a:solidFill>
                    <a:srgbClr val="000000"/>
                  </a:solidFill>
                  <a:prstDash val="solid"/>
                  <a:round/>
                </a:ln>
              </p:spPr>
            </p:sp>
          </p:grpSp>
        </p:grpSp>
        <p:sp>
          <p:nvSpPr>
            <p:cNvPr id="1719" name="矩形"/>
            <p:cNvSpPr/>
            <p:nvPr/>
          </p:nvSpPr>
          <p:spPr>
            <a:xfrm>
              <a:off x="914400" y="1295399"/>
              <a:ext cx="481012" cy="579437"/>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i</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grpSp>
        <p:nvGrpSpPr>
          <p:cNvPr id="1725" name="组合"/>
          <p:cNvGrpSpPr/>
          <p:nvPr/>
        </p:nvGrpSpPr>
        <p:grpSpPr>
          <a:xfrm>
            <a:off x="1481138" y="3529012"/>
            <a:ext cx="1333499" cy="696912"/>
            <a:chOff x="1481138" y="3529012"/>
            <a:chExt cx="1333499" cy="696912"/>
          </a:xfrm>
        </p:grpSpPr>
        <p:sp>
          <p:nvSpPr>
            <p:cNvPr id="1721" name="曲线"/>
            <p:cNvSpPr/>
            <p:nvPr/>
          </p:nvSpPr>
          <p:spPr>
            <a:xfrm flipV="1">
              <a:off x="2281238" y="4108450"/>
              <a:ext cx="304799" cy="117473"/>
            </a:xfrm>
            <a:custGeom>
              <a:avLst/>
              <a:gdLst>
                <a:gd name="T1" fmla="*/ 0 w 21600"/>
                <a:gd name="T2" fmla="*/ 0 h 21600"/>
                <a:gd name="T3" fmla="*/ 21600 w 21600"/>
                <a:gd name="T4" fmla="*/ 21600 h 21600"/>
              </a:gdLst>
              <a:ahLst/>
              <a:cxnLst/>
              <a:rect l="T1" t="T2" r="T3" b="T4"/>
              <a:pathLst>
                <a:path w="21600" h="21600">
                  <a:moveTo>
                    <a:pt x="0" y="20250"/>
                  </a:moveTo>
                  <a:cubicBezTo>
                    <a:pt x="840" y="18337"/>
                    <a:pt x="4200" y="9786"/>
                    <a:pt x="4679" y="8774"/>
                  </a:cubicBezTo>
                  <a:cubicBezTo>
                    <a:pt x="5159" y="7762"/>
                    <a:pt x="2399" y="15300"/>
                    <a:pt x="2879" y="14173"/>
                  </a:cubicBezTo>
                  <a:cubicBezTo>
                    <a:pt x="3358" y="13049"/>
                    <a:pt x="5879" y="4049"/>
                    <a:pt x="7559" y="2024"/>
                  </a:cubicBezTo>
                  <a:cubicBezTo>
                    <a:pt x="9239" y="0"/>
                    <a:pt x="11758" y="674"/>
                    <a:pt x="13319" y="1686"/>
                  </a:cubicBezTo>
                  <a:cubicBezTo>
                    <a:pt x="14880" y="2699"/>
                    <a:pt x="15958" y="6412"/>
                    <a:pt x="16918" y="8436"/>
                  </a:cubicBezTo>
                  <a:cubicBezTo>
                    <a:pt x="17879" y="10461"/>
                    <a:pt x="18358" y="12036"/>
                    <a:pt x="19078" y="14173"/>
                  </a:cubicBezTo>
                  <a:cubicBezTo>
                    <a:pt x="19798" y="16311"/>
                    <a:pt x="21120" y="20024"/>
                    <a:pt x="21600" y="21598"/>
                  </a:cubicBezTo>
                </a:path>
              </a:pathLst>
            </a:custGeom>
            <a:noFill/>
            <a:ln w="28575" cap="flat" cmpd="sng">
              <a:solidFill>
                <a:srgbClr val="000000"/>
              </a:solidFill>
              <a:prstDash val="solid"/>
              <a:round/>
            </a:ln>
          </p:spPr>
        </p:sp>
        <p:sp>
          <p:nvSpPr>
            <p:cNvPr id="1722" name="曲线"/>
            <p:cNvSpPr/>
            <p:nvPr/>
          </p:nvSpPr>
          <p:spPr>
            <a:xfrm>
              <a:off x="1976438" y="3938587"/>
              <a:ext cx="304800" cy="169862"/>
            </a:xfrm>
            <a:custGeom>
              <a:avLst/>
              <a:gdLst>
                <a:gd name="T1" fmla="*/ 0 w 21600"/>
                <a:gd name="T2" fmla="*/ 0 h 21600"/>
                <a:gd name="T3" fmla="*/ 21600 w 21600"/>
                <a:gd name="T4" fmla="*/ 21600 h 21600"/>
              </a:gdLst>
              <a:ahLst/>
              <a:cxnLst/>
              <a:rect l="T1" t="T2" r="T3" b="T4"/>
              <a:pathLst>
                <a:path w="21600" h="21600">
                  <a:moveTo>
                    <a:pt x="0" y="20249"/>
                  </a:moveTo>
                  <a:cubicBezTo>
                    <a:pt x="839" y="18336"/>
                    <a:pt x="4200" y="9786"/>
                    <a:pt x="4679" y="8773"/>
                  </a:cubicBezTo>
                  <a:cubicBezTo>
                    <a:pt x="5160" y="7762"/>
                    <a:pt x="2399" y="15300"/>
                    <a:pt x="2880" y="14174"/>
                  </a:cubicBezTo>
                  <a:cubicBezTo>
                    <a:pt x="3359" y="13048"/>
                    <a:pt x="5879" y="4049"/>
                    <a:pt x="7558" y="2024"/>
                  </a:cubicBezTo>
                  <a:cubicBezTo>
                    <a:pt x="9238" y="0"/>
                    <a:pt x="11758" y="673"/>
                    <a:pt x="13320" y="1686"/>
                  </a:cubicBezTo>
                  <a:cubicBezTo>
                    <a:pt x="14879" y="2699"/>
                    <a:pt x="15959" y="6411"/>
                    <a:pt x="16919" y="8437"/>
                  </a:cubicBezTo>
                  <a:cubicBezTo>
                    <a:pt x="17880" y="10462"/>
                    <a:pt x="18359" y="12037"/>
                    <a:pt x="19079" y="14174"/>
                  </a:cubicBezTo>
                  <a:cubicBezTo>
                    <a:pt x="19799" y="16312"/>
                    <a:pt x="21120" y="20025"/>
                    <a:pt x="21600" y="21600"/>
                  </a:cubicBezTo>
                </a:path>
              </a:pathLst>
            </a:custGeom>
            <a:noFill/>
            <a:ln w="28575" cap="flat" cmpd="sng">
              <a:solidFill>
                <a:srgbClr val="000000"/>
              </a:solidFill>
              <a:prstDash val="solid"/>
              <a:round/>
            </a:ln>
          </p:spPr>
        </p:sp>
        <p:sp>
          <p:nvSpPr>
            <p:cNvPr id="1723" name="直线"/>
            <p:cNvSpPr/>
            <p:nvPr/>
          </p:nvSpPr>
          <p:spPr>
            <a:xfrm flipV="1">
              <a:off x="1881187" y="4108450"/>
              <a:ext cx="933450" cy="0"/>
            </a:xfrm>
            <a:prstGeom prst="line">
              <a:avLst/>
            </a:prstGeom>
            <a:noFill/>
            <a:ln w="28575" cap="flat" cmpd="sng">
              <a:solidFill>
                <a:srgbClr val="000000"/>
              </a:solidFill>
              <a:prstDash val="solid"/>
              <a:round/>
              <a:tailEnd type="triangle" w="med" len="med"/>
            </a:ln>
          </p:spPr>
        </p:sp>
        <p:sp>
          <p:nvSpPr>
            <p:cNvPr id="1724" name="矩形"/>
            <p:cNvSpPr/>
            <p:nvPr/>
          </p:nvSpPr>
          <p:spPr>
            <a:xfrm>
              <a:off x="1481138" y="3529012"/>
              <a:ext cx="495300" cy="579436"/>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f</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grpSp>
        <p:nvGrpSpPr>
          <p:cNvPr id="1732" name="组合"/>
          <p:cNvGrpSpPr/>
          <p:nvPr/>
        </p:nvGrpSpPr>
        <p:grpSpPr>
          <a:xfrm>
            <a:off x="3154363" y="2057403"/>
            <a:ext cx="955674" cy="1104900"/>
            <a:chOff x="3154363" y="2057403"/>
            <a:chExt cx="955674" cy="1104900"/>
          </a:xfrm>
        </p:grpSpPr>
        <p:grpSp>
          <p:nvGrpSpPr>
            <p:cNvPr id="1730" name="组合"/>
            <p:cNvGrpSpPr/>
            <p:nvPr/>
          </p:nvGrpSpPr>
          <p:grpSpPr>
            <a:xfrm>
              <a:off x="3195638" y="2630491"/>
              <a:ext cx="914400" cy="531812"/>
              <a:chOff x="3195638" y="2630491"/>
              <a:chExt cx="914400" cy="531812"/>
            </a:xfrm>
          </p:grpSpPr>
          <p:sp>
            <p:nvSpPr>
              <p:cNvPr id="1726" name="直线"/>
              <p:cNvSpPr/>
              <p:nvPr/>
            </p:nvSpPr>
            <p:spPr>
              <a:xfrm>
                <a:off x="3195638" y="2854330"/>
                <a:ext cx="914400" cy="6348"/>
              </a:xfrm>
              <a:prstGeom prst="line">
                <a:avLst/>
              </a:prstGeom>
              <a:noFill/>
              <a:ln w="28575" cap="flat" cmpd="sng">
                <a:solidFill>
                  <a:srgbClr val="000000"/>
                </a:solidFill>
                <a:prstDash val="solid"/>
                <a:round/>
                <a:tailEnd type="triangle" w="med" len="med"/>
              </a:ln>
            </p:spPr>
          </p:sp>
          <p:grpSp>
            <p:nvGrpSpPr>
              <p:cNvPr id="1729" name="组合"/>
              <p:cNvGrpSpPr/>
              <p:nvPr/>
            </p:nvGrpSpPr>
            <p:grpSpPr>
              <a:xfrm>
                <a:off x="3271838" y="2630491"/>
                <a:ext cx="571500" cy="531812"/>
                <a:chOff x="3271838" y="2630491"/>
                <a:chExt cx="571500" cy="531812"/>
              </a:xfrm>
            </p:grpSpPr>
            <p:sp>
              <p:nvSpPr>
                <p:cNvPr id="1727" name="曲线"/>
                <p:cNvSpPr/>
                <p:nvPr/>
              </p:nvSpPr>
              <p:spPr>
                <a:xfrm>
                  <a:off x="3271838" y="2630491"/>
                  <a:ext cx="285750" cy="283496"/>
                </a:xfrm>
                <a:custGeom>
                  <a:avLst/>
                  <a:gdLst>
                    <a:gd name="T1" fmla="*/ 0 w 21600"/>
                    <a:gd name="T2" fmla="*/ 0 h 21600"/>
                    <a:gd name="T3" fmla="*/ 21600 w 21600"/>
                    <a:gd name="T4" fmla="*/ 21600 h 21600"/>
                  </a:gdLst>
                  <a:ahLst/>
                  <a:cxnLst/>
                  <a:rect l="T1" t="T2" r="T3" b="T4"/>
                  <a:pathLst>
                    <a:path w="21600" h="21600">
                      <a:moveTo>
                        <a:pt x="0" y="20250"/>
                      </a:moveTo>
                      <a:cubicBezTo>
                        <a:pt x="840" y="18336"/>
                        <a:pt x="4200" y="9786"/>
                        <a:pt x="4679" y="8774"/>
                      </a:cubicBezTo>
                      <a:cubicBezTo>
                        <a:pt x="5158" y="7761"/>
                        <a:pt x="2399" y="15300"/>
                        <a:pt x="2878" y="14174"/>
                      </a:cubicBezTo>
                      <a:cubicBezTo>
                        <a:pt x="3360" y="13048"/>
                        <a:pt x="5879" y="4049"/>
                        <a:pt x="7559" y="2024"/>
                      </a:cubicBezTo>
                      <a:cubicBezTo>
                        <a:pt x="9239" y="0"/>
                        <a:pt x="11758" y="673"/>
                        <a:pt x="13319" y="1687"/>
                      </a:cubicBezTo>
                      <a:cubicBezTo>
                        <a:pt x="14878" y="2699"/>
                        <a:pt x="15959" y="6412"/>
                        <a:pt x="16918" y="8436"/>
                      </a:cubicBezTo>
                      <a:cubicBezTo>
                        <a:pt x="17879" y="10462"/>
                        <a:pt x="18358" y="12037"/>
                        <a:pt x="19079" y="14174"/>
                      </a:cubicBezTo>
                      <a:cubicBezTo>
                        <a:pt x="19800" y="16312"/>
                        <a:pt x="21119" y="20025"/>
                        <a:pt x="21600" y="21600"/>
                      </a:cubicBezTo>
                    </a:path>
                  </a:pathLst>
                </a:custGeom>
                <a:noFill/>
                <a:ln w="28575" cap="flat" cmpd="sng">
                  <a:solidFill>
                    <a:srgbClr val="000000"/>
                  </a:solidFill>
                  <a:prstDash val="solid"/>
                  <a:round/>
                </a:ln>
              </p:spPr>
            </p:sp>
            <p:sp>
              <p:nvSpPr>
                <p:cNvPr id="1728" name="曲线"/>
                <p:cNvSpPr/>
                <p:nvPr/>
              </p:nvSpPr>
              <p:spPr>
                <a:xfrm flipV="1">
                  <a:off x="3557588" y="2885017"/>
                  <a:ext cx="285750" cy="277287"/>
                </a:xfrm>
                <a:custGeom>
                  <a:avLst/>
                  <a:gdLst>
                    <a:gd name="T1" fmla="*/ 0 w 21600"/>
                    <a:gd name="T2" fmla="*/ 0 h 21600"/>
                    <a:gd name="T3" fmla="*/ 21600 w 21600"/>
                    <a:gd name="T4" fmla="*/ 21600 h 21600"/>
                  </a:gdLst>
                  <a:ahLst/>
                  <a:cxnLst/>
                  <a:rect l="T1" t="T2" r="T3" b="T4"/>
                  <a:pathLst>
                    <a:path w="21600" h="21600">
                      <a:moveTo>
                        <a:pt x="0" y="20249"/>
                      </a:moveTo>
                      <a:cubicBezTo>
                        <a:pt x="840" y="18336"/>
                        <a:pt x="4200" y="9787"/>
                        <a:pt x="4679" y="8774"/>
                      </a:cubicBezTo>
                      <a:cubicBezTo>
                        <a:pt x="5160" y="7761"/>
                        <a:pt x="2399" y="15300"/>
                        <a:pt x="2880" y="14174"/>
                      </a:cubicBezTo>
                      <a:cubicBezTo>
                        <a:pt x="3358" y="13049"/>
                        <a:pt x="5879" y="4049"/>
                        <a:pt x="7559" y="2025"/>
                      </a:cubicBezTo>
                      <a:cubicBezTo>
                        <a:pt x="9239" y="0"/>
                        <a:pt x="11760" y="675"/>
                        <a:pt x="13319" y="1687"/>
                      </a:cubicBezTo>
                      <a:cubicBezTo>
                        <a:pt x="14880" y="2698"/>
                        <a:pt x="15959" y="6412"/>
                        <a:pt x="16920" y="8437"/>
                      </a:cubicBezTo>
                      <a:cubicBezTo>
                        <a:pt x="17879" y="10462"/>
                        <a:pt x="18360" y="12037"/>
                        <a:pt x="19079" y="14174"/>
                      </a:cubicBezTo>
                      <a:cubicBezTo>
                        <a:pt x="19800" y="16311"/>
                        <a:pt x="21119" y="20023"/>
                        <a:pt x="21600" y="21600"/>
                      </a:cubicBezTo>
                    </a:path>
                  </a:pathLst>
                </a:custGeom>
                <a:noFill/>
                <a:ln w="28575" cap="flat" cmpd="sng">
                  <a:solidFill>
                    <a:srgbClr val="000000"/>
                  </a:solidFill>
                  <a:prstDash val="solid"/>
                  <a:round/>
                </a:ln>
              </p:spPr>
            </p:sp>
          </p:grpSp>
        </p:grpSp>
        <p:sp>
          <p:nvSpPr>
            <p:cNvPr id="1731" name="矩形"/>
            <p:cNvSpPr/>
            <p:nvPr/>
          </p:nvSpPr>
          <p:spPr>
            <a:xfrm>
              <a:off x="3154363" y="2057403"/>
              <a:ext cx="554037" cy="579437"/>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d</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sp>
        <p:nvSpPr>
          <p:cNvPr id="1733" name="矩形" descr="40%"/>
          <p:cNvSpPr/>
          <p:nvPr/>
        </p:nvSpPr>
        <p:spPr>
          <a:xfrm>
            <a:off x="6529388" y="700088"/>
            <a:ext cx="1624012" cy="525462"/>
          </a:xfrm>
          <a:prstGeom prst="rect">
            <a:avLst/>
          </a:prstGeom>
          <a:noFill/>
          <a:ln w="9525" cap="flat" cmpd="sng">
            <a:noFill/>
            <a:prstDash val="solid"/>
            <a:miter/>
          </a:ln>
        </p:spPr>
        <p:txBody>
          <a:bodyPr vert="horz" wrap="none" lIns="90000" tIns="46800" rIns="90000" bIns="46800" anchor="t" anchorCtr="0">
            <a:spAutoFit/>
          </a:bodyPr>
          <a:lstStyle/>
          <a:p>
            <a:pPr marL="0" indent="0" algn="r"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加反馈前</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734" name="矩形" descr="40%"/>
          <p:cNvSpPr/>
          <p:nvPr/>
        </p:nvSpPr>
        <p:spPr>
          <a:xfrm>
            <a:off x="6605588" y="2528888"/>
            <a:ext cx="1624012" cy="525461"/>
          </a:xfrm>
          <a:prstGeom prst="rect">
            <a:avLst/>
          </a:prstGeom>
          <a:noFill/>
          <a:ln w="9525" cap="flat" cmpd="sng">
            <a:noFill/>
            <a:prstDash val="solid"/>
            <a:miter/>
          </a:ln>
        </p:spPr>
        <p:txBody>
          <a:bodyPr vert="horz" wrap="none" lIns="90000" tIns="46800" rIns="90000" bIns="46800" anchor="t" anchorCtr="0">
            <a:spAutoFit/>
          </a:bodyPr>
          <a:lstStyle/>
          <a:p>
            <a:pPr marL="0" indent="0" algn="r"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加反馈后</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1739" name="组合"/>
          <p:cNvGrpSpPr/>
          <p:nvPr/>
        </p:nvGrpSpPr>
        <p:grpSpPr>
          <a:xfrm>
            <a:off x="6296024" y="1341437"/>
            <a:ext cx="1790700" cy="1066800"/>
            <a:chOff x="6296024" y="1341437"/>
            <a:chExt cx="1790700" cy="1066800"/>
          </a:xfrm>
        </p:grpSpPr>
        <p:sp>
          <p:nvSpPr>
            <p:cNvPr id="1735" name="直线"/>
            <p:cNvSpPr/>
            <p:nvPr/>
          </p:nvSpPr>
          <p:spPr>
            <a:xfrm>
              <a:off x="6886575" y="1789112"/>
              <a:ext cx="1200149" cy="0"/>
            </a:xfrm>
            <a:prstGeom prst="line">
              <a:avLst/>
            </a:prstGeom>
            <a:noFill/>
            <a:ln w="28575" cap="flat" cmpd="sng">
              <a:solidFill>
                <a:srgbClr val="000000"/>
              </a:solidFill>
              <a:prstDash val="solid"/>
              <a:round/>
              <a:tailEnd type="triangle" w="med" len="med"/>
            </a:ln>
          </p:spPr>
        </p:sp>
        <p:sp>
          <p:nvSpPr>
            <p:cNvPr id="1736" name="曲线"/>
            <p:cNvSpPr/>
            <p:nvPr/>
          </p:nvSpPr>
          <p:spPr>
            <a:xfrm>
              <a:off x="7019924" y="1358900"/>
              <a:ext cx="361950" cy="439736"/>
            </a:xfrm>
            <a:custGeom>
              <a:avLst/>
              <a:gdLst>
                <a:gd name="T1" fmla="*/ 0 w 21600"/>
                <a:gd name="T2" fmla="*/ 0 h 21600"/>
                <a:gd name="T3" fmla="*/ 21600 w 21600"/>
                <a:gd name="T4" fmla="*/ 21600 h 21600"/>
              </a:gdLst>
              <a:ahLst/>
              <a:cxnLst/>
              <a:rect l="T1" t="T2" r="T3" b="T4"/>
              <a:pathLst>
                <a:path w="21600" h="21600">
                  <a:moveTo>
                    <a:pt x="0" y="21600"/>
                  </a:moveTo>
                  <a:cubicBezTo>
                    <a:pt x="757" y="19650"/>
                    <a:pt x="4073" y="10527"/>
                    <a:pt x="4547" y="9435"/>
                  </a:cubicBezTo>
                  <a:cubicBezTo>
                    <a:pt x="5020" y="8342"/>
                    <a:pt x="2272" y="16218"/>
                    <a:pt x="2841" y="15049"/>
                  </a:cubicBezTo>
                  <a:cubicBezTo>
                    <a:pt x="3409" y="13880"/>
                    <a:pt x="6156" y="4366"/>
                    <a:pt x="7957" y="2183"/>
                  </a:cubicBezTo>
                  <a:cubicBezTo>
                    <a:pt x="9756" y="0"/>
                    <a:pt x="12031" y="778"/>
                    <a:pt x="13547" y="1870"/>
                  </a:cubicBezTo>
                  <a:cubicBezTo>
                    <a:pt x="15063" y="2884"/>
                    <a:pt x="16104" y="6783"/>
                    <a:pt x="17052" y="8967"/>
                  </a:cubicBezTo>
                  <a:cubicBezTo>
                    <a:pt x="18000" y="11072"/>
                    <a:pt x="18377" y="12944"/>
                    <a:pt x="19135" y="14970"/>
                  </a:cubicBezTo>
                  <a:cubicBezTo>
                    <a:pt x="19894" y="16999"/>
                    <a:pt x="21125" y="19884"/>
                    <a:pt x="21600" y="21132"/>
                  </a:cubicBezTo>
                </a:path>
              </a:pathLst>
            </a:custGeom>
            <a:noFill/>
            <a:ln w="28575" cap="flat" cmpd="sng">
              <a:solidFill>
                <a:srgbClr val="000000"/>
              </a:solidFill>
              <a:prstDash val="solid"/>
              <a:round/>
            </a:ln>
          </p:spPr>
        </p:sp>
        <p:sp>
          <p:nvSpPr>
            <p:cNvPr id="1737" name="矩形"/>
            <p:cNvSpPr/>
            <p:nvPr/>
          </p:nvSpPr>
          <p:spPr>
            <a:xfrm>
              <a:off x="6296024" y="1341437"/>
              <a:ext cx="539750" cy="579437"/>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o</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1738" name="曲线"/>
            <p:cNvSpPr/>
            <p:nvPr/>
          </p:nvSpPr>
          <p:spPr>
            <a:xfrm>
              <a:off x="7380287" y="1789112"/>
              <a:ext cx="390523" cy="619125"/>
            </a:xfrm>
            <a:custGeom>
              <a:avLst/>
              <a:gdLst>
                <a:gd name="T1" fmla="*/ 0 w 21600"/>
                <a:gd name="T2" fmla="*/ 0 h 21600"/>
                <a:gd name="T3" fmla="*/ 21600 w 21600"/>
                <a:gd name="T4" fmla="*/ 21600 h 21600"/>
              </a:gdLst>
              <a:ahLst/>
              <a:cxnLst/>
              <a:rect l="T1" t="T2" r="T3" b="T4"/>
              <a:pathLst>
                <a:path w="21600" h="21600">
                  <a:moveTo>
                    <a:pt x="0" y="0"/>
                  </a:moveTo>
                  <a:cubicBezTo>
                    <a:pt x="790" y="2103"/>
                    <a:pt x="4214" y="11685"/>
                    <a:pt x="4741" y="12960"/>
                  </a:cubicBezTo>
                  <a:cubicBezTo>
                    <a:pt x="5268" y="14232"/>
                    <a:pt x="2720" y="6535"/>
                    <a:pt x="3159" y="7643"/>
                  </a:cubicBezTo>
                  <a:cubicBezTo>
                    <a:pt x="3600" y="8750"/>
                    <a:pt x="5794" y="17612"/>
                    <a:pt x="7375" y="19605"/>
                  </a:cubicBezTo>
                  <a:cubicBezTo>
                    <a:pt x="8868" y="21600"/>
                    <a:pt x="11151" y="20935"/>
                    <a:pt x="12556" y="19938"/>
                  </a:cubicBezTo>
                  <a:cubicBezTo>
                    <a:pt x="13959" y="18940"/>
                    <a:pt x="14925" y="15395"/>
                    <a:pt x="15804" y="13292"/>
                  </a:cubicBezTo>
                  <a:cubicBezTo>
                    <a:pt x="16682" y="11187"/>
                    <a:pt x="16945" y="9526"/>
                    <a:pt x="17911" y="7310"/>
                  </a:cubicBezTo>
                  <a:cubicBezTo>
                    <a:pt x="18877" y="5095"/>
                    <a:pt x="20808" y="1495"/>
                    <a:pt x="21600" y="0"/>
                  </a:cubicBezTo>
                </a:path>
              </a:pathLst>
            </a:custGeom>
            <a:noFill/>
            <a:ln w="28575" cap="flat" cmpd="sng">
              <a:solidFill>
                <a:srgbClr val="000000"/>
              </a:solidFill>
              <a:prstDash val="solid"/>
              <a:round/>
            </a:ln>
          </p:spPr>
        </p:sp>
      </p:grpSp>
      <p:grpSp>
        <p:nvGrpSpPr>
          <p:cNvPr id="1743" name="组合"/>
          <p:cNvGrpSpPr/>
          <p:nvPr/>
        </p:nvGrpSpPr>
        <p:grpSpPr>
          <a:xfrm>
            <a:off x="7291388" y="3149600"/>
            <a:ext cx="1200150" cy="1049337"/>
            <a:chOff x="7291388" y="3149600"/>
            <a:chExt cx="1200150" cy="1049337"/>
          </a:xfrm>
        </p:grpSpPr>
        <p:sp>
          <p:nvSpPr>
            <p:cNvPr id="1740" name="直线"/>
            <p:cNvSpPr/>
            <p:nvPr/>
          </p:nvSpPr>
          <p:spPr>
            <a:xfrm>
              <a:off x="7291388" y="3579812"/>
              <a:ext cx="1200150" cy="0"/>
            </a:xfrm>
            <a:prstGeom prst="line">
              <a:avLst/>
            </a:prstGeom>
            <a:noFill/>
            <a:ln w="28575" cap="flat" cmpd="sng">
              <a:solidFill>
                <a:srgbClr val="000000"/>
              </a:solidFill>
              <a:prstDash val="dash"/>
              <a:round/>
              <a:tailEnd type="triangle" w="med" len="med"/>
            </a:ln>
          </p:spPr>
        </p:sp>
        <p:sp>
          <p:nvSpPr>
            <p:cNvPr id="1741" name="曲线"/>
            <p:cNvSpPr/>
            <p:nvPr/>
          </p:nvSpPr>
          <p:spPr>
            <a:xfrm>
              <a:off x="7380288" y="3149600"/>
              <a:ext cx="361950" cy="439738"/>
            </a:xfrm>
            <a:custGeom>
              <a:avLst/>
              <a:gdLst>
                <a:gd name="T1" fmla="*/ 0 w 21600"/>
                <a:gd name="T2" fmla="*/ 0 h 21600"/>
                <a:gd name="T3" fmla="*/ 21600 w 21600"/>
                <a:gd name="T4" fmla="*/ 21600 h 21600"/>
              </a:gdLst>
              <a:ahLst/>
              <a:cxnLst/>
              <a:rect l="T1" t="T2" r="T3" b="T4"/>
              <a:pathLst>
                <a:path w="21600" h="21600">
                  <a:moveTo>
                    <a:pt x="0" y="21600"/>
                  </a:moveTo>
                  <a:cubicBezTo>
                    <a:pt x="757" y="19650"/>
                    <a:pt x="4073" y="10527"/>
                    <a:pt x="4547" y="9435"/>
                  </a:cubicBezTo>
                  <a:cubicBezTo>
                    <a:pt x="5020" y="8342"/>
                    <a:pt x="2272" y="16218"/>
                    <a:pt x="2841" y="15048"/>
                  </a:cubicBezTo>
                  <a:cubicBezTo>
                    <a:pt x="3409" y="13879"/>
                    <a:pt x="6156" y="4365"/>
                    <a:pt x="7957" y="2182"/>
                  </a:cubicBezTo>
                  <a:cubicBezTo>
                    <a:pt x="9756" y="0"/>
                    <a:pt x="12031" y="778"/>
                    <a:pt x="13547" y="1870"/>
                  </a:cubicBezTo>
                  <a:cubicBezTo>
                    <a:pt x="15063" y="2885"/>
                    <a:pt x="16104" y="6783"/>
                    <a:pt x="17052" y="8967"/>
                  </a:cubicBezTo>
                  <a:cubicBezTo>
                    <a:pt x="18000" y="11071"/>
                    <a:pt x="18377" y="12944"/>
                    <a:pt x="19135" y="14970"/>
                  </a:cubicBezTo>
                  <a:cubicBezTo>
                    <a:pt x="19894" y="16999"/>
                    <a:pt x="21125" y="19883"/>
                    <a:pt x="21600" y="21131"/>
                  </a:cubicBezTo>
                </a:path>
              </a:pathLst>
            </a:custGeom>
            <a:noFill/>
            <a:ln w="28575" cap="flat" cmpd="sng">
              <a:solidFill>
                <a:srgbClr val="000000"/>
              </a:solidFill>
              <a:prstDash val="dash"/>
              <a:round/>
            </a:ln>
          </p:spPr>
        </p:sp>
        <p:sp>
          <p:nvSpPr>
            <p:cNvPr id="1742" name="曲线"/>
            <p:cNvSpPr/>
            <p:nvPr/>
          </p:nvSpPr>
          <p:spPr>
            <a:xfrm>
              <a:off x="7781925" y="3579812"/>
              <a:ext cx="390524" cy="619125"/>
            </a:xfrm>
            <a:custGeom>
              <a:avLst/>
              <a:gdLst>
                <a:gd name="T1" fmla="*/ 0 w 21600"/>
                <a:gd name="T2" fmla="*/ 0 h 21600"/>
                <a:gd name="T3" fmla="*/ 21600 w 21600"/>
                <a:gd name="T4" fmla="*/ 21600 h 21600"/>
              </a:gdLst>
              <a:ahLst/>
              <a:cxnLst/>
              <a:rect l="T1" t="T2" r="T3" b="T4"/>
              <a:pathLst>
                <a:path w="21600" h="21600">
                  <a:moveTo>
                    <a:pt x="0" y="0"/>
                  </a:moveTo>
                  <a:cubicBezTo>
                    <a:pt x="790" y="2103"/>
                    <a:pt x="4213" y="11686"/>
                    <a:pt x="4741" y="12960"/>
                  </a:cubicBezTo>
                  <a:cubicBezTo>
                    <a:pt x="5267" y="14233"/>
                    <a:pt x="2721" y="6534"/>
                    <a:pt x="3159" y="7642"/>
                  </a:cubicBezTo>
                  <a:cubicBezTo>
                    <a:pt x="3599" y="8749"/>
                    <a:pt x="5795" y="17612"/>
                    <a:pt x="7374" y="19605"/>
                  </a:cubicBezTo>
                  <a:cubicBezTo>
                    <a:pt x="8867" y="21600"/>
                    <a:pt x="11151" y="20934"/>
                    <a:pt x="12555" y="19938"/>
                  </a:cubicBezTo>
                  <a:cubicBezTo>
                    <a:pt x="13959" y="18941"/>
                    <a:pt x="14925" y="15395"/>
                    <a:pt x="15803" y="13292"/>
                  </a:cubicBezTo>
                  <a:cubicBezTo>
                    <a:pt x="16681" y="11186"/>
                    <a:pt x="16946" y="9525"/>
                    <a:pt x="17911" y="7309"/>
                  </a:cubicBezTo>
                  <a:cubicBezTo>
                    <a:pt x="18877" y="5095"/>
                    <a:pt x="20808" y="1494"/>
                    <a:pt x="21600" y="0"/>
                  </a:cubicBezTo>
                </a:path>
              </a:pathLst>
            </a:custGeom>
            <a:noFill/>
            <a:ln w="28575" cap="flat" cmpd="sng">
              <a:solidFill>
                <a:srgbClr val="000000"/>
              </a:solidFill>
              <a:prstDash val="dash"/>
              <a:round/>
            </a:ln>
          </p:spPr>
        </p:sp>
      </p:grpSp>
      <p:grpSp>
        <p:nvGrpSpPr>
          <p:cNvPr id="1746" name="组合"/>
          <p:cNvGrpSpPr/>
          <p:nvPr/>
        </p:nvGrpSpPr>
        <p:grpSpPr>
          <a:xfrm>
            <a:off x="7380288" y="3132141"/>
            <a:ext cx="792161" cy="914400"/>
            <a:chOff x="7380288" y="3132141"/>
            <a:chExt cx="792161" cy="914400"/>
          </a:xfrm>
        </p:grpSpPr>
        <p:sp>
          <p:nvSpPr>
            <p:cNvPr id="1744" name="曲线"/>
            <p:cNvSpPr/>
            <p:nvPr/>
          </p:nvSpPr>
          <p:spPr>
            <a:xfrm>
              <a:off x="7791451" y="3589341"/>
              <a:ext cx="380998" cy="457200"/>
            </a:xfrm>
            <a:custGeom>
              <a:avLst/>
              <a:gdLst>
                <a:gd name="T1" fmla="*/ 0 w 21600"/>
                <a:gd name="T2" fmla="*/ 0 h 21600"/>
                <a:gd name="T3" fmla="*/ 21600 w 21600"/>
                <a:gd name="T4" fmla="*/ 21600 h 21600"/>
              </a:gdLst>
              <a:ahLst/>
              <a:cxnLst/>
              <a:rect l="T1" t="T2" r="T3" b="T4"/>
              <a:pathLst>
                <a:path w="21600" h="21600">
                  <a:moveTo>
                    <a:pt x="0" y="0"/>
                  </a:moveTo>
                  <a:cubicBezTo>
                    <a:pt x="789" y="2104"/>
                    <a:pt x="4213" y="11686"/>
                    <a:pt x="4741" y="12960"/>
                  </a:cubicBezTo>
                  <a:cubicBezTo>
                    <a:pt x="5268" y="14233"/>
                    <a:pt x="2721" y="6535"/>
                    <a:pt x="3159" y="7642"/>
                  </a:cubicBezTo>
                  <a:cubicBezTo>
                    <a:pt x="3598" y="8749"/>
                    <a:pt x="5795" y="17611"/>
                    <a:pt x="7375" y="19605"/>
                  </a:cubicBezTo>
                  <a:cubicBezTo>
                    <a:pt x="8868" y="21600"/>
                    <a:pt x="11150" y="20935"/>
                    <a:pt x="12556" y="19938"/>
                  </a:cubicBezTo>
                  <a:cubicBezTo>
                    <a:pt x="13960" y="18940"/>
                    <a:pt x="14926" y="15396"/>
                    <a:pt x="15804" y="13291"/>
                  </a:cubicBezTo>
                  <a:cubicBezTo>
                    <a:pt x="16681" y="11187"/>
                    <a:pt x="16946" y="9526"/>
                    <a:pt x="17912" y="7309"/>
                  </a:cubicBezTo>
                  <a:cubicBezTo>
                    <a:pt x="18877" y="5095"/>
                    <a:pt x="20808" y="1495"/>
                    <a:pt x="21600" y="0"/>
                  </a:cubicBezTo>
                </a:path>
              </a:pathLst>
            </a:custGeom>
            <a:noFill/>
            <a:ln w="28575" cap="flat" cmpd="sng">
              <a:solidFill>
                <a:srgbClr val="FF0000"/>
              </a:solidFill>
              <a:prstDash val="solid"/>
              <a:round/>
            </a:ln>
          </p:spPr>
        </p:sp>
        <p:sp>
          <p:nvSpPr>
            <p:cNvPr id="1745" name="曲线"/>
            <p:cNvSpPr/>
            <p:nvPr/>
          </p:nvSpPr>
          <p:spPr>
            <a:xfrm>
              <a:off x="7380288" y="3132141"/>
              <a:ext cx="381000" cy="439738"/>
            </a:xfrm>
            <a:custGeom>
              <a:avLst/>
              <a:gdLst>
                <a:gd name="T1" fmla="*/ 0 w 21600"/>
                <a:gd name="T2" fmla="*/ 0 h 21600"/>
                <a:gd name="T3" fmla="*/ 21600 w 21600"/>
                <a:gd name="T4" fmla="*/ 21600 h 21600"/>
              </a:gdLst>
              <a:ahLst/>
              <a:cxnLst/>
              <a:rect l="T1" t="T2" r="T3" b="T4"/>
              <a:pathLst>
                <a:path w="21600" h="21600">
                  <a:moveTo>
                    <a:pt x="0" y="21600"/>
                  </a:moveTo>
                  <a:cubicBezTo>
                    <a:pt x="756" y="19650"/>
                    <a:pt x="4072" y="10527"/>
                    <a:pt x="4546" y="9435"/>
                  </a:cubicBezTo>
                  <a:cubicBezTo>
                    <a:pt x="5020" y="8342"/>
                    <a:pt x="2272" y="16218"/>
                    <a:pt x="2841" y="15048"/>
                  </a:cubicBezTo>
                  <a:cubicBezTo>
                    <a:pt x="3409" y="13879"/>
                    <a:pt x="6157" y="4365"/>
                    <a:pt x="7957" y="2182"/>
                  </a:cubicBezTo>
                  <a:cubicBezTo>
                    <a:pt x="9756" y="0"/>
                    <a:pt x="12030" y="778"/>
                    <a:pt x="13546" y="1870"/>
                  </a:cubicBezTo>
                  <a:cubicBezTo>
                    <a:pt x="15062" y="2885"/>
                    <a:pt x="16104" y="6783"/>
                    <a:pt x="17052" y="8967"/>
                  </a:cubicBezTo>
                  <a:cubicBezTo>
                    <a:pt x="17999" y="11071"/>
                    <a:pt x="18378" y="12944"/>
                    <a:pt x="19136" y="14970"/>
                  </a:cubicBezTo>
                  <a:cubicBezTo>
                    <a:pt x="19894" y="16999"/>
                    <a:pt x="21125" y="19883"/>
                    <a:pt x="21600" y="21131"/>
                  </a:cubicBezTo>
                </a:path>
              </a:pathLst>
            </a:custGeom>
            <a:noFill/>
            <a:ln w="28575" cap="flat" cmpd="sng">
              <a:solidFill>
                <a:srgbClr val="FF0000"/>
              </a:solidFill>
              <a:prstDash val="solid"/>
              <a:round/>
            </a:ln>
          </p:spPr>
        </p:sp>
      </p:grpSp>
      <p:sp>
        <p:nvSpPr>
          <p:cNvPr id="1747" name="矩形"/>
          <p:cNvSpPr/>
          <p:nvPr/>
        </p:nvSpPr>
        <p:spPr>
          <a:xfrm>
            <a:off x="6910388" y="1951037"/>
            <a:ext cx="685800" cy="587374"/>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rPr>
              <a:t>大</a:t>
            </a:r>
            <a:endParaRPr lang="zh-CN" altLang="en-US" sz="32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endParaRPr>
          </a:p>
        </p:txBody>
      </p:sp>
      <p:sp>
        <p:nvSpPr>
          <p:cNvPr id="1748" name="矩形"/>
          <p:cNvSpPr/>
          <p:nvPr/>
        </p:nvSpPr>
        <p:spPr>
          <a:xfrm>
            <a:off x="2514600" y="2320925"/>
            <a:ext cx="909637" cy="525463"/>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略大</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Times New Roman" panose="02020603050405020304" charset="0"/>
            </a:endParaRPr>
          </a:p>
        </p:txBody>
      </p:sp>
      <p:sp>
        <p:nvSpPr>
          <p:cNvPr id="1749" name="矩形"/>
          <p:cNvSpPr/>
          <p:nvPr/>
        </p:nvSpPr>
        <p:spPr>
          <a:xfrm>
            <a:off x="3505199" y="3021013"/>
            <a:ext cx="1147763" cy="52546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略小</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Times New Roman" panose="02020603050405020304" charset="0"/>
            </a:endParaRPr>
          </a:p>
        </p:txBody>
      </p:sp>
      <p:sp>
        <p:nvSpPr>
          <p:cNvPr id="1750" name="矩形"/>
          <p:cNvSpPr/>
          <p:nvPr/>
        </p:nvSpPr>
        <p:spPr>
          <a:xfrm>
            <a:off x="2057400" y="4164013"/>
            <a:ext cx="914400" cy="52546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略大</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Times New Roman" panose="02020603050405020304" charset="0"/>
            </a:endParaRPr>
          </a:p>
        </p:txBody>
      </p:sp>
      <p:sp>
        <p:nvSpPr>
          <p:cNvPr id="1751" name="矩形"/>
          <p:cNvSpPr/>
          <p:nvPr/>
        </p:nvSpPr>
        <p:spPr>
          <a:xfrm>
            <a:off x="1676400" y="3409949"/>
            <a:ext cx="919163" cy="525463"/>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略小</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1752" name="矩形"/>
          <p:cNvSpPr/>
          <p:nvPr/>
        </p:nvSpPr>
        <p:spPr>
          <a:xfrm>
            <a:off x="757238" y="5378450"/>
            <a:ext cx="7777162" cy="955674"/>
          </a:xfrm>
          <a:prstGeom prst="rect">
            <a:avLst/>
          </a:prstGeom>
          <a:noFill/>
          <a:ln w="9525"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负反馈是利用失真的波形来改善波形的失真，因此只能减小失真，而不能完全消除失真。</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1767" name="组合"/>
          <p:cNvGrpSpPr/>
          <p:nvPr/>
        </p:nvGrpSpPr>
        <p:grpSpPr>
          <a:xfrm>
            <a:off x="1747838" y="3014664"/>
            <a:ext cx="5492748" cy="2166937"/>
            <a:chOff x="1747838" y="3014664"/>
            <a:chExt cx="5492748" cy="2166937"/>
          </a:xfrm>
        </p:grpSpPr>
        <p:grpSp>
          <p:nvGrpSpPr>
            <p:cNvPr id="1764" name="组合"/>
            <p:cNvGrpSpPr/>
            <p:nvPr/>
          </p:nvGrpSpPr>
          <p:grpSpPr>
            <a:xfrm>
              <a:off x="1747838" y="3014664"/>
              <a:ext cx="5492748" cy="2166937"/>
              <a:chOff x="1747838" y="3014664"/>
              <a:chExt cx="5492748" cy="2166937"/>
            </a:xfrm>
          </p:grpSpPr>
          <p:sp>
            <p:nvSpPr>
              <p:cNvPr id="1753" name="矩形" descr="30%"/>
              <p:cNvSpPr/>
              <p:nvPr/>
            </p:nvSpPr>
            <p:spPr>
              <a:xfrm>
                <a:off x="4324351" y="3105152"/>
                <a:ext cx="1695449" cy="838200"/>
              </a:xfrm>
              <a:prstGeom prst="rect">
                <a:avLst/>
              </a:prstGeom>
              <a:pattFill prst="pct30">
                <a:fgClr>
                  <a:srgbClr val="FFCCCC"/>
                </a:fgClr>
                <a:bgClr>
                  <a:srgbClr val="FFFFFF"/>
                </a:bgClr>
              </a:pattFill>
              <a:ln w="38100" cap="flat" cmpd="sng">
                <a:solidFill>
                  <a:srgbClr val="FF3300"/>
                </a:solidFill>
                <a:prstDash val="solid"/>
                <a:miter/>
              </a:ln>
            </p:spPr>
          </p:sp>
          <p:sp>
            <p:nvSpPr>
              <p:cNvPr id="1754" name="直线"/>
              <p:cNvSpPr/>
              <p:nvPr/>
            </p:nvSpPr>
            <p:spPr>
              <a:xfrm>
                <a:off x="3043238" y="3471866"/>
                <a:ext cx="1295399" cy="0"/>
              </a:xfrm>
              <a:prstGeom prst="line">
                <a:avLst/>
              </a:prstGeom>
              <a:noFill/>
              <a:ln w="38100" cap="flat" cmpd="sng">
                <a:solidFill>
                  <a:srgbClr val="000000"/>
                </a:solidFill>
                <a:prstDash val="solid"/>
                <a:round/>
                <a:tailEnd type="triangle" w="med" len="med"/>
              </a:ln>
            </p:spPr>
          </p:sp>
          <p:sp>
            <p:nvSpPr>
              <p:cNvPr id="1755" name="直线"/>
              <p:cNvSpPr/>
              <p:nvPr/>
            </p:nvSpPr>
            <p:spPr>
              <a:xfrm>
                <a:off x="6019799" y="3524251"/>
                <a:ext cx="800100" cy="0"/>
              </a:xfrm>
              <a:prstGeom prst="line">
                <a:avLst/>
              </a:prstGeom>
              <a:noFill/>
              <a:ln w="38100" cap="flat" cmpd="sng">
                <a:solidFill>
                  <a:srgbClr val="000000"/>
                </a:solidFill>
                <a:prstDash val="solid"/>
                <a:round/>
                <a:tailEnd type="triangle" w="med" len="med"/>
              </a:ln>
            </p:spPr>
          </p:sp>
          <p:sp>
            <p:nvSpPr>
              <p:cNvPr id="1756" name="矩形" descr="30%"/>
              <p:cNvSpPr/>
              <p:nvPr/>
            </p:nvSpPr>
            <p:spPr>
              <a:xfrm>
                <a:off x="4324351" y="4343403"/>
                <a:ext cx="1695449" cy="838199"/>
              </a:xfrm>
              <a:prstGeom prst="rect">
                <a:avLst/>
              </a:prstGeom>
              <a:pattFill prst="pct30">
                <a:fgClr>
                  <a:srgbClr val="3399FF"/>
                </a:fgClr>
                <a:bgClr>
                  <a:srgbClr val="FFFFFF"/>
                </a:bgClr>
              </a:pattFill>
              <a:ln w="38100" cap="flat" cmpd="sng">
                <a:solidFill>
                  <a:srgbClr val="FF6600"/>
                </a:solidFill>
                <a:prstDash val="solid"/>
                <a:miter/>
              </a:ln>
            </p:spPr>
          </p:sp>
          <p:sp>
            <p:nvSpPr>
              <p:cNvPr id="1757" name="直线"/>
              <p:cNvSpPr/>
              <p:nvPr/>
            </p:nvSpPr>
            <p:spPr>
              <a:xfrm flipV="1">
                <a:off x="2890837" y="4762503"/>
                <a:ext cx="1433512" cy="4762"/>
              </a:xfrm>
              <a:prstGeom prst="line">
                <a:avLst/>
              </a:prstGeom>
              <a:noFill/>
              <a:ln w="38100" cap="flat" cmpd="sng">
                <a:solidFill>
                  <a:srgbClr val="000000"/>
                </a:solidFill>
                <a:prstDash val="solid"/>
                <a:round/>
              </a:ln>
            </p:spPr>
          </p:sp>
          <p:sp>
            <p:nvSpPr>
              <p:cNvPr id="1758" name="直线"/>
              <p:cNvSpPr/>
              <p:nvPr/>
            </p:nvSpPr>
            <p:spPr>
              <a:xfrm>
                <a:off x="6019799" y="4762503"/>
                <a:ext cx="452437" cy="4762"/>
              </a:xfrm>
              <a:prstGeom prst="line">
                <a:avLst/>
              </a:prstGeom>
              <a:noFill/>
              <a:ln w="38100" cap="flat" cmpd="sng">
                <a:solidFill>
                  <a:srgbClr val="000000"/>
                </a:solidFill>
                <a:prstDash val="solid"/>
                <a:round/>
                <a:headEnd type="triangle" w="med" len="med"/>
              </a:ln>
            </p:spPr>
          </p:sp>
          <p:sp>
            <p:nvSpPr>
              <p:cNvPr id="1759" name="直线"/>
              <p:cNvSpPr/>
              <p:nvPr/>
            </p:nvSpPr>
            <p:spPr>
              <a:xfrm flipV="1">
                <a:off x="6472238" y="3548065"/>
                <a:ext cx="0" cy="1217612"/>
              </a:xfrm>
              <a:prstGeom prst="line">
                <a:avLst/>
              </a:prstGeom>
              <a:noFill/>
              <a:ln w="38100" cap="flat" cmpd="sng">
                <a:solidFill>
                  <a:srgbClr val="000000"/>
                </a:solidFill>
                <a:prstDash val="solid"/>
                <a:round/>
              </a:ln>
            </p:spPr>
          </p:sp>
          <p:sp>
            <p:nvSpPr>
              <p:cNvPr id="1760" name="矩形"/>
              <p:cNvSpPr/>
              <p:nvPr/>
            </p:nvSpPr>
            <p:spPr>
              <a:xfrm>
                <a:off x="2586037" y="3090865"/>
                <a:ext cx="1142998" cy="7620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4400" b="1" i="1" u="none" strike="noStrike" kern="1200" cap="none" spc="0" baseline="0">
                    <a:solidFill>
                      <a:schemeClr val="tx1"/>
                    </a:solidFill>
                    <a:latin typeface="Times New Roman" panose="02020603050405020304" charset="0"/>
                    <a:ea typeface="楷体_GB2312" pitchFamily="49" charset="-122"/>
                    <a:cs typeface="楷体_GB2312" pitchFamily="49" charset="-122"/>
                    <a:sym typeface="Symbol" panose="05050102010706020507" charset="0"/>
                  </a:rPr>
                  <a:t></a:t>
                </a:r>
                <a:endParaRPr lang="zh-CN" altLang="en-US" sz="44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1761" name="直线"/>
              <p:cNvSpPr/>
              <p:nvPr/>
            </p:nvSpPr>
            <p:spPr>
              <a:xfrm>
                <a:off x="1747838" y="3471866"/>
                <a:ext cx="990599" cy="0"/>
              </a:xfrm>
              <a:prstGeom prst="line">
                <a:avLst/>
              </a:prstGeom>
              <a:noFill/>
              <a:ln w="38100" cap="flat" cmpd="sng">
                <a:solidFill>
                  <a:srgbClr val="000000"/>
                </a:solidFill>
                <a:prstDash val="solid"/>
                <a:round/>
                <a:tailEnd type="triangle" w="med" len="med"/>
              </a:ln>
            </p:spPr>
          </p:sp>
          <p:sp>
            <p:nvSpPr>
              <p:cNvPr id="1762" name="直线"/>
              <p:cNvSpPr/>
              <p:nvPr/>
            </p:nvSpPr>
            <p:spPr>
              <a:xfrm flipV="1">
                <a:off x="2890837" y="3624265"/>
                <a:ext cx="0" cy="1143000"/>
              </a:xfrm>
              <a:prstGeom prst="line">
                <a:avLst/>
              </a:prstGeom>
              <a:noFill/>
              <a:ln w="38100" cap="flat" cmpd="sng">
                <a:solidFill>
                  <a:srgbClr val="000000"/>
                </a:solidFill>
                <a:prstDash val="solid"/>
                <a:round/>
                <a:tailEnd type="triangle" w="med" len="med"/>
              </a:ln>
            </p:spPr>
          </p:sp>
          <p:sp>
            <p:nvSpPr>
              <p:cNvPr id="1763" name="矩形"/>
              <p:cNvSpPr/>
              <p:nvPr/>
            </p:nvSpPr>
            <p:spPr>
              <a:xfrm>
                <a:off x="6700836" y="3014664"/>
                <a:ext cx="539750" cy="579436"/>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o</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sp>
          <p:nvSpPr>
            <p:cNvPr id="1765" name="矩形"/>
            <p:cNvSpPr/>
            <p:nvPr/>
          </p:nvSpPr>
          <p:spPr>
            <a:xfrm>
              <a:off x="4914901" y="3200402"/>
              <a:ext cx="474662" cy="579436"/>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A</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1766" name="矩形"/>
            <p:cNvSpPr/>
            <p:nvPr/>
          </p:nvSpPr>
          <p:spPr>
            <a:xfrm>
              <a:off x="4914901" y="4438653"/>
              <a:ext cx="428624" cy="579436"/>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F</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sp>
        <p:nvSpPr>
          <p:cNvPr id="1768" name="矩形"/>
          <p:cNvSpPr/>
          <p:nvPr/>
        </p:nvSpPr>
        <p:spPr>
          <a:xfrm>
            <a:off x="7308850" y="1185863"/>
            <a:ext cx="685800" cy="587375"/>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32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rPr>
              <a:t>小</a:t>
            </a:r>
            <a:endParaRPr lang="zh-CN" altLang="en-US" sz="32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endParaRPr>
          </a:p>
        </p:txBody>
      </p:sp>
      <p:sp>
        <p:nvSpPr>
          <p:cNvPr id="1769" name="矩形"/>
          <p:cNvSpPr/>
          <p:nvPr/>
        </p:nvSpPr>
        <p:spPr>
          <a:xfrm>
            <a:off x="6858000" y="4129088"/>
            <a:ext cx="1970088"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接近正弦波</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1770" name="矩形"/>
          <p:cNvSpPr/>
          <p:nvPr/>
        </p:nvSpPr>
        <p:spPr>
          <a:xfrm>
            <a:off x="1295399" y="1081088"/>
            <a:ext cx="1255712"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正弦波</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grpSp>
        <p:nvGrpSpPr>
          <p:cNvPr id="1777" name="组合"/>
          <p:cNvGrpSpPr/>
          <p:nvPr/>
        </p:nvGrpSpPr>
        <p:grpSpPr>
          <a:xfrm>
            <a:off x="571500" y="2590799"/>
            <a:ext cx="1714500" cy="838199"/>
            <a:chOff x="571500" y="2590799"/>
            <a:chExt cx="1714500" cy="838199"/>
          </a:xfrm>
        </p:grpSpPr>
        <p:grpSp>
          <p:nvGrpSpPr>
            <p:cNvPr id="1775" name="组合"/>
            <p:cNvGrpSpPr/>
            <p:nvPr/>
          </p:nvGrpSpPr>
          <p:grpSpPr>
            <a:xfrm>
              <a:off x="1085850" y="2823907"/>
              <a:ext cx="1200150" cy="605091"/>
              <a:chOff x="1085850" y="2823907"/>
              <a:chExt cx="1200150" cy="605091"/>
            </a:xfrm>
          </p:grpSpPr>
          <p:sp>
            <p:nvSpPr>
              <p:cNvPr id="1771" name="直线"/>
              <p:cNvSpPr/>
              <p:nvPr/>
            </p:nvSpPr>
            <p:spPr>
              <a:xfrm>
                <a:off x="1085850" y="3116534"/>
                <a:ext cx="1200150" cy="0"/>
              </a:xfrm>
              <a:prstGeom prst="line">
                <a:avLst/>
              </a:prstGeom>
              <a:noFill/>
              <a:ln w="28575" cap="flat" cmpd="sng">
                <a:solidFill>
                  <a:srgbClr val="000000"/>
                </a:solidFill>
                <a:prstDash val="solid"/>
                <a:round/>
                <a:tailEnd type="triangle" w="med" len="med"/>
              </a:ln>
            </p:spPr>
          </p:sp>
          <p:grpSp>
            <p:nvGrpSpPr>
              <p:cNvPr id="1774" name="组合"/>
              <p:cNvGrpSpPr/>
              <p:nvPr/>
            </p:nvGrpSpPr>
            <p:grpSpPr>
              <a:xfrm>
                <a:off x="1233487" y="2823907"/>
                <a:ext cx="571499" cy="605091"/>
                <a:chOff x="1233487" y="2823907"/>
                <a:chExt cx="571499" cy="605091"/>
              </a:xfrm>
            </p:grpSpPr>
            <p:sp>
              <p:nvSpPr>
                <p:cNvPr id="1772" name="曲线"/>
                <p:cNvSpPr/>
                <p:nvPr/>
              </p:nvSpPr>
              <p:spPr>
                <a:xfrm>
                  <a:off x="1233487" y="2823907"/>
                  <a:ext cx="285749" cy="317424"/>
                </a:xfrm>
                <a:custGeom>
                  <a:avLst/>
                  <a:gdLst>
                    <a:gd name="T1" fmla="*/ 0 w 21600"/>
                    <a:gd name="T2" fmla="*/ 0 h 21600"/>
                    <a:gd name="T3" fmla="*/ 21600 w 21600"/>
                    <a:gd name="T4" fmla="*/ 21600 h 21600"/>
                  </a:gdLst>
                  <a:ahLst/>
                  <a:cxnLst/>
                  <a:rect l="T1" t="T2" r="T3" b="T4"/>
                  <a:pathLst>
                    <a:path w="21600" h="21600">
                      <a:moveTo>
                        <a:pt x="0" y="20248"/>
                      </a:moveTo>
                      <a:cubicBezTo>
                        <a:pt x="840" y="18337"/>
                        <a:pt x="4199" y="9787"/>
                        <a:pt x="4680" y="8773"/>
                      </a:cubicBezTo>
                      <a:cubicBezTo>
                        <a:pt x="5158" y="7761"/>
                        <a:pt x="2399" y="15300"/>
                        <a:pt x="2879" y="14174"/>
                      </a:cubicBezTo>
                      <a:cubicBezTo>
                        <a:pt x="3358" y="13049"/>
                        <a:pt x="5879" y="4049"/>
                        <a:pt x="7558" y="2023"/>
                      </a:cubicBezTo>
                      <a:cubicBezTo>
                        <a:pt x="9238" y="0"/>
                        <a:pt x="11759" y="675"/>
                        <a:pt x="13319" y="1687"/>
                      </a:cubicBezTo>
                      <a:cubicBezTo>
                        <a:pt x="14879" y="2698"/>
                        <a:pt x="15958" y="6412"/>
                        <a:pt x="16919" y="8437"/>
                      </a:cubicBezTo>
                      <a:cubicBezTo>
                        <a:pt x="17879" y="10462"/>
                        <a:pt x="18358" y="12037"/>
                        <a:pt x="19078" y="14174"/>
                      </a:cubicBezTo>
                      <a:cubicBezTo>
                        <a:pt x="19799" y="16312"/>
                        <a:pt x="21119" y="20024"/>
                        <a:pt x="21600" y="21598"/>
                      </a:cubicBezTo>
                    </a:path>
                  </a:pathLst>
                </a:custGeom>
                <a:noFill/>
                <a:ln w="28575" cap="flat" cmpd="sng">
                  <a:solidFill>
                    <a:srgbClr val="000000"/>
                  </a:solidFill>
                  <a:prstDash val="solid"/>
                  <a:round/>
                </a:ln>
              </p:spPr>
            </p:sp>
            <p:sp>
              <p:nvSpPr>
                <p:cNvPr id="1773" name="曲线"/>
                <p:cNvSpPr/>
                <p:nvPr/>
              </p:nvSpPr>
              <p:spPr>
                <a:xfrm flipV="1">
                  <a:off x="1519236" y="3111575"/>
                  <a:ext cx="285750" cy="317424"/>
                </a:xfrm>
                <a:custGeom>
                  <a:avLst/>
                  <a:gdLst>
                    <a:gd name="T1" fmla="*/ 0 w 21600"/>
                    <a:gd name="T2" fmla="*/ 0 h 21600"/>
                    <a:gd name="T3" fmla="*/ 21600 w 21600"/>
                    <a:gd name="T4" fmla="*/ 21600 h 21600"/>
                  </a:gdLst>
                  <a:ahLst/>
                  <a:cxnLst/>
                  <a:rect l="T1" t="T2" r="T3" b="T4"/>
                  <a:pathLst>
                    <a:path w="21600" h="21600">
                      <a:moveTo>
                        <a:pt x="0" y="20250"/>
                      </a:moveTo>
                      <a:cubicBezTo>
                        <a:pt x="840" y="18337"/>
                        <a:pt x="4198" y="9787"/>
                        <a:pt x="4680" y="8775"/>
                      </a:cubicBezTo>
                      <a:cubicBezTo>
                        <a:pt x="5160" y="7761"/>
                        <a:pt x="2400" y="15300"/>
                        <a:pt x="2880" y="14174"/>
                      </a:cubicBezTo>
                      <a:cubicBezTo>
                        <a:pt x="3358" y="13049"/>
                        <a:pt x="5880" y="4049"/>
                        <a:pt x="7558" y="2023"/>
                      </a:cubicBezTo>
                      <a:cubicBezTo>
                        <a:pt x="9238" y="0"/>
                        <a:pt x="11759" y="675"/>
                        <a:pt x="13320" y="1687"/>
                      </a:cubicBezTo>
                      <a:cubicBezTo>
                        <a:pt x="14878" y="2700"/>
                        <a:pt x="15960" y="6412"/>
                        <a:pt x="16918" y="8437"/>
                      </a:cubicBezTo>
                      <a:cubicBezTo>
                        <a:pt x="17879" y="10462"/>
                        <a:pt x="18358" y="12037"/>
                        <a:pt x="19078" y="14174"/>
                      </a:cubicBezTo>
                      <a:cubicBezTo>
                        <a:pt x="19798" y="16312"/>
                        <a:pt x="21119" y="20024"/>
                        <a:pt x="21600" y="21600"/>
                      </a:cubicBezTo>
                    </a:path>
                  </a:pathLst>
                </a:custGeom>
                <a:noFill/>
                <a:ln w="28575" cap="flat" cmpd="sng">
                  <a:solidFill>
                    <a:srgbClr val="000000"/>
                  </a:solidFill>
                  <a:prstDash val="solid"/>
                  <a:round/>
                </a:ln>
              </p:spPr>
            </p:sp>
          </p:grpSp>
        </p:grpSp>
        <p:sp>
          <p:nvSpPr>
            <p:cNvPr id="1776" name="矩形"/>
            <p:cNvSpPr/>
            <p:nvPr/>
          </p:nvSpPr>
          <p:spPr>
            <a:xfrm>
              <a:off x="571500" y="2590799"/>
              <a:ext cx="481012" cy="578638"/>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3200" b="1" i="1" u="none" strike="noStrike" kern="1200" cap="none" spc="0" baseline="-25000">
                  <a:solidFill>
                    <a:schemeClr val="tx1"/>
                  </a:solidFill>
                  <a:latin typeface="Times New Roman" panose="02020603050405020304" charset="0"/>
                  <a:ea typeface="楷体_GB2312" pitchFamily="49" charset="-122"/>
                  <a:cs typeface="楷体_GB2312" pitchFamily="49" charset="-122"/>
                </a:rPr>
                <a:t>i</a:t>
              </a:r>
              <a:endParaRPr lang="zh-CN" altLang="en-US" sz="32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
                                        </p:tgtEl>
                                        <p:attrNameLst>
                                          <p:attrName>style.visibility</p:attrName>
                                        </p:attrNameLst>
                                      </p:cBhvr>
                                      <p:to>
                                        <p:strVal val="visible"/>
                                      </p:to>
                                    </p:set>
                                    <p:animEffect transition="in" filter="wipe(left)">
                                      <p:cBhvr>
                                        <p:cTn id="7" dur="500"/>
                                        <p:tgtEl>
                                          <p:spTgt spid="1720"/>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770"/>
                                        </p:tgtEl>
                                        <p:attrNameLst>
                                          <p:attrName>style.visibility</p:attrName>
                                        </p:attrNameLst>
                                      </p:cBhvr>
                                      <p:to>
                                        <p:strVal val="visible"/>
                                      </p:to>
                                    </p:set>
                                    <p:animEffect transition="in" filter="box(in)">
                                      <p:cBhvr>
                                        <p:cTn id="11" dur="500"/>
                                        <p:tgtEl>
                                          <p:spTgt spid="17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13"/>
                                        </p:tgtEl>
                                        <p:attrNameLst>
                                          <p:attrName>style.visibility</p:attrName>
                                        </p:attrNameLst>
                                      </p:cBhvr>
                                      <p:to>
                                        <p:strVal val="visible"/>
                                      </p:to>
                                    </p:set>
                                    <p:animEffect transition="in" filter="wipe(left)">
                                      <p:cBhvr>
                                        <p:cTn id="16" dur="500"/>
                                        <p:tgtEl>
                                          <p:spTgt spid="17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33"/>
                                        </p:tgtEl>
                                        <p:attrNameLst>
                                          <p:attrName>style.visibility</p:attrName>
                                        </p:attrNameLst>
                                      </p:cBhvr>
                                      <p:to>
                                        <p:strVal val="visible"/>
                                      </p:to>
                                    </p:set>
                                    <p:animEffect transition="in" filter="wipe(left)">
                                      <p:cBhvr>
                                        <p:cTn id="21" dur="500"/>
                                        <p:tgtEl>
                                          <p:spTgt spid="17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39"/>
                                        </p:tgtEl>
                                        <p:attrNameLst>
                                          <p:attrName>style.visibility</p:attrName>
                                        </p:attrNameLst>
                                      </p:cBhvr>
                                      <p:to>
                                        <p:strVal val="visible"/>
                                      </p:to>
                                    </p:set>
                                    <p:animEffect transition="in" filter="wipe(left)">
                                      <p:cBhvr>
                                        <p:cTn id="26" dur="500"/>
                                        <p:tgtEl>
                                          <p:spTgt spid="1739"/>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747"/>
                                        </p:tgtEl>
                                        <p:attrNameLst>
                                          <p:attrName>style.visibility</p:attrName>
                                        </p:attrNameLst>
                                      </p:cBhvr>
                                      <p:to>
                                        <p:strVal val="visible"/>
                                      </p:to>
                                    </p:set>
                                    <p:animEffect transition="in" filter="blinds(horizontal)">
                                      <p:cBhvr>
                                        <p:cTn id="30" dur="500"/>
                                        <p:tgtEl>
                                          <p:spTgt spid="1747"/>
                                        </p:tgtEl>
                                      </p:cBhvr>
                                    </p:animEffect>
                                  </p:childTnLst>
                                </p:cTn>
                              </p:par>
                            </p:childTnLst>
                          </p:cTn>
                        </p:par>
                        <p:par>
                          <p:cTn id="31" fill="hold">
                            <p:stCondLst>
                              <p:cond delay="1000"/>
                            </p:stCondLst>
                            <p:childTnLst>
                              <p:par>
                                <p:cTn id="32" presetID="3" presetClass="entr" presetSubtype="10" fill="hold" grpId="0" nodeType="afterEffect">
                                  <p:stCondLst>
                                    <p:cond delay="0"/>
                                  </p:stCondLst>
                                  <p:childTnLst>
                                    <p:set>
                                      <p:cBhvr>
                                        <p:cTn id="33" dur="1" fill="hold">
                                          <p:stCondLst>
                                            <p:cond delay="0"/>
                                          </p:stCondLst>
                                        </p:cTn>
                                        <p:tgtEl>
                                          <p:spTgt spid="1768"/>
                                        </p:tgtEl>
                                        <p:attrNameLst>
                                          <p:attrName>style.visibility</p:attrName>
                                        </p:attrNameLst>
                                      </p:cBhvr>
                                      <p:to>
                                        <p:strVal val="visible"/>
                                      </p:to>
                                    </p:set>
                                    <p:animEffect transition="in" filter="blinds(horizontal)">
                                      <p:cBhvr>
                                        <p:cTn id="34" dur="500"/>
                                        <p:tgtEl>
                                          <p:spTgt spid="176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34"/>
                                        </p:tgtEl>
                                        <p:attrNameLst>
                                          <p:attrName>style.visibility</p:attrName>
                                        </p:attrNameLst>
                                      </p:cBhvr>
                                      <p:to>
                                        <p:strVal val="visible"/>
                                      </p:to>
                                    </p:set>
                                    <p:animEffect transition="in" filter="wipe(left)">
                                      <p:cBhvr>
                                        <p:cTn id="39" dur="500"/>
                                        <p:tgtEl>
                                          <p:spTgt spid="17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767"/>
                                        </p:tgtEl>
                                        <p:attrNameLst>
                                          <p:attrName>style.visibility</p:attrName>
                                        </p:attrNameLst>
                                      </p:cBhvr>
                                      <p:to>
                                        <p:strVal val="visible"/>
                                      </p:to>
                                    </p:set>
                                    <p:animEffect transition="in" filter="wipe(up)">
                                      <p:cBhvr>
                                        <p:cTn id="44" dur="500"/>
                                        <p:tgtEl>
                                          <p:spTgt spid="176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77"/>
                                        </p:tgtEl>
                                        <p:attrNameLst>
                                          <p:attrName>style.visibility</p:attrName>
                                        </p:attrNameLst>
                                      </p:cBhvr>
                                      <p:to>
                                        <p:strVal val="visible"/>
                                      </p:to>
                                    </p:set>
                                    <p:animEffect transition="in" filter="wipe(left)">
                                      <p:cBhvr>
                                        <p:cTn id="49" dur="500"/>
                                        <p:tgtEl>
                                          <p:spTgt spid="1777"/>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743"/>
                                        </p:tgtEl>
                                        <p:attrNameLst>
                                          <p:attrName>style.visibility</p:attrName>
                                        </p:attrNameLst>
                                      </p:cBhvr>
                                      <p:to>
                                        <p:strVal val="visible"/>
                                      </p:to>
                                    </p:set>
                                    <p:animEffect transition="in" filter="wipe(left)">
                                      <p:cBhvr>
                                        <p:cTn id="53" dur="500"/>
                                        <p:tgtEl>
                                          <p:spTgt spid="17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725"/>
                                        </p:tgtEl>
                                        <p:attrNameLst>
                                          <p:attrName>style.visibility</p:attrName>
                                        </p:attrNameLst>
                                      </p:cBhvr>
                                      <p:to>
                                        <p:strVal val="visible"/>
                                      </p:to>
                                    </p:set>
                                    <p:animEffect transition="in" filter="wipe(left)">
                                      <p:cBhvr>
                                        <p:cTn id="58" dur="500"/>
                                        <p:tgtEl>
                                          <p:spTgt spid="172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751"/>
                                        </p:tgtEl>
                                        <p:attrNameLst>
                                          <p:attrName>style.visibility</p:attrName>
                                        </p:attrNameLst>
                                      </p:cBhvr>
                                      <p:to>
                                        <p:strVal val="visible"/>
                                      </p:to>
                                    </p:set>
                                    <p:animEffect transition="in" filter="blinds(horizontal)">
                                      <p:cBhvr>
                                        <p:cTn id="63" dur="500"/>
                                        <p:tgtEl>
                                          <p:spTgt spid="1751"/>
                                        </p:tgtEl>
                                      </p:cBhvr>
                                    </p:animEffect>
                                  </p:childTnLst>
                                </p:cTn>
                              </p:par>
                            </p:childTnLst>
                          </p:cTn>
                        </p:par>
                        <p:par>
                          <p:cTn id="64" fill="hold">
                            <p:stCondLst>
                              <p:cond delay="500"/>
                            </p:stCondLst>
                            <p:childTnLst>
                              <p:par>
                                <p:cTn id="65" presetID="3" presetClass="entr" presetSubtype="10" fill="hold" grpId="0" nodeType="afterEffect">
                                  <p:stCondLst>
                                    <p:cond delay="0"/>
                                  </p:stCondLst>
                                  <p:childTnLst>
                                    <p:set>
                                      <p:cBhvr>
                                        <p:cTn id="66" dur="1" fill="hold">
                                          <p:stCondLst>
                                            <p:cond delay="0"/>
                                          </p:stCondLst>
                                        </p:cTn>
                                        <p:tgtEl>
                                          <p:spTgt spid="1750"/>
                                        </p:tgtEl>
                                        <p:attrNameLst>
                                          <p:attrName>style.visibility</p:attrName>
                                        </p:attrNameLst>
                                      </p:cBhvr>
                                      <p:to>
                                        <p:strVal val="visible"/>
                                      </p:to>
                                    </p:set>
                                    <p:animEffect transition="in" filter="blinds(horizontal)">
                                      <p:cBhvr>
                                        <p:cTn id="67" dur="500"/>
                                        <p:tgtEl>
                                          <p:spTgt spid="17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32"/>
                                        </p:tgtEl>
                                        <p:attrNameLst>
                                          <p:attrName>style.visibility</p:attrName>
                                        </p:attrNameLst>
                                      </p:cBhvr>
                                      <p:to>
                                        <p:strVal val="visible"/>
                                      </p:to>
                                    </p:set>
                                    <p:animEffect transition="in" filter="wipe(left)">
                                      <p:cBhvr>
                                        <p:cTn id="72" dur="500"/>
                                        <p:tgtEl>
                                          <p:spTgt spid="17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748"/>
                                        </p:tgtEl>
                                        <p:attrNameLst>
                                          <p:attrName>style.visibility</p:attrName>
                                        </p:attrNameLst>
                                      </p:cBhvr>
                                      <p:to>
                                        <p:strVal val="visible"/>
                                      </p:to>
                                    </p:set>
                                    <p:animEffect transition="in" filter="blinds(horizontal)">
                                      <p:cBhvr>
                                        <p:cTn id="77" dur="500"/>
                                        <p:tgtEl>
                                          <p:spTgt spid="1748"/>
                                        </p:tgtEl>
                                      </p:cBhvr>
                                    </p:animEffect>
                                  </p:childTnLst>
                                </p:cTn>
                              </p:par>
                            </p:childTnLst>
                          </p:cTn>
                        </p:par>
                        <p:par>
                          <p:cTn id="78" fill="hold">
                            <p:stCondLst>
                              <p:cond delay="500"/>
                            </p:stCondLst>
                            <p:childTnLst>
                              <p:par>
                                <p:cTn id="79" presetID="3" presetClass="entr" presetSubtype="10" fill="hold" grpId="0" nodeType="afterEffect">
                                  <p:stCondLst>
                                    <p:cond delay="0"/>
                                  </p:stCondLst>
                                  <p:childTnLst>
                                    <p:set>
                                      <p:cBhvr>
                                        <p:cTn id="80" dur="1" fill="hold">
                                          <p:stCondLst>
                                            <p:cond delay="0"/>
                                          </p:stCondLst>
                                        </p:cTn>
                                        <p:tgtEl>
                                          <p:spTgt spid="1749"/>
                                        </p:tgtEl>
                                        <p:attrNameLst>
                                          <p:attrName>style.visibility</p:attrName>
                                        </p:attrNameLst>
                                      </p:cBhvr>
                                      <p:to>
                                        <p:strVal val="visible"/>
                                      </p:to>
                                    </p:set>
                                    <p:animEffect transition="in" filter="blinds(horizontal)">
                                      <p:cBhvr>
                                        <p:cTn id="81" dur="500"/>
                                        <p:tgtEl>
                                          <p:spTgt spid="174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746"/>
                                        </p:tgtEl>
                                        <p:attrNameLst>
                                          <p:attrName>style.visibility</p:attrName>
                                        </p:attrNameLst>
                                      </p:cBhvr>
                                      <p:to>
                                        <p:strVal val="visible"/>
                                      </p:to>
                                    </p:set>
                                    <p:animEffect transition="in" filter="wipe(left)">
                                      <p:cBhvr>
                                        <p:cTn id="86" dur="500"/>
                                        <p:tgtEl>
                                          <p:spTgt spid="1746"/>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1769"/>
                                        </p:tgtEl>
                                        <p:attrNameLst>
                                          <p:attrName>style.visibility</p:attrName>
                                        </p:attrNameLst>
                                      </p:cBhvr>
                                      <p:to>
                                        <p:strVal val="visible"/>
                                      </p:to>
                                    </p:set>
                                    <p:animEffect transition="in" filter="box(in)">
                                      <p:cBhvr>
                                        <p:cTn id="91" dur="500"/>
                                        <p:tgtEl>
                                          <p:spTgt spid="176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752"/>
                                        </p:tgtEl>
                                        <p:attrNameLst>
                                          <p:attrName>style.visibility</p:attrName>
                                        </p:attrNameLst>
                                      </p:cBhvr>
                                      <p:to>
                                        <p:strVal val="visible"/>
                                      </p:to>
                                    </p:set>
                                    <p:animEffect transition="in" filter="blinds(horizontal)">
                                      <p:cBhvr>
                                        <p:cTn id="96" dur="500"/>
                                        <p:tgtEl>
                                          <p:spTgt spid="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 grpId="0" animBg="1"/>
      <p:bldP spid="1770" grpId="0"/>
      <p:bldP spid="1713" grpId="0" animBg="1"/>
      <p:bldP spid="1733" grpId="0"/>
      <p:bldP spid="1739" grpId="0" animBg="1"/>
      <p:bldP spid="1747" grpId="0"/>
      <p:bldP spid="1768" grpId="0"/>
      <p:bldP spid="1734" grpId="0"/>
      <p:bldP spid="1767" grpId="0" animBg="1"/>
      <p:bldP spid="1777" grpId="0" animBg="1"/>
      <p:bldP spid="1743" grpId="0" animBg="1"/>
      <p:bldP spid="1725" grpId="0" animBg="1"/>
      <p:bldP spid="1751" grpId="0"/>
      <p:bldP spid="1750" grpId="0"/>
      <p:bldP spid="1732" grpId="0" animBg="1"/>
      <p:bldP spid="1748" grpId="0"/>
      <p:bldP spid="1749" grpId="0"/>
      <p:bldP spid="1746" grpId="0" animBg="1"/>
      <p:bldP spid="1769" grpId="0"/>
      <p:bldP spid="175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0" name="文本框"/>
          <p:cNvSpPr>
            <a:spLocks noGrp="1"/>
          </p:cNvSpPr>
          <p:nvPr>
            <p:ph type="title"/>
          </p:nvPr>
        </p:nvSpPr>
        <p:spPr>
          <a:xfrm>
            <a:off x="762000" y="762000"/>
            <a:ext cx="3810000"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4.</a:t>
            </a: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展宽通频带</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sp>
        <p:nvSpPr>
          <p:cNvPr id="1781" name="矩形"/>
          <p:cNvSpPr/>
          <p:nvPr/>
        </p:nvSpPr>
        <p:spPr>
          <a:xfrm>
            <a:off x="685800" y="1295399"/>
            <a:ext cx="6553200" cy="525463"/>
          </a:xfrm>
          <a:prstGeom prst="rect">
            <a:avLst/>
          </a:prstGeom>
          <a:noFill/>
          <a:ln w="9525"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引入负反馈使电路的通频带宽度增加</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1782" name="对象"/>
          <p:cNvGraphicFramePr>
            <a:graphicFrameLocks noChangeAspect="1"/>
          </p:cNvGraphicFramePr>
          <p:nvPr/>
        </p:nvGraphicFramePr>
        <p:xfrm>
          <a:off x="1360487" y="1989138"/>
          <a:ext cx="3300412" cy="596900"/>
        </p:xfrm>
        <a:graphic>
          <a:graphicData uri="http://schemas.openxmlformats.org/presentationml/2006/ole">
            <mc:AlternateContent xmlns:mc="http://schemas.openxmlformats.org/markup-compatibility/2006">
              <mc:Choice xmlns:v="urn:schemas-microsoft-com:vml" Requires="v">
                <p:oleObj spid="_x0000_s0" name="package" r:id="rId1" imgW="1790700" imgH="254000" progId="package">
                  <p:embed/>
                </p:oleObj>
              </mc:Choice>
              <mc:Fallback>
                <p:oleObj name="package" r:id="rId1" imgW="1790700" imgH="254000" progId="package">
                  <p:embed/>
                  <p:pic>
                    <p:nvPicPr>
                      <p:cNvPr id="0" name="对象"/>
                      <p:cNvPicPr>
                        <a:picLocks noChangeAspect="1"/>
                      </p:cNvPicPr>
                      <p:nvPr/>
                    </p:nvPicPr>
                    <p:blipFill>
                      <a:blip r:embed="rId2" cstate="print"/>
                      <a:stretch>
                        <a:fillRect/>
                      </a:stretch>
                    </p:blipFill>
                    <p:spPr>
                      <a:xfrm>
                        <a:off x="1360487" y="1989138"/>
                        <a:ext cx="3300412" cy="596900"/>
                      </a:xfrm>
                      <a:prstGeom prst="rect">
                        <a:avLst/>
                      </a:prstGeom>
                      <a:noFill/>
                      <a:ln w="9525" cap="flat" cmpd="sng">
                        <a:noFill/>
                        <a:prstDash val="solid"/>
                        <a:miter/>
                      </a:ln>
                    </p:spPr>
                  </p:pic>
                </p:oleObj>
              </mc:Fallback>
            </mc:AlternateContent>
          </a:graphicData>
        </a:graphic>
      </p:graphicFrame>
      <p:grpSp>
        <p:nvGrpSpPr>
          <p:cNvPr id="1789" name="组合"/>
          <p:cNvGrpSpPr/>
          <p:nvPr/>
        </p:nvGrpSpPr>
        <p:grpSpPr>
          <a:xfrm>
            <a:off x="1752599" y="4373563"/>
            <a:ext cx="4190998" cy="1066800"/>
            <a:chOff x="1752599" y="4373563"/>
            <a:chExt cx="4190998" cy="1066800"/>
          </a:xfrm>
        </p:grpSpPr>
        <p:sp>
          <p:nvSpPr>
            <p:cNvPr id="1783" name="直线"/>
            <p:cNvSpPr/>
            <p:nvPr/>
          </p:nvSpPr>
          <p:spPr>
            <a:xfrm>
              <a:off x="2324099" y="4392613"/>
              <a:ext cx="3124200" cy="1587"/>
            </a:xfrm>
            <a:prstGeom prst="line">
              <a:avLst/>
            </a:prstGeom>
            <a:noFill/>
            <a:ln w="38100" cap="flat" cmpd="sng">
              <a:solidFill>
                <a:srgbClr val="FF0000"/>
              </a:solidFill>
              <a:prstDash val="solid"/>
              <a:round/>
            </a:ln>
          </p:spPr>
        </p:sp>
        <p:sp>
          <p:nvSpPr>
            <p:cNvPr id="1784" name="曲线"/>
            <p:cNvSpPr/>
            <p:nvPr/>
          </p:nvSpPr>
          <p:spPr>
            <a:xfrm>
              <a:off x="1905000" y="4392613"/>
              <a:ext cx="438150" cy="438150"/>
            </a:xfrm>
            <a:custGeom>
              <a:avLst/>
              <a:gdLst>
                <a:gd name="T1" fmla="*/ 0 w 21600"/>
                <a:gd name="T2" fmla="*/ 0 h 21600"/>
                <a:gd name="T3" fmla="*/ 21600 w 21600"/>
                <a:gd name="T4" fmla="*/ 21600 h 21600"/>
              </a:gdLst>
              <a:ahLst/>
              <a:cxnLst/>
              <a:rect l="T1" t="T2" r="T3" b="T4"/>
              <a:pathLst>
                <a:path w="21600" h="21600">
                  <a:moveTo>
                    <a:pt x="21600" y="0"/>
                  </a:moveTo>
                  <a:cubicBezTo>
                    <a:pt x="20083" y="1004"/>
                    <a:pt x="15346" y="3682"/>
                    <a:pt x="12504" y="6027"/>
                  </a:cubicBezTo>
                  <a:cubicBezTo>
                    <a:pt x="9662" y="8371"/>
                    <a:pt x="6631" y="11469"/>
                    <a:pt x="4547" y="14064"/>
                  </a:cubicBezTo>
                  <a:cubicBezTo>
                    <a:pt x="2463" y="16659"/>
                    <a:pt x="946" y="20051"/>
                    <a:pt x="0" y="21600"/>
                  </a:cubicBezTo>
                </a:path>
              </a:pathLst>
            </a:custGeom>
            <a:noFill/>
            <a:ln w="38100" cap="flat" cmpd="sng">
              <a:solidFill>
                <a:srgbClr val="FF0000"/>
              </a:solidFill>
              <a:prstDash val="solid"/>
              <a:round/>
            </a:ln>
          </p:spPr>
        </p:sp>
        <p:sp>
          <p:nvSpPr>
            <p:cNvPr id="1785" name="曲线"/>
            <p:cNvSpPr/>
            <p:nvPr/>
          </p:nvSpPr>
          <p:spPr>
            <a:xfrm flipH="1">
              <a:off x="5410200" y="4373563"/>
              <a:ext cx="533398" cy="457200"/>
            </a:xfrm>
            <a:custGeom>
              <a:avLst/>
              <a:gdLst>
                <a:gd name="T1" fmla="*/ 0 w 21600"/>
                <a:gd name="T2" fmla="*/ 0 h 21600"/>
                <a:gd name="T3" fmla="*/ 21600 w 21600"/>
                <a:gd name="T4" fmla="*/ 21600 h 21600"/>
              </a:gdLst>
              <a:ahLst/>
              <a:cxnLst/>
              <a:rect l="T1" t="T2" r="T3" b="T4"/>
              <a:pathLst>
                <a:path w="21600" h="21600">
                  <a:moveTo>
                    <a:pt x="21600" y="0"/>
                  </a:moveTo>
                  <a:cubicBezTo>
                    <a:pt x="20084" y="1004"/>
                    <a:pt x="15347" y="3683"/>
                    <a:pt x="12504" y="6026"/>
                  </a:cubicBezTo>
                  <a:cubicBezTo>
                    <a:pt x="9663" y="8372"/>
                    <a:pt x="6631" y="11469"/>
                    <a:pt x="4547" y="14064"/>
                  </a:cubicBezTo>
                  <a:cubicBezTo>
                    <a:pt x="2463" y="16659"/>
                    <a:pt x="946" y="20051"/>
                    <a:pt x="0" y="21600"/>
                  </a:cubicBezTo>
                </a:path>
              </a:pathLst>
            </a:custGeom>
            <a:noFill/>
            <a:ln w="38100" cap="flat" cmpd="sng">
              <a:solidFill>
                <a:srgbClr val="FF0000"/>
              </a:solidFill>
              <a:prstDash val="solid"/>
              <a:round/>
            </a:ln>
          </p:spPr>
        </p:sp>
        <p:sp>
          <p:nvSpPr>
            <p:cNvPr id="1786" name="直线"/>
            <p:cNvSpPr/>
            <p:nvPr/>
          </p:nvSpPr>
          <p:spPr>
            <a:xfrm>
              <a:off x="1752599" y="4678363"/>
              <a:ext cx="4114798" cy="0"/>
            </a:xfrm>
            <a:prstGeom prst="line">
              <a:avLst/>
            </a:prstGeom>
            <a:noFill/>
            <a:ln w="38100" cap="flat" cmpd="sng">
              <a:solidFill>
                <a:srgbClr val="FF0000"/>
              </a:solidFill>
              <a:prstDash val="dash"/>
              <a:round/>
            </a:ln>
          </p:spPr>
        </p:sp>
        <p:sp>
          <p:nvSpPr>
            <p:cNvPr id="1787" name="直线"/>
            <p:cNvSpPr/>
            <p:nvPr/>
          </p:nvSpPr>
          <p:spPr>
            <a:xfrm>
              <a:off x="1981199" y="4678363"/>
              <a:ext cx="0" cy="761999"/>
            </a:xfrm>
            <a:prstGeom prst="line">
              <a:avLst/>
            </a:prstGeom>
            <a:noFill/>
            <a:ln w="38100" cap="flat" cmpd="sng">
              <a:solidFill>
                <a:srgbClr val="FF0000"/>
              </a:solidFill>
              <a:prstDash val="dash"/>
              <a:round/>
            </a:ln>
          </p:spPr>
        </p:sp>
        <p:sp>
          <p:nvSpPr>
            <p:cNvPr id="1788" name="直线"/>
            <p:cNvSpPr/>
            <p:nvPr/>
          </p:nvSpPr>
          <p:spPr>
            <a:xfrm>
              <a:off x="5791200" y="4678363"/>
              <a:ext cx="0" cy="761999"/>
            </a:xfrm>
            <a:prstGeom prst="line">
              <a:avLst/>
            </a:prstGeom>
            <a:noFill/>
            <a:ln w="38100" cap="flat" cmpd="sng">
              <a:solidFill>
                <a:srgbClr val="FF0000"/>
              </a:solidFill>
              <a:prstDash val="dash"/>
              <a:round/>
            </a:ln>
          </p:spPr>
        </p:sp>
      </p:grpSp>
      <p:grpSp>
        <p:nvGrpSpPr>
          <p:cNvPr id="1796" name="组合"/>
          <p:cNvGrpSpPr/>
          <p:nvPr/>
        </p:nvGrpSpPr>
        <p:grpSpPr>
          <a:xfrm>
            <a:off x="1752599" y="3276600"/>
            <a:ext cx="3733799" cy="2133600"/>
            <a:chOff x="1752599" y="3276600"/>
            <a:chExt cx="3733799" cy="2133600"/>
          </a:xfrm>
        </p:grpSpPr>
        <p:sp>
          <p:nvSpPr>
            <p:cNvPr id="1790" name="直线"/>
            <p:cNvSpPr/>
            <p:nvPr/>
          </p:nvSpPr>
          <p:spPr>
            <a:xfrm>
              <a:off x="2562225" y="3295650"/>
              <a:ext cx="2511425" cy="0"/>
            </a:xfrm>
            <a:prstGeom prst="line">
              <a:avLst/>
            </a:prstGeom>
            <a:noFill/>
            <a:ln w="38100" cap="flat" cmpd="sng">
              <a:solidFill>
                <a:srgbClr val="1006CE"/>
              </a:solidFill>
              <a:prstDash val="solid"/>
              <a:round/>
            </a:ln>
          </p:spPr>
        </p:sp>
        <p:sp>
          <p:nvSpPr>
            <p:cNvPr id="1791" name="曲线"/>
            <p:cNvSpPr/>
            <p:nvPr/>
          </p:nvSpPr>
          <p:spPr>
            <a:xfrm>
              <a:off x="2209800" y="3295650"/>
              <a:ext cx="366712" cy="742950"/>
            </a:xfrm>
            <a:custGeom>
              <a:avLst/>
              <a:gdLst>
                <a:gd name="T1" fmla="*/ 0 w 21600"/>
                <a:gd name="T2" fmla="*/ 0 h 21600"/>
                <a:gd name="T3" fmla="*/ 21600 w 21600"/>
                <a:gd name="T4" fmla="*/ 21600 h 21600"/>
              </a:gdLst>
              <a:ahLst/>
              <a:cxnLst/>
              <a:rect l="T1" t="T2" r="T3" b="T4"/>
              <a:pathLst>
                <a:path w="21600" h="21600">
                  <a:moveTo>
                    <a:pt x="21600" y="0"/>
                  </a:moveTo>
                  <a:cubicBezTo>
                    <a:pt x="20083" y="1003"/>
                    <a:pt x="15347" y="3683"/>
                    <a:pt x="12505" y="6026"/>
                  </a:cubicBezTo>
                  <a:cubicBezTo>
                    <a:pt x="9663" y="8372"/>
                    <a:pt x="6631" y="11469"/>
                    <a:pt x="4547" y="14065"/>
                  </a:cubicBezTo>
                  <a:cubicBezTo>
                    <a:pt x="2462" y="16659"/>
                    <a:pt x="946" y="20050"/>
                    <a:pt x="0" y="21600"/>
                  </a:cubicBezTo>
                </a:path>
              </a:pathLst>
            </a:custGeom>
            <a:noFill/>
            <a:ln w="38100" cap="flat" cmpd="sng">
              <a:solidFill>
                <a:srgbClr val="1006CE"/>
              </a:solidFill>
              <a:prstDash val="solid"/>
              <a:round/>
            </a:ln>
          </p:spPr>
        </p:sp>
        <p:sp>
          <p:nvSpPr>
            <p:cNvPr id="1792" name="曲线"/>
            <p:cNvSpPr/>
            <p:nvPr/>
          </p:nvSpPr>
          <p:spPr>
            <a:xfrm flipH="1">
              <a:off x="5043487" y="3276600"/>
              <a:ext cx="442912" cy="762000"/>
            </a:xfrm>
            <a:custGeom>
              <a:avLst/>
              <a:gdLst>
                <a:gd name="T1" fmla="*/ 0 w 21600"/>
                <a:gd name="T2" fmla="*/ 0 h 21600"/>
                <a:gd name="T3" fmla="*/ 21600 w 21600"/>
                <a:gd name="T4" fmla="*/ 21600 h 21600"/>
              </a:gdLst>
              <a:ahLst/>
              <a:cxnLst/>
              <a:rect l="T1" t="T2" r="T3" b="T4"/>
              <a:pathLst>
                <a:path w="21600" h="21600">
                  <a:moveTo>
                    <a:pt x="21600" y="0"/>
                  </a:moveTo>
                  <a:cubicBezTo>
                    <a:pt x="20083" y="1004"/>
                    <a:pt x="15346" y="3682"/>
                    <a:pt x="12505" y="6027"/>
                  </a:cubicBezTo>
                  <a:cubicBezTo>
                    <a:pt x="9662" y="8371"/>
                    <a:pt x="6630" y="11468"/>
                    <a:pt x="4546" y="14064"/>
                  </a:cubicBezTo>
                  <a:cubicBezTo>
                    <a:pt x="2463" y="16660"/>
                    <a:pt x="946" y="20051"/>
                    <a:pt x="0" y="21600"/>
                  </a:cubicBezTo>
                </a:path>
              </a:pathLst>
            </a:custGeom>
            <a:noFill/>
            <a:ln w="38100" cap="flat" cmpd="sng">
              <a:solidFill>
                <a:srgbClr val="1006CE"/>
              </a:solidFill>
              <a:prstDash val="solid"/>
              <a:round/>
            </a:ln>
          </p:spPr>
        </p:sp>
        <p:sp>
          <p:nvSpPr>
            <p:cNvPr id="1793" name="直线"/>
            <p:cNvSpPr/>
            <p:nvPr/>
          </p:nvSpPr>
          <p:spPr>
            <a:xfrm>
              <a:off x="1752599" y="3886200"/>
              <a:ext cx="3657600" cy="0"/>
            </a:xfrm>
            <a:prstGeom prst="line">
              <a:avLst/>
            </a:prstGeom>
            <a:noFill/>
            <a:ln w="38100" cap="flat" cmpd="sng">
              <a:solidFill>
                <a:srgbClr val="FF6600"/>
              </a:solidFill>
              <a:prstDash val="dash"/>
              <a:round/>
            </a:ln>
          </p:spPr>
        </p:sp>
        <p:sp>
          <p:nvSpPr>
            <p:cNvPr id="1794" name="直线"/>
            <p:cNvSpPr/>
            <p:nvPr/>
          </p:nvSpPr>
          <p:spPr>
            <a:xfrm>
              <a:off x="2286000" y="3886200"/>
              <a:ext cx="0" cy="1524000"/>
            </a:xfrm>
            <a:prstGeom prst="line">
              <a:avLst/>
            </a:prstGeom>
            <a:noFill/>
            <a:ln w="38100" cap="flat" cmpd="sng">
              <a:solidFill>
                <a:srgbClr val="FF6600"/>
              </a:solidFill>
              <a:prstDash val="dash"/>
              <a:round/>
            </a:ln>
          </p:spPr>
        </p:sp>
        <p:sp>
          <p:nvSpPr>
            <p:cNvPr id="1795" name="直线"/>
            <p:cNvSpPr/>
            <p:nvPr/>
          </p:nvSpPr>
          <p:spPr>
            <a:xfrm>
              <a:off x="5410200" y="3886200"/>
              <a:ext cx="0" cy="1524000"/>
            </a:xfrm>
            <a:prstGeom prst="line">
              <a:avLst/>
            </a:prstGeom>
            <a:noFill/>
            <a:ln w="38100" cap="flat" cmpd="sng">
              <a:solidFill>
                <a:srgbClr val="FF6600"/>
              </a:solidFill>
              <a:prstDash val="dash"/>
              <a:round/>
            </a:ln>
          </p:spPr>
        </p:sp>
      </p:grpSp>
      <p:sp>
        <p:nvSpPr>
          <p:cNvPr id="1797" name="圆角矩形标注" descr="30%"/>
          <p:cNvSpPr/>
          <p:nvPr/>
        </p:nvSpPr>
        <p:spPr>
          <a:xfrm>
            <a:off x="5407023" y="2648273"/>
            <a:ext cx="1981200" cy="658811"/>
          </a:xfrm>
          <a:prstGeom prst="wedgeRoundRectCallout">
            <a:avLst>
              <a:gd name="adj1" fmla="val -52958"/>
              <a:gd name="adj2" fmla="val 87337"/>
              <a:gd name="adj3" fmla="val 16667"/>
            </a:avLst>
          </a:prstGeom>
          <a:solidFill>
            <a:srgbClr val="CCFFCC"/>
          </a:solidFill>
          <a:ln w="38100" cap="flat" cmpd="sng">
            <a:solidFill>
              <a:srgbClr val="131C9E"/>
            </a:solidFill>
            <a:prstDash val="solid"/>
            <a:miter/>
          </a:ln>
        </p:spPr>
        <p:txBody>
          <a:bodyPr vert="horz" wrap="none" lIns="90000" tIns="46800" rIns="90000" bIns="46800" anchor="ctr" anchorCtr="0"/>
          <a:lstStyle/>
          <a:p>
            <a:pPr marL="0" indent="0" algn="ctr">
              <a:lnSpc>
                <a:spcPct val="100000"/>
              </a:lnSpc>
              <a:spcBef>
                <a:spcPct val="50000"/>
              </a:spcBef>
              <a:spcAft>
                <a:spcPts val="0"/>
              </a:spcAft>
              <a:buNone/>
            </a:pPr>
            <a:r>
              <a:rPr lang="zh-CN" altLang="en-US" sz="3200" b="0" i="0" u="none" strike="noStrike" kern="1200" cap="none" spc="0" baseline="0">
                <a:solidFill>
                  <a:srgbClr val="006600"/>
                </a:solidFill>
                <a:latin typeface="Times New Roman" panose="02020603050405020304" charset="0"/>
                <a:ea typeface="楷体_GB2312" pitchFamily="49" charset="-122"/>
                <a:cs typeface="楷体_GB2312" pitchFamily="49" charset="-122"/>
              </a:rPr>
              <a:t>无负反馈</a:t>
            </a:r>
            <a:endParaRPr lang="zh-CN" altLang="en-US" sz="3200" b="0" i="0" u="none" strike="noStrike" kern="1200" cap="none" spc="0" baseline="0">
              <a:solidFill>
                <a:srgbClr val="006600"/>
              </a:solidFill>
              <a:latin typeface="Times New Roman" panose="02020603050405020304" charset="0"/>
              <a:ea typeface="楷体_GB2312" pitchFamily="49" charset="-122"/>
              <a:cs typeface="楷体_GB2312" pitchFamily="49" charset="-122"/>
            </a:endParaRPr>
          </a:p>
        </p:txBody>
      </p:sp>
      <p:sp>
        <p:nvSpPr>
          <p:cNvPr id="1798" name="圆角矩形标注" descr="40%"/>
          <p:cNvSpPr/>
          <p:nvPr/>
        </p:nvSpPr>
        <p:spPr>
          <a:xfrm>
            <a:off x="6626225" y="3840163"/>
            <a:ext cx="1981200" cy="658811"/>
          </a:xfrm>
          <a:prstGeom prst="wedgeRoundRectCallout">
            <a:avLst>
              <a:gd name="adj1" fmla="val -89685"/>
              <a:gd name="adj2" fmla="val 70236"/>
              <a:gd name="adj3" fmla="val 16667"/>
            </a:avLst>
          </a:prstGeom>
          <a:pattFill prst="pct40">
            <a:fgClr>
              <a:srgbClr val="FFCC00"/>
            </a:fgClr>
            <a:bgClr>
              <a:srgbClr val="FFFFFF"/>
            </a:bgClr>
          </a:pattFill>
          <a:ln w="38100" cap="flat" cmpd="sng">
            <a:solidFill>
              <a:srgbClr val="006600"/>
            </a:solidFill>
            <a:prstDash val="solid"/>
            <a:miter/>
          </a:ln>
        </p:spPr>
        <p:txBody>
          <a:bodyPr vert="horz" wrap="none" lIns="90000" tIns="46800" rIns="90000" bIns="46800" anchor="ctr" anchorCtr="0"/>
          <a:lstStyle/>
          <a:p>
            <a:pPr marL="0" indent="0" algn="ctr">
              <a:lnSpc>
                <a:spcPct val="100000"/>
              </a:lnSpc>
              <a:spcBef>
                <a:spcPct val="50000"/>
              </a:spcBef>
              <a:spcAft>
                <a:spcPts val="0"/>
              </a:spcAft>
              <a:buNone/>
            </a:pPr>
            <a:r>
              <a:rPr lang="zh-CN" altLang="en-US"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有负反馈</a:t>
            </a:r>
            <a:endParaRPr lang="zh-CN" altLang="en-US" sz="32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grpSp>
        <p:nvGrpSpPr>
          <p:cNvPr id="1801" name="组合"/>
          <p:cNvGrpSpPr/>
          <p:nvPr/>
        </p:nvGrpSpPr>
        <p:grpSpPr>
          <a:xfrm>
            <a:off x="6858000" y="1066800"/>
            <a:ext cx="1828801" cy="1066800"/>
            <a:chOff x="6858000" y="1066800"/>
            <a:chExt cx="1828801" cy="1066800"/>
          </a:xfrm>
        </p:grpSpPr>
        <p:sp>
          <p:nvSpPr>
            <p:cNvPr id="1799" name="十字星"/>
            <p:cNvSpPr/>
            <p:nvPr/>
          </p:nvSpPr>
          <p:spPr>
            <a:xfrm>
              <a:off x="7772401" y="1066800"/>
              <a:ext cx="914400" cy="1066800"/>
            </a:xfrm>
            <a:prstGeom prst="star4">
              <a:avLst>
                <a:gd name="adj" fmla="val 12500"/>
              </a:avLst>
            </a:prstGeom>
            <a:gradFill rotWithShape="0">
              <a:gsLst>
                <a:gs pos="0">
                  <a:srgbClr val="FFFFFF">
                    <a:alpha val="100000"/>
                  </a:srgbClr>
                </a:gs>
                <a:gs pos="100000">
                  <a:srgbClr val="6699FF">
                    <a:alpha val="100000"/>
                  </a:srgbClr>
                </a:gs>
              </a:gsLst>
              <a:path path="shape">
                <a:fillToRect l="50000" t="50000" r="50000" b="50000"/>
              </a:path>
              <a:tileRect/>
            </a:gradFill>
            <a:ln w="9525" cap="sq" cmpd="sng">
              <a:solidFill>
                <a:srgbClr val="990000"/>
              </a:solidFill>
              <a:prstDash val="solid"/>
              <a:miter/>
            </a:ln>
          </p:spPr>
        </p:sp>
        <p:sp>
          <p:nvSpPr>
            <p:cNvPr id="1800" name="十字星"/>
            <p:cNvSpPr/>
            <p:nvPr/>
          </p:nvSpPr>
          <p:spPr>
            <a:xfrm>
              <a:off x="6858000" y="1295399"/>
              <a:ext cx="762000" cy="762000"/>
            </a:xfrm>
            <a:prstGeom prst="star4">
              <a:avLst>
                <a:gd name="adj" fmla="val 12500"/>
              </a:avLst>
            </a:prstGeom>
            <a:gradFill rotWithShape="0">
              <a:gsLst>
                <a:gs pos="0">
                  <a:srgbClr val="FFFFFF">
                    <a:alpha val="100000"/>
                  </a:srgbClr>
                </a:gs>
                <a:gs pos="100000">
                  <a:srgbClr val="6699FF">
                    <a:alpha val="100000"/>
                  </a:srgbClr>
                </a:gs>
              </a:gsLst>
              <a:path path="shape">
                <a:fillToRect l="50000" t="50000" r="50000" b="50000"/>
              </a:path>
              <a:tileRect/>
            </a:gradFill>
            <a:ln w="9525" cap="sq" cmpd="sng">
              <a:solidFill>
                <a:srgbClr val="990000"/>
              </a:solidFill>
              <a:prstDash val="solid"/>
              <a:miter/>
            </a:ln>
          </p:spPr>
        </p:sp>
      </p:grpSp>
      <p:grpSp>
        <p:nvGrpSpPr>
          <p:cNvPr id="1807" name="组合"/>
          <p:cNvGrpSpPr/>
          <p:nvPr/>
        </p:nvGrpSpPr>
        <p:grpSpPr>
          <a:xfrm>
            <a:off x="1981200" y="5334000"/>
            <a:ext cx="3810000" cy="574674"/>
            <a:chOff x="1981200" y="5334000"/>
            <a:chExt cx="3810000" cy="574674"/>
          </a:xfrm>
        </p:grpSpPr>
        <p:sp>
          <p:nvSpPr>
            <p:cNvPr id="1802" name="直线"/>
            <p:cNvSpPr/>
            <p:nvPr/>
          </p:nvSpPr>
          <p:spPr>
            <a:xfrm>
              <a:off x="1981200" y="5334000"/>
              <a:ext cx="0" cy="457200"/>
            </a:xfrm>
            <a:prstGeom prst="line">
              <a:avLst/>
            </a:prstGeom>
            <a:noFill/>
            <a:ln w="19050" cap="flat" cmpd="sng">
              <a:solidFill>
                <a:srgbClr val="000000"/>
              </a:solidFill>
              <a:prstDash val="solid"/>
              <a:round/>
            </a:ln>
          </p:spPr>
        </p:sp>
        <p:sp>
          <p:nvSpPr>
            <p:cNvPr id="1803" name="直线"/>
            <p:cNvSpPr/>
            <p:nvPr/>
          </p:nvSpPr>
          <p:spPr>
            <a:xfrm>
              <a:off x="5791199" y="5334000"/>
              <a:ext cx="0" cy="457200"/>
            </a:xfrm>
            <a:prstGeom prst="line">
              <a:avLst/>
            </a:prstGeom>
            <a:noFill/>
            <a:ln w="19050" cap="flat" cmpd="sng">
              <a:solidFill>
                <a:srgbClr val="000000"/>
              </a:solidFill>
              <a:prstDash val="solid"/>
              <a:round/>
            </a:ln>
          </p:spPr>
        </p:sp>
        <p:sp>
          <p:nvSpPr>
            <p:cNvPr id="1804" name="直线"/>
            <p:cNvSpPr/>
            <p:nvPr/>
          </p:nvSpPr>
          <p:spPr>
            <a:xfrm>
              <a:off x="4343400" y="5638801"/>
              <a:ext cx="1447800" cy="0"/>
            </a:xfrm>
            <a:prstGeom prst="line">
              <a:avLst/>
            </a:prstGeom>
            <a:noFill/>
            <a:ln w="19050" cap="flat" cmpd="sng">
              <a:solidFill>
                <a:srgbClr val="000000"/>
              </a:solidFill>
              <a:prstDash val="solid"/>
              <a:round/>
              <a:tailEnd type="triangle" w="sm" len="med"/>
            </a:ln>
          </p:spPr>
        </p:sp>
        <p:sp>
          <p:nvSpPr>
            <p:cNvPr id="1805" name="直线"/>
            <p:cNvSpPr/>
            <p:nvPr/>
          </p:nvSpPr>
          <p:spPr>
            <a:xfrm flipH="1">
              <a:off x="1981200" y="5638801"/>
              <a:ext cx="1447798" cy="0"/>
            </a:xfrm>
            <a:prstGeom prst="line">
              <a:avLst/>
            </a:prstGeom>
            <a:noFill/>
            <a:ln w="19050" cap="flat" cmpd="sng">
              <a:solidFill>
                <a:srgbClr val="000000"/>
              </a:solidFill>
              <a:prstDash val="solid"/>
              <a:round/>
              <a:tailEnd type="triangle" w="sm" len="med"/>
            </a:ln>
          </p:spPr>
        </p:sp>
        <p:sp>
          <p:nvSpPr>
            <p:cNvPr id="1806" name="矩形"/>
            <p:cNvSpPr/>
            <p:nvPr/>
          </p:nvSpPr>
          <p:spPr>
            <a:xfrm>
              <a:off x="3540123" y="5451475"/>
              <a:ext cx="727075" cy="457200"/>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BW</a:t>
              </a:r>
              <a:r>
                <a:rPr lang="en-US" altLang="zh-CN" sz="20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0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811" name="组合"/>
          <p:cNvGrpSpPr/>
          <p:nvPr/>
        </p:nvGrpSpPr>
        <p:grpSpPr>
          <a:xfrm>
            <a:off x="2286000" y="5029200"/>
            <a:ext cx="3124200" cy="457198"/>
            <a:chOff x="2286000" y="5029200"/>
            <a:chExt cx="3124200" cy="457198"/>
          </a:xfrm>
        </p:grpSpPr>
        <p:sp>
          <p:nvSpPr>
            <p:cNvPr id="1808" name="直线"/>
            <p:cNvSpPr/>
            <p:nvPr/>
          </p:nvSpPr>
          <p:spPr>
            <a:xfrm>
              <a:off x="4222750" y="5199063"/>
              <a:ext cx="1187450" cy="0"/>
            </a:xfrm>
            <a:prstGeom prst="line">
              <a:avLst/>
            </a:prstGeom>
            <a:noFill/>
            <a:ln w="19050" cap="flat" cmpd="sng">
              <a:solidFill>
                <a:srgbClr val="000000"/>
              </a:solidFill>
              <a:prstDash val="solid"/>
              <a:round/>
              <a:tailEnd type="triangle" w="sm" len="med"/>
            </a:ln>
          </p:spPr>
        </p:sp>
        <p:sp>
          <p:nvSpPr>
            <p:cNvPr id="1809" name="直线"/>
            <p:cNvSpPr/>
            <p:nvPr/>
          </p:nvSpPr>
          <p:spPr>
            <a:xfrm flipH="1">
              <a:off x="2286000" y="5199063"/>
              <a:ext cx="1187449" cy="0"/>
            </a:xfrm>
            <a:prstGeom prst="line">
              <a:avLst/>
            </a:prstGeom>
            <a:noFill/>
            <a:ln w="19050" cap="flat" cmpd="sng">
              <a:solidFill>
                <a:srgbClr val="000000"/>
              </a:solidFill>
              <a:prstDash val="solid"/>
              <a:round/>
              <a:tailEnd type="triangle" w="sm" len="med"/>
            </a:ln>
          </p:spPr>
        </p:sp>
        <p:sp>
          <p:nvSpPr>
            <p:cNvPr id="1810" name="矩形"/>
            <p:cNvSpPr/>
            <p:nvPr/>
          </p:nvSpPr>
          <p:spPr>
            <a:xfrm>
              <a:off x="3563937" y="5029200"/>
              <a:ext cx="658811" cy="457198"/>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BW</a:t>
              </a:r>
              <a:endParaRPr lang="zh-CN" altLang="en-US" sz="20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1817" name="组合"/>
          <p:cNvGrpSpPr/>
          <p:nvPr/>
        </p:nvGrpSpPr>
        <p:grpSpPr>
          <a:xfrm>
            <a:off x="1066800" y="2667000"/>
            <a:ext cx="6019800" cy="3094038"/>
            <a:chOff x="1066800" y="2667000"/>
            <a:chExt cx="6019800" cy="3094038"/>
          </a:xfrm>
        </p:grpSpPr>
        <p:sp>
          <p:nvSpPr>
            <p:cNvPr id="1812" name="直线"/>
            <p:cNvSpPr/>
            <p:nvPr/>
          </p:nvSpPr>
          <p:spPr>
            <a:xfrm>
              <a:off x="1771650" y="2895600"/>
              <a:ext cx="0" cy="2533651"/>
            </a:xfrm>
            <a:prstGeom prst="line">
              <a:avLst/>
            </a:prstGeom>
            <a:noFill/>
            <a:ln w="38100" cap="flat" cmpd="sng">
              <a:solidFill>
                <a:srgbClr val="000000"/>
              </a:solidFill>
              <a:prstDash val="solid"/>
              <a:round/>
              <a:headEnd type="triangle" w="med" len="med"/>
            </a:ln>
          </p:spPr>
        </p:sp>
        <p:sp>
          <p:nvSpPr>
            <p:cNvPr id="1813" name="直线"/>
            <p:cNvSpPr/>
            <p:nvPr/>
          </p:nvSpPr>
          <p:spPr>
            <a:xfrm>
              <a:off x="1771650" y="5421314"/>
              <a:ext cx="4705350" cy="0"/>
            </a:xfrm>
            <a:prstGeom prst="line">
              <a:avLst/>
            </a:prstGeom>
            <a:noFill/>
            <a:ln w="38100" cap="flat" cmpd="sng">
              <a:solidFill>
                <a:srgbClr val="000000"/>
              </a:solidFill>
              <a:prstDash val="solid"/>
              <a:round/>
              <a:tailEnd type="triangle" w="med" len="med"/>
            </a:ln>
          </p:spPr>
        </p:sp>
        <p:sp>
          <p:nvSpPr>
            <p:cNvPr id="1814" name="矩形"/>
            <p:cNvSpPr/>
            <p:nvPr/>
          </p:nvSpPr>
          <p:spPr>
            <a:xfrm>
              <a:off x="6438900" y="5181600"/>
              <a:ext cx="647700"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chemeClr val="tx2"/>
                  </a:solidFill>
                  <a:latin typeface="Times New Roman" panose="02020603050405020304" charset="0"/>
                  <a:ea typeface="楷体_GB2312" pitchFamily="49" charset="-122"/>
                  <a:cs typeface="楷体_GB2312" pitchFamily="49" charset="-122"/>
                </a:rPr>
                <a:t>f</a:t>
              </a:r>
              <a:endParaRPr lang="zh-CN" altLang="en-US" sz="3200" b="1" i="1"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sp>
          <p:nvSpPr>
            <p:cNvPr id="1815" name="矩形"/>
            <p:cNvSpPr/>
            <p:nvPr/>
          </p:nvSpPr>
          <p:spPr>
            <a:xfrm>
              <a:off x="1066800" y="2667000"/>
              <a:ext cx="9715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2"/>
                  </a:solidFill>
                  <a:latin typeface="Times New Roman" panose="02020603050405020304" charset="0"/>
                  <a:ea typeface="楷体_GB2312" pitchFamily="49" charset="-122"/>
                  <a:cs typeface="楷体_GB2312" pitchFamily="49" charset="-122"/>
                </a:rPr>
                <a:t>A</a:t>
              </a:r>
              <a:r>
                <a:rPr lang="en-US" altLang="zh-CN" sz="2800" b="1" i="1" u="none" strike="noStrike" kern="1200" cap="none" spc="0" baseline="-25000">
                  <a:solidFill>
                    <a:schemeClr val="tx2"/>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a:t>
              </a:r>
              <a:endParaRPr lang="zh-CN" altLang="en-US" sz="2800" b="1" i="1"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sp>
          <p:nvSpPr>
            <p:cNvPr id="1816" name="矩形"/>
            <p:cNvSpPr/>
            <p:nvPr/>
          </p:nvSpPr>
          <p:spPr>
            <a:xfrm>
              <a:off x="1447800" y="5230812"/>
              <a:ext cx="368298" cy="396873"/>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81">
                                            <p:txEl>
                                              <p:pRg st="0" end="0"/>
                                            </p:txEl>
                                          </p:spTgt>
                                        </p:tgtEl>
                                        <p:attrNameLst>
                                          <p:attrName>style.visibility</p:attrName>
                                        </p:attrNameLst>
                                      </p:cBhvr>
                                      <p:to>
                                        <p:strVal val="visible"/>
                                      </p:to>
                                    </p:set>
                                    <p:animEffect transition="in" filter="wipe(left)">
                                      <p:cBhvr>
                                        <p:cTn id="7" dur="500"/>
                                        <p:tgtEl>
                                          <p:spTgt spid="17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817"/>
                                        </p:tgtEl>
                                        <p:attrNameLst>
                                          <p:attrName>style.visibility</p:attrName>
                                        </p:attrNameLst>
                                      </p:cBhvr>
                                      <p:to>
                                        <p:strVal val="visible"/>
                                      </p:to>
                                    </p:set>
                                    <p:animEffect transition="in" filter="box(out)">
                                      <p:cBhvr>
                                        <p:cTn id="12" dur="500"/>
                                        <p:tgtEl>
                                          <p:spTgt spid="18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82"/>
                                        </p:tgtEl>
                                        <p:attrNameLst>
                                          <p:attrName>style.visibility</p:attrName>
                                        </p:attrNameLst>
                                      </p:cBhvr>
                                      <p:to>
                                        <p:strVal val="visible"/>
                                      </p:to>
                                    </p:set>
                                    <p:animEffect transition="in" filter="wipe(left)">
                                      <p:cBhvr>
                                        <p:cTn id="17" dur="500"/>
                                        <p:tgtEl>
                                          <p:spTgt spid="17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96"/>
                                        </p:tgtEl>
                                        <p:attrNameLst>
                                          <p:attrName>style.visibility</p:attrName>
                                        </p:attrNameLst>
                                      </p:cBhvr>
                                      <p:to>
                                        <p:strVal val="visible"/>
                                      </p:to>
                                    </p:set>
                                    <p:animEffect transition="in" filter="wipe(up)">
                                      <p:cBhvr>
                                        <p:cTn id="22" dur="500"/>
                                        <p:tgtEl>
                                          <p:spTgt spid="179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11"/>
                                        </p:tgtEl>
                                        <p:attrNameLst>
                                          <p:attrName>style.visibility</p:attrName>
                                        </p:attrNameLst>
                                      </p:cBhvr>
                                      <p:to>
                                        <p:strVal val="visible"/>
                                      </p:to>
                                    </p:set>
                                    <p:animEffect transition="in" filter="barn(outVertical)">
                                      <p:cBhvr>
                                        <p:cTn id="27" dur="500"/>
                                        <p:tgtEl>
                                          <p:spTgt spid="18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97"/>
                                        </p:tgtEl>
                                        <p:attrNameLst>
                                          <p:attrName>style.visibility</p:attrName>
                                        </p:attrNameLst>
                                      </p:cBhvr>
                                      <p:to>
                                        <p:strVal val="visible"/>
                                      </p:to>
                                    </p:set>
                                    <p:animEffect transition="in" filter="wipe(up)">
                                      <p:cBhvr>
                                        <p:cTn id="32" dur="500"/>
                                        <p:tgtEl>
                                          <p:spTgt spid="17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789"/>
                                        </p:tgtEl>
                                        <p:attrNameLst>
                                          <p:attrName>style.visibility</p:attrName>
                                        </p:attrNameLst>
                                      </p:cBhvr>
                                      <p:to>
                                        <p:strVal val="visible"/>
                                      </p:to>
                                    </p:set>
                                    <p:animEffect transition="in" filter="wipe(up)">
                                      <p:cBhvr>
                                        <p:cTn id="37" dur="500"/>
                                        <p:tgtEl>
                                          <p:spTgt spid="178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807"/>
                                        </p:tgtEl>
                                        <p:attrNameLst>
                                          <p:attrName>style.visibility</p:attrName>
                                        </p:attrNameLst>
                                      </p:cBhvr>
                                      <p:to>
                                        <p:strVal val="visible"/>
                                      </p:to>
                                    </p:set>
                                    <p:animEffect transition="in" filter="barn(outVertical)">
                                      <p:cBhvr>
                                        <p:cTn id="42" dur="500"/>
                                        <p:tgtEl>
                                          <p:spTgt spid="18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798"/>
                                        </p:tgtEl>
                                        <p:attrNameLst>
                                          <p:attrName>style.visibility</p:attrName>
                                        </p:attrNameLst>
                                      </p:cBhvr>
                                      <p:to>
                                        <p:strVal val="visible"/>
                                      </p:to>
                                    </p:set>
                                    <p:animEffect transition="in" filter="wipe(up)">
                                      <p:cBhvr>
                                        <p:cTn id="47"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7" grpId="0" animBg="1"/>
      <p:bldP spid="1796" grpId="0" animBg="1"/>
      <p:bldP spid="1811" grpId="0" animBg="1"/>
      <p:bldP spid="1797" grpId="0" animBg="1"/>
      <p:bldP spid="1789" grpId="0" animBg="1"/>
      <p:bldP spid="1807" grpId="0" animBg="1"/>
      <p:bldP spid="179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37" name="组合"/>
          <p:cNvGrpSpPr/>
          <p:nvPr/>
        </p:nvGrpSpPr>
        <p:grpSpPr>
          <a:xfrm>
            <a:off x="1219200" y="2438400"/>
            <a:ext cx="2933700" cy="2379663"/>
            <a:chOff x="1219200" y="2438400"/>
            <a:chExt cx="2933700" cy="2379663"/>
          </a:xfrm>
        </p:grpSpPr>
        <p:sp>
          <p:nvSpPr>
            <p:cNvPr id="1820" name="直线"/>
            <p:cNvSpPr/>
            <p:nvPr/>
          </p:nvSpPr>
          <p:spPr>
            <a:xfrm>
              <a:off x="3028950" y="3057525"/>
              <a:ext cx="0" cy="476250"/>
            </a:xfrm>
            <a:prstGeom prst="line">
              <a:avLst/>
            </a:prstGeom>
            <a:noFill/>
            <a:ln w="38100" cap="flat" cmpd="sng">
              <a:solidFill>
                <a:srgbClr val="000000"/>
              </a:solidFill>
              <a:prstDash val="solid"/>
              <a:round/>
            </a:ln>
          </p:spPr>
        </p:sp>
        <p:sp>
          <p:nvSpPr>
            <p:cNvPr id="1821" name="直线"/>
            <p:cNvSpPr/>
            <p:nvPr/>
          </p:nvSpPr>
          <p:spPr>
            <a:xfrm flipV="1">
              <a:off x="3048000" y="3028950"/>
              <a:ext cx="285750" cy="171450"/>
            </a:xfrm>
            <a:prstGeom prst="line">
              <a:avLst/>
            </a:prstGeom>
            <a:noFill/>
            <a:ln w="38100" cap="flat" cmpd="sng">
              <a:solidFill>
                <a:srgbClr val="000000"/>
              </a:solidFill>
              <a:prstDash val="solid"/>
              <a:round/>
            </a:ln>
          </p:spPr>
        </p:sp>
        <p:sp>
          <p:nvSpPr>
            <p:cNvPr id="1822" name="直线"/>
            <p:cNvSpPr/>
            <p:nvPr/>
          </p:nvSpPr>
          <p:spPr>
            <a:xfrm>
              <a:off x="3048000" y="3352801"/>
              <a:ext cx="304800" cy="242886"/>
            </a:xfrm>
            <a:prstGeom prst="line">
              <a:avLst/>
            </a:prstGeom>
            <a:noFill/>
            <a:ln w="38100" cap="flat" cmpd="sng">
              <a:solidFill>
                <a:srgbClr val="000000"/>
              </a:solidFill>
              <a:prstDash val="solid"/>
              <a:round/>
              <a:tailEnd type="triangle" w="sm" len="med"/>
            </a:ln>
          </p:spPr>
        </p:sp>
        <p:sp>
          <p:nvSpPr>
            <p:cNvPr id="1823" name="直线"/>
            <p:cNvSpPr/>
            <p:nvPr/>
          </p:nvSpPr>
          <p:spPr>
            <a:xfrm>
              <a:off x="3333749" y="3581399"/>
              <a:ext cx="0" cy="1209674"/>
            </a:xfrm>
            <a:prstGeom prst="line">
              <a:avLst/>
            </a:prstGeom>
            <a:noFill/>
            <a:ln w="38100" cap="flat" cmpd="sng">
              <a:solidFill>
                <a:srgbClr val="000000"/>
              </a:solidFill>
              <a:prstDash val="solid"/>
              <a:round/>
            </a:ln>
          </p:spPr>
        </p:sp>
        <p:sp>
          <p:nvSpPr>
            <p:cNvPr id="1824" name="直线"/>
            <p:cNvSpPr/>
            <p:nvPr/>
          </p:nvSpPr>
          <p:spPr>
            <a:xfrm flipH="1">
              <a:off x="1390650" y="3286124"/>
              <a:ext cx="1638300" cy="0"/>
            </a:xfrm>
            <a:prstGeom prst="line">
              <a:avLst/>
            </a:prstGeom>
            <a:noFill/>
            <a:ln w="38100" cap="flat" cmpd="sng">
              <a:solidFill>
                <a:srgbClr val="000000"/>
              </a:solidFill>
              <a:prstDash val="solid"/>
              <a:round/>
            </a:ln>
          </p:spPr>
        </p:sp>
        <p:sp>
          <p:nvSpPr>
            <p:cNvPr id="1825" name="椭圆"/>
            <p:cNvSpPr/>
            <p:nvPr/>
          </p:nvSpPr>
          <p:spPr>
            <a:xfrm>
              <a:off x="1335087" y="3248025"/>
              <a:ext cx="74612" cy="74612"/>
            </a:xfrm>
            <a:prstGeom prst="ellipse">
              <a:avLst/>
            </a:prstGeom>
            <a:noFill/>
            <a:ln w="38100" cap="flat" cmpd="sng">
              <a:solidFill>
                <a:srgbClr val="000000"/>
              </a:solidFill>
              <a:prstDash val="solid"/>
              <a:round/>
            </a:ln>
          </p:spPr>
        </p:sp>
        <p:sp>
          <p:nvSpPr>
            <p:cNvPr id="1826" name="椭圆"/>
            <p:cNvSpPr/>
            <p:nvPr/>
          </p:nvSpPr>
          <p:spPr>
            <a:xfrm>
              <a:off x="1354137" y="4743451"/>
              <a:ext cx="74612" cy="74612"/>
            </a:xfrm>
            <a:prstGeom prst="ellipse">
              <a:avLst/>
            </a:prstGeom>
            <a:noFill/>
            <a:ln w="38100" cap="flat" cmpd="sng">
              <a:solidFill>
                <a:srgbClr val="000000"/>
              </a:solidFill>
              <a:prstDash val="solid"/>
              <a:round/>
            </a:ln>
          </p:spPr>
        </p:sp>
        <p:sp>
          <p:nvSpPr>
            <p:cNvPr id="1827" name="直线"/>
            <p:cNvSpPr/>
            <p:nvPr/>
          </p:nvSpPr>
          <p:spPr>
            <a:xfrm>
              <a:off x="1409700" y="4772026"/>
              <a:ext cx="2743200" cy="0"/>
            </a:xfrm>
            <a:prstGeom prst="line">
              <a:avLst/>
            </a:prstGeom>
            <a:noFill/>
            <a:ln w="38100" cap="flat" cmpd="sng">
              <a:solidFill>
                <a:srgbClr val="000000"/>
              </a:solidFill>
              <a:prstDash val="solid"/>
              <a:round/>
            </a:ln>
          </p:spPr>
        </p:sp>
        <p:sp>
          <p:nvSpPr>
            <p:cNvPr id="1828" name="矩形"/>
            <p:cNvSpPr/>
            <p:nvPr/>
          </p:nvSpPr>
          <p:spPr>
            <a:xfrm>
              <a:off x="1219200" y="3648075"/>
              <a:ext cx="91440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i</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29" name="矩形"/>
            <p:cNvSpPr/>
            <p:nvPr/>
          </p:nvSpPr>
          <p:spPr>
            <a:xfrm>
              <a:off x="2438400" y="3200400"/>
              <a:ext cx="914400" cy="519113"/>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be</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30" name="直线"/>
            <p:cNvSpPr/>
            <p:nvPr/>
          </p:nvSpPr>
          <p:spPr>
            <a:xfrm>
              <a:off x="3335338" y="2438400"/>
              <a:ext cx="0" cy="609600"/>
            </a:xfrm>
            <a:prstGeom prst="line">
              <a:avLst/>
            </a:prstGeom>
            <a:noFill/>
            <a:ln w="38100" cap="flat" cmpd="sng">
              <a:solidFill>
                <a:srgbClr val="000000"/>
              </a:solidFill>
              <a:prstDash val="solid"/>
              <a:round/>
            </a:ln>
          </p:spPr>
        </p:sp>
        <p:sp>
          <p:nvSpPr>
            <p:cNvPr id="1831" name="直线"/>
            <p:cNvSpPr/>
            <p:nvPr/>
          </p:nvSpPr>
          <p:spPr>
            <a:xfrm>
              <a:off x="2286000" y="3171825"/>
              <a:ext cx="533400" cy="0"/>
            </a:xfrm>
            <a:prstGeom prst="line">
              <a:avLst/>
            </a:prstGeom>
            <a:noFill/>
            <a:ln w="38100" cap="flat" cmpd="sng">
              <a:solidFill>
                <a:srgbClr val="FF0000"/>
              </a:solidFill>
              <a:prstDash val="solid"/>
              <a:round/>
              <a:tailEnd type="triangle" w="med" len="med"/>
            </a:ln>
          </p:spPr>
        </p:sp>
        <p:sp>
          <p:nvSpPr>
            <p:cNvPr id="1832" name="矩形"/>
            <p:cNvSpPr/>
            <p:nvPr/>
          </p:nvSpPr>
          <p:spPr>
            <a:xfrm>
              <a:off x="2286000" y="2667000"/>
              <a:ext cx="91440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i</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33" name="矩形" descr="30%"/>
            <p:cNvSpPr/>
            <p:nvPr/>
          </p:nvSpPr>
          <p:spPr>
            <a:xfrm>
              <a:off x="1233487" y="3278188"/>
              <a:ext cx="357187"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sp>
          <p:nvSpPr>
            <p:cNvPr id="1834" name="矩形" descr="30%"/>
            <p:cNvSpPr/>
            <p:nvPr/>
          </p:nvSpPr>
          <p:spPr>
            <a:xfrm>
              <a:off x="2217737" y="3201988"/>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sp>
          <p:nvSpPr>
            <p:cNvPr id="1835" name="矩形" descr="30%"/>
            <p:cNvSpPr/>
            <p:nvPr/>
          </p:nvSpPr>
          <p:spPr>
            <a:xfrm>
              <a:off x="1238250" y="4268788"/>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sp>
          <p:nvSpPr>
            <p:cNvPr id="1836" name="矩形" descr="30%"/>
            <p:cNvSpPr/>
            <p:nvPr/>
          </p:nvSpPr>
          <p:spPr>
            <a:xfrm>
              <a:off x="2844799" y="3506788"/>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sp>
        <p:nvSpPr>
          <p:cNvPr id="1838" name="文本框"/>
          <p:cNvSpPr>
            <a:spLocks noGrp="1"/>
          </p:cNvSpPr>
          <p:nvPr>
            <p:ph type="title"/>
          </p:nvPr>
        </p:nvSpPr>
        <p:spPr>
          <a:xfrm>
            <a:off x="609600" y="457200"/>
            <a:ext cx="50292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5.</a:t>
            </a:r>
            <a:r>
              <a:rPr lang="en-US" altLang="zh-CN"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对输入电阻的影响</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sp>
        <p:nvSpPr>
          <p:cNvPr id="1839" name="矩形"/>
          <p:cNvSpPr/>
          <p:nvPr/>
        </p:nvSpPr>
        <p:spPr>
          <a:xfrm>
            <a:off x="762000" y="5257800"/>
            <a:ext cx="8229600" cy="52546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latin typeface="宋体" panose="02010600030101010101" pitchFamily="2" charset="-122"/>
                <a:ea typeface="宋体" panose="02010600030101010101" pitchFamily="2" charset="-122"/>
                <a:cs typeface="宋体" panose="02010600030101010101" pitchFamily="2" charset="-122"/>
              </a:rPr>
              <a:t>在同样的</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b</a:t>
            </a:r>
            <a:r>
              <a:rPr lang="zh-CN" altLang="en-US" sz="2800" b="1" i="0" u="none" strike="noStrike" kern="1200" cap="none" spc="0" baseline="0">
                <a:solidFill>
                  <a:srgbClr val="000099"/>
                </a:solidFill>
                <a:latin typeface="宋体" panose="02010600030101010101" pitchFamily="2" charset="-122"/>
                <a:ea typeface="宋体" panose="02010600030101010101" pitchFamily="2" charset="-122"/>
                <a:cs typeface="宋体" panose="02010600030101010101" pitchFamily="2" charset="-122"/>
              </a:rPr>
              <a:t>下</a:t>
            </a:r>
            <a:r>
              <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i</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 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be</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 + 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f</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 &gt; 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be</a:t>
            </a:r>
            <a:r>
              <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所以</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sym typeface="Symbol" panose="05050102010706020507" charset="0"/>
              </a:rPr>
              <a:t> </a:t>
            </a: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r</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if  </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提高</a:t>
            </a:r>
            <a:r>
              <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graphicFrame>
        <p:nvGraphicFramePr>
          <p:cNvPr id="1840" name="对象"/>
          <p:cNvGraphicFramePr>
            <a:graphicFrameLocks noChangeAspect="1"/>
          </p:cNvGraphicFramePr>
          <p:nvPr/>
        </p:nvGraphicFramePr>
        <p:xfrm>
          <a:off x="1600200" y="1712913"/>
          <a:ext cx="2663825" cy="649287"/>
        </p:xfrm>
        <a:graphic>
          <a:graphicData uri="http://schemas.openxmlformats.org/presentationml/2006/ole">
            <mc:AlternateContent xmlns:mc="http://schemas.openxmlformats.org/markup-compatibility/2006">
              <mc:Choice xmlns:v="urn:schemas-microsoft-com:vml" Requires="v">
                <p:oleObj spid="_x0000_s0" name="package" r:id="rId1" imgW="1295400" imgH="254000" progId="package">
                  <p:embed/>
                </p:oleObj>
              </mc:Choice>
              <mc:Fallback>
                <p:oleObj name="package" r:id="rId1" imgW="1295400" imgH="254000" progId="package">
                  <p:embed/>
                  <p:pic>
                    <p:nvPicPr>
                      <p:cNvPr id="0" name="对象"/>
                      <p:cNvPicPr>
                        <a:picLocks noChangeAspect="1"/>
                      </p:cNvPicPr>
                      <p:nvPr/>
                    </p:nvPicPr>
                    <p:blipFill>
                      <a:blip r:embed="rId2" cstate="print"/>
                      <a:stretch>
                        <a:fillRect/>
                      </a:stretch>
                    </p:blipFill>
                    <p:spPr>
                      <a:xfrm>
                        <a:off x="1600200" y="1712913"/>
                        <a:ext cx="2663825" cy="649287"/>
                      </a:xfrm>
                      <a:prstGeom prst="rect">
                        <a:avLst/>
                      </a:prstGeom>
                      <a:noFill/>
                      <a:ln w="9525" cap="flat" cmpd="sng">
                        <a:noFill/>
                        <a:prstDash val="solid"/>
                        <a:miter/>
                      </a:ln>
                    </p:spPr>
                  </p:pic>
                </p:oleObj>
              </mc:Fallback>
            </mc:AlternateContent>
          </a:graphicData>
        </a:graphic>
      </p:graphicFrame>
      <p:sp>
        <p:nvSpPr>
          <p:cNvPr id="1841" name="矩形"/>
          <p:cNvSpPr/>
          <p:nvPr/>
        </p:nvSpPr>
        <p:spPr>
          <a:xfrm>
            <a:off x="609600" y="1066800"/>
            <a:ext cx="3048000"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串联负反馈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1842" name="对象"/>
          <p:cNvGraphicFramePr>
            <a:graphicFrameLocks noChangeAspect="1"/>
          </p:cNvGraphicFramePr>
          <p:nvPr/>
        </p:nvGraphicFramePr>
        <p:xfrm>
          <a:off x="6172200" y="2344738"/>
          <a:ext cx="1271586" cy="1268412"/>
        </p:xfrm>
        <a:graphic>
          <a:graphicData uri="http://schemas.openxmlformats.org/presentationml/2006/ole">
            <mc:AlternateContent xmlns:mc="http://schemas.openxmlformats.org/markup-compatibility/2006">
              <mc:Choice xmlns:v="urn:schemas-microsoft-com:vml" Requires="v">
                <p:oleObj spid="_x0000_s2" name="package" r:id="rId3" imgW="508000" imgH="508000" progId="package">
                  <p:embed/>
                </p:oleObj>
              </mc:Choice>
              <mc:Fallback>
                <p:oleObj name="package" r:id="rId3" imgW="508000" imgH="508000" progId="package">
                  <p:embed/>
                  <p:pic>
                    <p:nvPicPr>
                      <p:cNvPr id="0" name="对象"/>
                      <p:cNvPicPr>
                        <a:picLocks noChangeAspect="1"/>
                      </p:cNvPicPr>
                      <p:nvPr/>
                    </p:nvPicPr>
                    <p:blipFill>
                      <a:blip r:embed="rId4" cstate="print"/>
                      <a:stretch>
                        <a:fillRect/>
                      </a:stretch>
                    </p:blipFill>
                    <p:spPr>
                      <a:xfrm>
                        <a:off x="6172200" y="2344738"/>
                        <a:ext cx="1271586" cy="1268412"/>
                      </a:xfrm>
                      <a:prstGeom prst="rect">
                        <a:avLst/>
                      </a:prstGeom>
                      <a:noFill/>
                      <a:ln w="9525" cap="flat" cmpd="sng">
                        <a:noFill/>
                        <a:prstDash val="solid"/>
                        <a:miter/>
                      </a:ln>
                    </p:spPr>
                  </p:pic>
                </p:oleObj>
              </mc:Fallback>
            </mc:AlternateContent>
          </a:graphicData>
        </a:graphic>
      </p:graphicFrame>
      <p:sp>
        <p:nvSpPr>
          <p:cNvPr id="1843" name="矩形"/>
          <p:cNvSpPr/>
          <p:nvPr/>
        </p:nvSpPr>
        <p:spPr>
          <a:xfrm>
            <a:off x="3886200" y="2668588"/>
            <a:ext cx="2895600" cy="52546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无负反馈时：</a:t>
            </a:r>
            <a:endParaRPr lang="zh-CN" altLang="en-US" sz="2800" b="1" i="0"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sp>
        <p:nvSpPr>
          <p:cNvPr id="1844" name="矩形"/>
          <p:cNvSpPr/>
          <p:nvPr/>
        </p:nvSpPr>
        <p:spPr>
          <a:xfrm>
            <a:off x="3962400" y="3963988"/>
            <a:ext cx="2895600" cy="52546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有负反馈时：</a:t>
            </a:r>
            <a:endParaRPr lang="zh-CN" altLang="en-US" sz="2800" b="1" i="0"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graphicFrame>
        <p:nvGraphicFramePr>
          <p:cNvPr id="1845" name="对象"/>
          <p:cNvGraphicFramePr>
            <a:graphicFrameLocks noChangeAspect="1"/>
          </p:cNvGraphicFramePr>
          <p:nvPr/>
        </p:nvGraphicFramePr>
        <p:xfrm>
          <a:off x="6130925" y="3609975"/>
          <a:ext cx="1412874" cy="1266823"/>
        </p:xfrm>
        <a:graphic>
          <a:graphicData uri="http://schemas.openxmlformats.org/presentationml/2006/ole">
            <mc:AlternateContent xmlns:mc="http://schemas.openxmlformats.org/markup-compatibility/2006">
              <mc:Choice xmlns:v="urn:schemas-microsoft-com:vml" Requires="v">
                <p:oleObj spid="_x0000_s3" name="package" r:id="rId5" imgW="571500" imgH="508000" progId="package">
                  <p:embed/>
                </p:oleObj>
              </mc:Choice>
              <mc:Fallback>
                <p:oleObj name="package" r:id="rId5" imgW="571500" imgH="508000" progId="package">
                  <p:embed/>
                  <p:pic>
                    <p:nvPicPr>
                      <p:cNvPr id="0" name="对象"/>
                      <p:cNvPicPr>
                        <a:picLocks noChangeAspect="1"/>
                      </p:cNvPicPr>
                      <p:nvPr/>
                    </p:nvPicPr>
                    <p:blipFill>
                      <a:blip r:embed="rId6" cstate="print"/>
                      <a:stretch>
                        <a:fillRect/>
                      </a:stretch>
                    </p:blipFill>
                    <p:spPr>
                      <a:xfrm>
                        <a:off x="6130925" y="3609975"/>
                        <a:ext cx="1412874" cy="1266823"/>
                      </a:xfrm>
                      <a:prstGeom prst="rect">
                        <a:avLst/>
                      </a:prstGeom>
                      <a:noFill/>
                      <a:ln w="9525" cap="flat" cmpd="sng">
                        <a:noFill/>
                        <a:prstDash val="solid"/>
                        <a:miter/>
                      </a:ln>
                    </p:spPr>
                  </p:pic>
                </p:oleObj>
              </mc:Fallback>
            </mc:AlternateContent>
          </a:graphicData>
        </a:graphic>
      </p:graphicFrame>
      <p:grpSp>
        <p:nvGrpSpPr>
          <p:cNvPr id="1850" name="组合"/>
          <p:cNvGrpSpPr/>
          <p:nvPr/>
        </p:nvGrpSpPr>
        <p:grpSpPr>
          <a:xfrm>
            <a:off x="2667000" y="3763962"/>
            <a:ext cx="838200" cy="1128712"/>
            <a:chOff x="2667000" y="3763962"/>
            <a:chExt cx="838200" cy="1128712"/>
          </a:xfrm>
        </p:grpSpPr>
        <p:sp>
          <p:nvSpPr>
            <p:cNvPr id="1846" name="矩形"/>
            <p:cNvSpPr/>
            <p:nvPr/>
          </p:nvSpPr>
          <p:spPr>
            <a:xfrm>
              <a:off x="2667000" y="3948112"/>
              <a:ext cx="83820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f</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47" name="矩形"/>
            <p:cNvSpPr/>
            <p:nvPr/>
          </p:nvSpPr>
          <p:spPr>
            <a:xfrm>
              <a:off x="3219450" y="4024312"/>
              <a:ext cx="209550" cy="447674"/>
            </a:xfrm>
            <a:prstGeom prst="rect">
              <a:avLst/>
            </a:prstGeom>
            <a:solidFill>
              <a:schemeClr val="bg1"/>
            </a:solidFill>
            <a:ln w="38100" cap="flat" cmpd="sng">
              <a:solidFill>
                <a:srgbClr val="000000"/>
              </a:solidFill>
              <a:prstDash val="solid"/>
              <a:miter/>
            </a:ln>
          </p:spPr>
        </p:sp>
        <p:sp>
          <p:nvSpPr>
            <p:cNvPr id="1848" name="矩形" descr="30%"/>
            <p:cNvSpPr/>
            <p:nvPr/>
          </p:nvSpPr>
          <p:spPr>
            <a:xfrm>
              <a:off x="2827337" y="3763962"/>
              <a:ext cx="357187" cy="457199"/>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sp>
          <p:nvSpPr>
            <p:cNvPr id="1849" name="矩形" descr="30%"/>
            <p:cNvSpPr/>
            <p:nvPr/>
          </p:nvSpPr>
          <p:spPr>
            <a:xfrm>
              <a:off x="2844800" y="4435475"/>
              <a:ext cx="336549" cy="457199"/>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grpSp>
      <p:sp>
        <p:nvSpPr>
          <p:cNvPr id="1851" name="矩形"/>
          <p:cNvSpPr/>
          <p:nvPr/>
        </p:nvSpPr>
        <p:spPr>
          <a:xfrm>
            <a:off x="3352800" y="1031875"/>
            <a:ext cx="4343400" cy="525463"/>
          </a:xfrm>
          <a:prstGeom prst="rect">
            <a:avLst/>
          </a:prstGeom>
          <a:noFill/>
          <a:ln w="38100" cap="flat" cmpd="sng">
            <a:noFill/>
            <a:prstDash val="solid"/>
            <a:miter/>
          </a:ln>
        </p:spPr>
        <p:txBody>
          <a:bodyPr vert="horz" wrap="square" lIns="90000" tIns="46800" rIns="90000" bIns="4680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使电路的输入电阻提高</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graphicFrame>
        <p:nvGraphicFramePr>
          <p:cNvPr id="1852" name="对象"/>
          <p:cNvGraphicFramePr>
            <a:graphicFrameLocks noChangeAspect="1"/>
          </p:cNvGraphicFramePr>
          <p:nvPr/>
        </p:nvGraphicFramePr>
        <p:xfrm>
          <a:off x="7369175" y="2344738"/>
          <a:ext cx="1089025" cy="1268412"/>
        </p:xfrm>
        <a:graphic>
          <a:graphicData uri="http://schemas.openxmlformats.org/presentationml/2006/ole">
            <mc:AlternateContent xmlns:mc="http://schemas.openxmlformats.org/markup-compatibility/2006">
              <mc:Choice xmlns:v="urn:schemas-microsoft-com:vml" Requires="v">
                <p:oleObj spid="_x0000_s4" name="package" r:id="rId7" imgW="419100" imgH="508000" progId="package">
                  <p:embed/>
                </p:oleObj>
              </mc:Choice>
              <mc:Fallback>
                <p:oleObj name="package" r:id="rId7" imgW="419100" imgH="508000" progId="package">
                  <p:embed/>
                  <p:pic>
                    <p:nvPicPr>
                      <p:cNvPr id="0" name="对象"/>
                      <p:cNvPicPr>
                        <a:picLocks noChangeAspect="1"/>
                      </p:cNvPicPr>
                      <p:nvPr/>
                    </p:nvPicPr>
                    <p:blipFill>
                      <a:blip r:embed="rId8" cstate="print"/>
                      <a:stretch>
                        <a:fillRect/>
                      </a:stretch>
                    </p:blipFill>
                    <p:spPr>
                      <a:xfrm>
                        <a:off x="7369175" y="2344738"/>
                        <a:ext cx="1089025" cy="1268412"/>
                      </a:xfrm>
                      <a:prstGeom prst="rect">
                        <a:avLst/>
                      </a:prstGeom>
                      <a:noFill/>
                      <a:ln w="9525" cap="flat" cmpd="sng">
                        <a:noFill/>
                        <a:prstDash val="solid"/>
                        <a:miter/>
                      </a:ln>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7"/>
                                        </p:tgtEl>
                                        <p:attrNameLst>
                                          <p:attrName>style.visibility</p:attrName>
                                        </p:attrNameLst>
                                      </p:cBhvr>
                                      <p:to>
                                        <p:strVal val="visible"/>
                                      </p:to>
                                    </p:set>
                                    <p:animEffect transition="in" filter="box(in)">
                                      <p:cBhvr>
                                        <p:cTn id="7" dur="500"/>
                                        <p:tgtEl>
                                          <p:spTgt spid="18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
                                        </p:tgtEl>
                                        <p:attrNameLst>
                                          <p:attrName>style.visibility</p:attrName>
                                        </p:attrNameLst>
                                      </p:cBhvr>
                                      <p:to>
                                        <p:strVal val="visible"/>
                                      </p:to>
                                    </p:set>
                                    <p:animEffect transition="in" filter="wipe(left)">
                                      <p:cBhvr>
                                        <p:cTn id="12" dur="500"/>
                                        <p:tgtEl>
                                          <p:spTgt spid="1843"/>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1842"/>
                                        </p:tgtEl>
                                        <p:attrNameLst>
                                          <p:attrName>style.visibility</p:attrName>
                                        </p:attrNameLst>
                                      </p:cBhvr>
                                      <p:to>
                                        <p:strVal val="visible"/>
                                      </p:to>
                                    </p:set>
                                    <p:animEffect transition="in" filter="box(out)">
                                      <p:cBhvr>
                                        <p:cTn id="16" dur="500"/>
                                        <p:tgtEl>
                                          <p:spTgt spid="1842"/>
                                        </p:tgtEl>
                                      </p:cBhvr>
                                    </p:animEffect>
                                  </p:childTnLst>
                                </p:cTn>
                              </p:par>
                            </p:childTnLst>
                          </p:cTn>
                        </p:par>
                        <p:par>
                          <p:cTn id="17" fill="hold">
                            <p:stCondLst>
                              <p:cond delay="1000"/>
                            </p:stCondLst>
                            <p:childTnLst>
                              <p:par>
                                <p:cTn id="18" presetID="4" presetClass="entr" presetSubtype="32" fill="hold" nodeType="afterEffect">
                                  <p:stCondLst>
                                    <p:cond delay="0"/>
                                  </p:stCondLst>
                                  <p:childTnLst>
                                    <p:set>
                                      <p:cBhvr>
                                        <p:cTn id="19" dur="1" fill="hold">
                                          <p:stCondLst>
                                            <p:cond delay="0"/>
                                          </p:stCondLst>
                                        </p:cTn>
                                        <p:tgtEl>
                                          <p:spTgt spid="1852"/>
                                        </p:tgtEl>
                                        <p:attrNameLst>
                                          <p:attrName>style.visibility</p:attrName>
                                        </p:attrNameLst>
                                      </p:cBhvr>
                                      <p:to>
                                        <p:strVal val="visible"/>
                                      </p:to>
                                    </p:set>
                                    <p:animEffect transition="in" filter="box(out)">
                                      <p:cBhvr>
                                        <p:cTn id="20" dur="500"/>
                                        <p:tgtEl>
                                          <p:spTgt spid="18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841"/>
                                        </p:tgtEl>
                                        <p:attrNameLst>
                                          <p:attrName>style.visibility</p:attrName>
                                        </p:attrNameLst>
                                      </p:cBhvr>
                                      <p:to>
                                        <p:strVal val="visible"/>
                                      </p:to>
                                    </p:set>
                                    <p:animEffect transition="in" filter="blinds(vertical)">
                                      <p:cBhvr>
                                        <p:cTn id="25" dur="500"/>
                                        <p:tgtEl>
                                          <p:spTgt spid="184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850"/>
                                        </p:tgtEl>
                                        <p:attrNameLst>
                                          <p:attrName>style.visibility</p:attrName>
                                        </p:attrNameLst>
                                      </p:cBhvr>
                                      <p:to>
                                        <p:strVal val="visible"/>
                                      </p:to>
                                    </p:set>
                                    <p:animEffect transition="in" filter="blinds(vertical)">
                                      <p:cBhvr>
                                        <p:cTn id="30" dur="500"/>
                                        <p:tgtEl>
                                          <p:spTgt spid="185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44"/>
                                        </p:tgtEl>
                                        <p:attrNameLst>
                                          <p:attrName>style.visibility</p:attrName>
                                        </p:attrNameLst>
                                      </p:cBhvr>
                                      <p:to>
                                        <p:strVal val="visible"/>
                                      </p:to>
                                    </p:set>
                                    <p:animEffect transition="in" filter="wipe(left)">
                                      <p:cBhvr>
                                        <p:cTn id="35" dur="500"/>
                                        <p:tgtEl>
                                          <p:spTgt spid="1844"/>
                                        </p:tgtEl>
                                      </p:cBhvr>
                                    </p:animEffect>
                                  </p:childTnLst>
                                </p:cTn>
                              </p:par>
                            </p:childTnLst>
                          </p:cTn>
                        </p:par>
                        <p:par>
                          <p:cTn id="36" fill="hold">
                            <p:stCondLst>
                              <p:cond delay="500"/>
                            </p:stCondLst>
                            <p:childTnLst>
                              <p:par>
                                <p:cTn id="37" presetID="4" presetClass="entr" presetSubtype="32" fill="hold" nodeType="afterEffect">
                                  <p:stCondLst>
                                    <p:cond delay="0"/>
                                  </p:stCondLst>
                                  <p:childTnLst>
                                    <p:set>
                                      <p:cBhvr>
                                        <p:cTn id="38" dur="1" fill="hold">
                                          <p:stCondLst>
                                            <p:cond delay="0"/>
                                          </p:stCondLst>
                                        </p:cTn>
                                        <p:tgtEl>
                                          <p:spTgt spid="1845"/>
                                        </p:tgtEl>
                                        <p:attrNameLst>
                                          <p:attrName>style.visibility</p:attrName>
                                        </p:attrNameLst>
                                      </p:cBhvr>
                                      <p:to>
                                        <p:strVal val="visible"/>
                                      </p:to>
                                    </p:set>
                                    <p:animEffect transition="in" filter="box(out)">
                                      <p:cBhvr>
                                        <p:cTn id="39" dur="500"/>
                                        <p:tgtEl>
                                          <p:spTgt spid="18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39"/>
                                        </p:tgtEl>
                                        <p:attrNameLst>
                                          <p:attrName>style.visibility</p:attrName>
                                        </p:attrNameLst>
                                      </p:cBhvr>
                                      <p:to>
                                        <p:strVal val="visible"/>
                                      </p:to>
                                    </p:set>
                                    <p:animEffect transition="in" filter="wipe(left)">
                                      <p:cBhvr>
                                        <p:cTn id="44" dur="500"/>
                                        <p:tgtEl>
                                          <p:spTgt spid="183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1851"/>
                                        </p:tgtEl>
                                        <p:attrNameLst>
                                          <p:attrName>style.visibility</p:attrName>
                                        </p:attrNameLst>
                                      </p:cBhvr>
                                      <p:to>
                                        <p:strVal val="visible"/>
                                      </p:to>
                                    </p:set>
                                    <p:animEffect transition="in" filter="blinds(vertical)">
                                      <p:cBhvr>
                                        <p:cTn id="49" dur="500"/>
                                        <p:tgtEl>
                                          <p:spTgt spid="185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840"/>
                                        </p:tgtEl>
                                        <p:attrNameLst>
                                          <p:attrName>style.visibility</p:attrName>
                                        </p:attrNameLst>
                                      </p:cBhvr>
                                      <p:to>
                                        <p:strVal val="visible"/>
                                      </p:to>
                                    </p:set>
                                    <p:animEffect transition="in" filter="wipe(left)">
                                      <p:cBhvr>
                                        <p:cTn id="54" dur="500"/>
                                        <p:tgtEl>
                                          <p:spTgt spid="1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7" grpId="0" animBg="1"/>
      <p:bldP spid="1843" grpId="0"/>
      <p:bldP spid="1841" grpId="0"/>
      <p:bldP spid="1850" grpId="0" animBg="1"/>
      <p:bldP spid="1844" grpId="0"/>
      <p:bldP spid="1839" grpId="0"/>
      <p:bldP spid="185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55" name="对象"/>
          <p:cNvGraphicFramePr>
            <a:graphicFrameLocks noChangeAspect="1"/>
          </p:cNvGraphicFramePr>
          <p:nvPr/>
        </p:nvGraphicFramePr>
        <p:xfrm>
          <a:off x="2574925" y="1143000"/>
          <a:ext cx="2163763" cy="1019175"/>
        </p:xfrm>
        <a:graphic>
          <a:graphicData uri="http://schemas.openxmlformats.org/presentationml/2006/ole">
            <mc:AlternateContent xmlns:mc="http://schemas.openxmlformats.org/markup-compatibility/2006">
              <mc:Choice xmlns:v="urn:schemas-microsoft-com:vml" Requires="v">
                <p:oleObj spid="_x0000_s0" name="package" r:id="rId1" imgW="1117600" imgH="508000" progId="package">
                  <p:embed/>
                </p:oleObj>
              </mc:Choice>
              <mc:Fallback>
                <p:oleObj name="package" r:id="rId1" imgW="1117600" imgH="508000" progId="package">
                  <p:embed/>
                  <p:pic>
                    <p:nvPicPr>
                      <p:cNvPr id="0" name="对象"/>
                      <p:cNvPicPr>
                        <a:picLocks noChangeAspect="1"/>
                      </p:cNvPicPr>
                      <p:nvPr/>
                    </p:nvPicPr>
                    <p:blipFill>
                      <a:blip r:embed="rId2" cstate="print"/>
                      <a:stretch>
                        <a:fillRect/>
                      </a:stretch>
                    </p:blipFill>
                    <p:spPr>
                      <a:xfrm>
                        <a:off x="2574925" y="1143000"/>
                        <a:ext cx="2163763" cy="1019175"/>
                      </a:xfrm>
                      <a:prstGeom prst="rect">
                        <a:avLst/>
                      </a:prstGeom>
                      <a:noFill/>
                      <a:ln w="9525" cap="flat" cmpd="sng">
                        <a:noFill/>
                        <a:prstDash val="solid"/>
                        <a:miter/>
                      </a:ln>
                    </p:spPr>
                  </p:pic>
                </p:oleObj>
              </mc:Fallback>
            </mc:AlternateContent>
          </a:graphicData>
        </a:graphic>
      </p:graphicFrame>
      <p:grpSp>
        <p:nvGrpSpPr>
          <p:cNvPr id="1861" name="组合"/>
          <p:cNvGrpSpPr/>
          <p:nvPr/>
        </p:nvGrpSpPr>
        <p:grpSpPr>
          <a:xfrm>
            <a:off x="1981200" y="3352800"/>
            <a:ext cx="2090737" cy="1143000"/>
            <a:chOff x="1981200" y="3352800"/>
            <a:chExt cx="2090737" cy="1143000"/>
          </a:xfrm>
        </p:grpSpPr>
        <p:sp>
          <p:nvSpPr>
            <p:cNvPr id="1856" name="直线"/>
            <p:cNvSpPr/>
            <p:nvPr/>
          </p:nvSpPr>
          <p:spPr>
            <a:xfrm flipV="1">
              <a:off x="2090737" y="3352800"/>
              <a:ext cx="0" cy="1143000"/>
            </a:xfrm>
            <a:prstGeom prst="line">
              <a:avLst/>
            </a:prstGeom>
            <a:noFill/>
            <a:ln w="38100" cap="flat" cmpd="sng">
              <a:solidFill>
                <a:srgbClr val="252731"/>
              </a:solidFill>
              <a:prstDash val="solid"/>
              <a:round/>
            </a:ln>
          </p:spPr>
        </p:sp>
        <p:sp>
          <p:nvSpPr>
            <p:cNvPr id="1857" name="矩形"/>
            <p:cNvSpPr/>
            <p:nvPr/>
          </p:nvSpPr>
          <p:spPr>
            <a:xfrm>
              <a:off x="1981200" y="3646486"/>
              <a:ext cx="219075" cy="557211"/>
            </a:xfrm>
            <a:prstGeom prst="rect">
              <a:avLst/>
            </a:prstGeom>
            <a:solidFill>
              <a:srgbClr val="F6FAE6"/>
            </a:solidFill>
            <a:ln w="38100" cap="flat" cmpd="sng">
              <a:solidFill>
                <a:srgbClr val="000000"/>
              </a:solidFill>
              <a:prstDash val="solid"/>
              <a:miter/>
            </a:ln>
          </p:spPr>
        </p:sp>
        <p:sp>
          <p:nvSpPr>
            <p:cNvPr id="1858" name="直线"/>
            <p:cNvSpPr/>
            <p:nvPr/>
          </p:nvSpPr>
          <p:spPr>
            <a:xfrm>
              <a:off x="2319337" y="3733800"/>
              <a:ext cx="0" cy="457200"/>
            </a:xfrm>
            <a:prstGeom prst="line">
              <a:avLst/>
            </a:prstGeom>
            <a:noFill/>
            <a:ln w="38100" cap="flat" cmpd="sng">
              <a:solidFill>
                <a:srgbClr val="FF3300"/>
              </a:solidFill>
              <a:prstDash val="solid"/>
              <a:round/>
              <a:tailEnd type="triangle" w="med" len="med"/>
            </a:ln>
          </p:spPr>
        </p:sp>
        <p:sp>
          <p:nvSpPr>
            <p:cNvPr id="1859" name="矩形"/>
            <p:cNvSpPr/>
            <p:nvPr/>
          </p:nvSpPr>
          <p:spPr>
            <a:xfrm>
              <a:off x="2395537" y="3657600"/>
              <a:ext cx="64770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i</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f</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60" name="直线"/>
            <p:cNvSpPr/>
            <p:nvPr/>
          </p:nvSpPr>
          <p:spPr>
            <a:xfrm>
              <a:off x="2090737" y="4495800"/>
              <a:ext cx="1981200" cy="0"/>
            </a:xfrm>
            <a:prstGeom prst="line">
              <a:avLst/>
            </a:prstGeom>
            <a:noFill/>
            <a:ln w="38100" cap="flat" cmpd="sng">
              <a:solidFill>
                <a:srgbClr val="000000"/>
              </a:solidFill>
              <a:prstDash val="solid"/>
              <a:round/>
            </a:ln>
          </p:spPr>
        </p:sp>
      </p:grpSp>
      <p:graphicFrame>
        <p:nvGraphicFramePr>
          <p:cNvPr id="1862" name="对象"/>
          <p:cNvGraphicFramePr>
            <a:graphicFrameLocks noChangeAspect="1"/>
          </p:cNvGraphicFramePr>
          <p:nvPr/>
        </p:nvGraphicFramePr>
        <p:xfrm>
          <a:off x="6248400" y="2219325"/>
          <a:ext cx="1558925" cy="1365250"/>
        </p:xfrm>
        <a:graphic>
          <a:graphicData uri="http://schemas.openxmlformats.org/presentationml/2006/ole">
            <mc:AlternateContent xmlns:mc="http://schemas.openxmlformats.org/markup-compatibility/2006">
              <mc:Choice xmlns:v="urn:schemas-microsoft-com:vml" Requires="v">
                <p:oleObj spid="_x0000_s2" name="package" r:id="rId3" imgW="584200" imgH="508000" progId="package">
                  <p:embed/>
                </p:oleObj>
              </mc:Choice>
              <mc:Fallback>
                <p:oleObj name="package" r:id="rId3" imgW="584200" imgH="508000" progId="package">
                  <p:embed/>
                  <p:pic>
                    <p:nvPicPr>
                      <p:cNvPr id="0" name="对象"/>
                      <p:cNvPicPr>
                        <a:picLocks noChangeAspect="1"/>
                      </p:cNvPicPr>
                      <p:nvPr/>
                    </p:nvPicPr>
                    <p:blipFill>
                      <a:blip r:embed="rId4" cstate="print"/>
                      <a:stretch>
                        <a:fillRect/>
                      </a:stretch>
                    </p:blipFill>
                    <p:spPr>
                      <a:xfrm>
                        <a:off x="6248400" y="2219325"/>
                        <a:ext cx="1558925" cy="1365250"/>
                      </a:xfrm>
                      <a:prstGeom prst="rect">
                        <a:avLst/>
                      </a:prstGeom>
                      <a:noFill/>
                      <a:ln w="9525" cap="flat" cmpd="sng">
                        <a:noFill/>
                        <a:prstDash val="solid"/>
                        <a:miter/>
                      </a:ln>
                    </p:spPr>
                  </p:pic>
                </p:oleObj>
              </mc:Fallback>
            </mc:AlternateContent>
          </a:graphicData>
        </a:graphic>
      </p:graphicFrame>
      <p:sp>
        <p:nvSpPr>
          <p:cNvPr id="1863" name="矩形"/>
          <p:cNvSpPr/>
          <p:nvPr/>
        </p:nvSpPr>
        <p:spPr>
          <a:xfrm>
            <a:off x="3881438" y="2620963"/>
            <a:ext cx="2895598"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无负反馈时：</a:t>
            </a:r>
            <a:endParaRPr lang="zh-CN" altLang="en-US" sz="2800" b="1" i="1"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sp>
        <p:nvSpPr>
          <p:cNvPr id="1864" name="矩形"/>
          <p:cNvSpPr/>
          <p:nvPr/>
        </p:nvSpPr>
        <p:spPr>
          <a:xfrm>
            <a:off x="3957638" y="3916363"/>
            <a:ext cx="2895598" cy="519110"/>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有负反馈时：</a:t>
            </a:r>
            <a:endParaRPr lang="zh-CN" altLang="en-US" sz="2800" b="1" i="1" u="none" strike="noStrike" kern="1200" cap="none" spc="0" baseline="0">
              <a:solidFill>
                <a:schemeClr val="tx2"/>
              </a:solidFill>
              <a:latin typeface="Times New Roman" panose="02020603050405020304" charset="0"/>
              <a:ea typeface="楷体_GB2312" pitchFamily="49" charset="-122"/>
              <a:cs typeface="楷体_GB2312" pitchFamily="49" charset="-122"/>
            </a:endParaRPr>
          </a:p>
        </p:txBody>
      </p:sp>
      <p:graphicFrame>
        <p:nvGraphicFramePr>
          <p:cNvPr id="1865" name="对象"/>
          <p:cNvGraphicFramePr>
            <a:graphicFrameLocks noChangeAspect="1"/>
          </p:cNvGraphicFramePr>
          <p:nvPr/>
        </p:nvGraphicFramePr>
        <p:xfrm>
          <a:off x="6248400" y="3609975"/>
          <a:ext cx="1560513" cy="1266823"/>
        </p:xfrm>
        <a:graphic>
          <a:graphicData uri="http://schemas.openxmlformats.org/presentationml/2006/ole">
            <mc:AlternateContent xmlns:mc="http://schemas.openxmlformats.org/markup-compatibility/2006">
              <mc:Choice xmlns:v="urn:schemas-microsoft-com:vml" Requires="v">
                <p:oleObj spid="_x0000_s3" name="package" r:id="rId5" imgW="635000" imgH="508000" progId="package">
                  <p:embed/>
                </p:oleObj>
              </mc:Choice>
              <mc:Fallback>
                <p:oleObj name="package" r:id="rId5" imgW="635000" imgH="508000" progId="package">
                  <p:embed/>
                  <p:pic>
                    <p:nvPicPr>
                      <p:cNvPr id="0" name="对象"/>
                      <p:cNvPicPr>
                        <a:picLocks noChangeAspect="1"/>
                      </p:cNvPicPr>
                      <p:nvPr/>
                    </p:nvPicPr>
                    <p:blipFill>
                      <a:blip r:embed="rId6" cstate="print"/>
                      <a:stretch>
                        <a:fillRect/>
                      </a:stretch>
                    </p:blipFill>
                    <p:spPr>
                      <a:xfrm>
                        <a:off x="6248400" y="3609975"/>
                        <a:ext cx="1560513" cy="1266823"/>
                      </a:xfrm>
                      <a:prstGeom prst="rect">
                        <a:avLst/>
                      </a:prstGeom>
                      <a:noFill/>
                      <a:ln w="9525" cap="flat" cmpd="sng">
                        <a:noFill/>
                        <a:prstDash val="solid"/>
                        <a:miter/>
                      </a:ln>
                    </p:spPr>
                  </p:pic>
                </p:oleObj>
              </mc:Fallback>
            </mc:AlternateContent>
          </a:graphicData>
        </a:graphic>
      </p:graphicFrame>
      <p:sp>
        <p:nvSpPr>
          <p:cNvPr id="1866" name="矩形"/>
          <p:cNvSpPr/>
          <p:nvPr/>
        </p:nvSpPr>
        <p:spPr>
          <a:xfrm>
            <a:off x="452438" y="5181599"/>
            <a:ext cx="8691562" cy="587375"/>
          </a:xfrm>
          <a:prstGeom prst="rect">
            <a:avLst/>
          </a:prstGeom>
          <a:noFill/>
          <a:ln w="9525" cap="flat" cmpd="sng">
            <a:noFill/>
            <a:prstDash val="solid"/>
            <a:miter/>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在同样的</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be</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下，</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b</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 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&gt; 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b</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所以 </a:t>
            </a:r>
            <a:r>
              <a:rPr lang="en-US" altLang="zh-CN" sz="32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32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if</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降低。</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867" name="矩形" descr="90%"/>
          <p:cNvSpPr/>
          <p:nvPr/>
        </p:nvSpPr>
        <p:spPr>
          <a:xfrm>
            <a:off x="695325" y="608013"/>
            <a:ext cx="2374900" cy="525462"/>
          </a:xfrm>
          <a:prstGeom prst="rect">
            <a:avLst/>
          </a:prstGeom>
          <a:noFill/>
          <a:ln w="38100" cap="flat" cmpd="sng">
            <a:noFill/>
            <a:prstDash val="solid"/>
            <a:miter/>
          </a:ln>
        </p:spPr>
        <p:txBody>
          <a:bodyPr vert="horz" wrap="none" lIns="90000" tIns="46800" rIns="90000" bIns="4680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并联负反馈</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868" name="矩形" descr="90%"/>
          <p:cNvSpPr/>
          <p:nvPr/>
        </p:nvSpPr>
        <p:spPr>
          <a:xfrm>
            <a:off x="3048000" y="549275"/>
            <a:ext cx="3787775" cy="525463"/>
          </a:xfrm>
          <a:prstGeom prst="rect">
            <a:avLst/>
          </a:prstGeom>
          <a:noFill/>
          <a:ln w="38100" cap="flat" cmpd="sng">
            <a:noFill/>
            <a:prstDash val="solid"/>
            <a:miter/>
          </a:ln>
        </p:spPr>
        <p:txBody>
          <a:bodyPr vert="horz" wrap="none" lIns="90000" tIns="46800" rIns="90000" bIns="4680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使电路的输入电阻降低</a:t>
            </a:r>
            <a:endParaRPr lang="zh-CN" altLang="en-US"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grpSp>
        <p:nvGrpSpPr>
          <p:cNvPr id="1885" name="组合"/>
          <p:cNvGrpSpPr/>
          <p:nvPr/>
        </p:nvGrpSpPr>
        <p:grpSpPr>
          <a:xfrm>
            <a:off x="866775" y="2278063"/>
            <a:ext cx="3094037" cy="2598736"/>
            <a:chOff x="866775" y="2278063"/>
            <a:chExt cx="3094037" cy="2598736"/>
          </a:xfrm>
        </p:grpSpPr>
        <p:sp>
          <p:nvSpPr>
            <p:cNvPr id="1869" name="直线"/>
            <p:cNvSpPr/>
            <p:nvPr/>
          </p:nvSpPr>
          <p:spPr>
            <a:xfrm flipV="1">
              <a:off x="2836862" y="3078163"/>
              <a:ext cx="304800" cy="228600"/>
            </a:xfrm>
            <a:prstGeom prst="line">
              <a:avLst/>
            </a:prstGeom>
            <a:noFill/>
            <a:ln w="38100" cap="flat" cmpd="sng">
              <a:solidFill>
                <a:srgbClr val="000000"/>
              </a:solidFill>
              <a:prstDash val="solid"/>
              <a:round/>
            </a:ln>
          </p:spPr>
        </p:sp>
        <p:sp>
          <p:nvSpPr>
            <p:cNvPr id="1870" name="直线"/>
            <p:cNvSpPr/>
            <p:nvPr/>
          </p:nvSpPr>
          <p:spPr>
            <a:xfrm>
              <a:off x="3141662" y="3646488"/>
              <a:ext cx="0" cy="1184274"/>
            </a:xfrm>
            <a:prstGeom prst="line">
              <a:avLst/>
            </a:prstGeom>
            <a:noFill/>
            <a:ln w="38100" cap="flat" cmpd="sng">
              <a:solidFill>
                <a:srgbClr val="000000"/>
              </a:solidFill>
              <a:prstDash val="solid"/>
              <a:round/>
            </a:ln>
          </p:spPr>
        </p:sp>
        <p:sp>
          <p:nvSpPr>
            <p:cNvPr id="1871" name="直线"/>
            <p:cNvSpPr/>
            <p:nvPr/>
          </p:nvSpPr>
          <p:spPr>
            <a:xfrm>
              <a:off x="1217612" y="4830762"/>
              <a:ext cx="2743200" cy="0"/>
            </a:xfrm>
            <a:prstGeom prst="line">
              <a:avLst/>
            </a:prstGeom>
            <a:noFill/>
            <a:ln w="38100" cap="flat" cmpd="sng">
              <a:solidFill>
                <a:srgbClr val="000000"/>
              </a:solidFill>
              <a:prstDash val="solid"/>
              <a:round/>
            </a:ln>
          </p:spPr>
        </p:sp>
        <p:sp>
          <p:nvSpPr>
            <p:cNvPr id="1872" name="直线"/>
            <p:cNvSpPr/>
            <p:nvPr/>
          </p:nvSpPr>
          <p:spPr>
            <a:xfrm>
              <a:off x="2846387" y="3116263"/>
              <a:ext cx="0" cy="476250"/>
            </a:xfrm>
            <a:prstGeom prst="line">
              <a:avLst/>
            </a:prstGeom>
            <a:noFill/>
            <a:ln w="38100" cap="flat" cmpd="sng">
              <a:solidFill>
                <a:srgbClr val="000000"/>
              </a:solidFill>
              <a:prstDash val="solid"/>
              <a:round/>
            </a:ln>
          </p:spPr>
        </p:sp>
        <p:sp>
          <p:nvSpPr>
            <p:cNvPr id="1873" name="直线"/>
            <p:cNvSpPr/>
            <p:nvPr/>
          </p:nvSpPr>
          <p:spPr>
            <a:xfrm>
              <a:off x="2855912" y="3448050"/>
              <a:ext cx="295274" cy="219074"/>
            </a:xfrm>
            <a:prstGeom prst="line">
              <a:avLst/>
            </a:prstGeom>
            <a:noFill/>
            <a:ln w="38100" cap="flat" cmpd="sng">
              <a:solidFill>
                <a:srgbClr val="000000"/>
              </a:solidFill>
              <a:prstDash val="solid"/>
              <a:round/>
              <a:tailEnd type="triangle" w="sm" len="med"/>
            </a:ln>
          </p:spPr>
        </p:sp>
        <p:sp>
          <p:nvSpPr>
            <p:cNvPr id="1874" name="直线"/>
            <p:cNvSpPr/>
            <p:nvPr/>
          </p:nvSpPr>
          <p:spPr>
            <a:xfrm flipH="1" flipV="1">
              <a:off x="3133725" y="2278063"/>
              <a:ext cx="0" cy="838198"/>
            </a:xfrm>
            <a:prstGeom prst="line">
              <a:avLst/>
            </a:prstGeom>
            <a:noFill/>
            <a:ln w="38100" cap="flat" cmpd="sng">
              <a:solidFill>
                <a:srgbClr val="000000"/>
              </a:solidFill>
              <a:prstDash val="solid"/>
              <a:round/>
            </a:ln>
          </p:spPr>
        </p:sp>
        <p:sp>
          <p:nvSpPr>
            <p:cNvPr id="1875" name="直线"/>
            <p:cNvSpPr/>
            <p:nvPr/>
          </p:nvSpPr>
          <p:spPr>
            <a:xfrm flipH="1">
              <a:off x="1208087" y="3344862"/>
              <a:ext cx="1638300" cy="0"/>
            </a:xfrm>
            <a:prstGeom prst="line">
              <a:avLst/>
            </a:prstGeom>
            <a:noFill/>
            <a:ln w="38100" cap="flat" cmpd="sng">
              <a:solidFill>
                <a:srgbClr val="000000"/>
              </a:solidFill>
              <a:prstDash val="solid"/>
              <a:round/>
            </a:ln>
          </p:spPr>
        </p:sp>
        <p:sp>
          <p:nvSpPr>
            <p:cNvPr id="1876" name="椭圆"/>
            <p:cNvSpPr/>
            <p:nvPr/>
          </p:nvSpPr>
          <p:spPr>
            <a:xfrm>
              <a:off x="1152525" y="3306763"/>
              <a:ext cx="74611" cy="74612"/>
            </a:xfrm>
            <a:prstGeom prst="ellipse">
              <a:avLst/>
            </a:prstGeom>
            <a:noFill/>
            <a:ln w="38100" cap="flat" cmpd="sng">
              <a:solidFill>
                <a:srgbClr val="000000"/>
              </a:solidFill>
              <a:prstDash val="solid"/>
              <a:round/>
            </a:ln>
          </p:spPr>
        </p:sp>
        <p:sp>
          <p:nvSpPr>
            <p:cNvPr id="1877" name="椭圆"/>
            <p:cNvSpPr/>
            <p:nvPr/>
          </p:nvSpPr>
          <p:spPr>
            <a:xfrm>
              <a:off x="1171575" y="4802187"/>
              <a:ext cx="74611" cy="74612"/>
            </a:xfrm>
            <a:prstGeom prst="ellipse">
              <a:avLst/>
            </a:prstGeom>
            <a:noFill/>
            <a:ln w="38100" cap="flat" cmpd="sng">
              <a:solidFill>
                <a:srgbClr val="000000"/>
              </a:solidFill>
              <a:prstDash val="solid"/>
              <a:round/>
            </a:ln>
          </p:spPr>
        </p:sp>
        <p:sp>
          <p:nvSpPr>
            <p:cNvPr id="1878" name="直线"/>
            <p:cNvSpPr/>
            <p:nvPr/>
          </p:nvSpPr>
          <p:spPr>
            <a:xfrm>
              <a:off x="1493836" y="3230563"/>
              <a:ext cx="438150" cy="0"/>
            </a:xfrm>
            <a:prstGeom prst="line">
              <a:avLst/>
            </a:prstGeom>
            <a:noFill/>
            <a:ln w="38100" cap="flat" cmpd="sng">
              <a:solidFill>
                <a:srgbClr val="FF3300"/>
              </a:solidFill>
              <a:prstDash val="solid"/>
              <a:round/>
              <a:tailEnd type="triangle" w="med" len="med"/>
            </a:ln>
          </p:spPr>
        </p:sp>
        <p:sp>
          <p:nvSpPr>
            <p:cNvPr id="1879" name="直线"/>
            <p:cNvSpPr/>
            <p:nvPr/>
          </p:nvSpPr>
          <p:spPr>
            <a:xfrm>
              <a:off x="2389187" y="3230563"/>
              <a:ext cx="380999" cy="0"/>
            </a:xfrm>
            <a:prstGeom prst="line">
              <a:avLst/>
            </a:prstGeom>
            <a:noFill/>
            <a:ln w="38100" cap="flat" cmpd="sng">
              <a:solidFill>
                <a:srgbClr val="FF3300"/>
              </a:solidFill>
              <a:prstDash val="solid"/>
              <a:round/>
              <a:tailEnd type="triangle" w="med" len="med"/>
            </a:ln>
          </p:spPr>
        </p:sp>
        <p:sp>
          <p:nvSpPr>
            <p:cNvPr id="1880" name="矩形"/>
            <p:cNvSpPr/>
            <p:nvPr/>
          </p:nvSpPr>
          <p:spPr>
            <a:xfrm>
              <a:off x="1381124" y="2651125"/>
              <a:ext cx="59055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i</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i</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81" name="矩形"/>
            <p:cNvSpPr/>
            <p:nvPr/>
          </p:nvSpPr>
          <p:spPr>
            <a:xfrm>
              <a:off x="2295525" y="2620963"/>
              <a:ext cx="590550" cy="519112"/>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i</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82" name="矩形"/>
            <p:cNvSpPr/>
            <p:nvPr/>
          </p:nvSpPr>
          <p:spPr>
            <a:xfrm>
              <a:off x="866775" y="3687762"/>
              <a:ext cx="819150" cy="519111"/>
            </a:xfrm>
            <a:prstGeom prst="rect">
              <a:avLst/>
            </a:prstGeom>
            <a:noFill/>
            <a:ln w="9525" cap="flat" cmpd="sng">
              <a:noFill/>
              <a:prstDash val="solid"/>
              <a:round/>
            </a:ln>
          </p:spPr>
          <p:txBody>
            <a:bodyPr vert="horz" wrap="square" lIns="90000" tIns="46800" rIns="90000" bIns="4680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800" b="1" i="1" u="none" strike="noStrike" kern="1200" cap="none" spc="0" baseline="-25000">
                  <a:solidFill>
                    <a:srgbClr val="000099"/>
                  </a:solidFill>
                  <a:latin typeface="Times New Roman" panose="02020603050405020304" charset="0"/>
                  <a:ea typeface="楷体_GB2312" pitchFamily="49" charset="-122"/>
                  <a:cs typeface="楷体_GB2312" pitchFamily="49" charset="-122"/>
                </a:rPr>
                <a:t>be</a:t>
              </a:r>
              <a:endParaRPr lang="zh-CN" altLang="en-US" sz="28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1883" name="矩形" descr="30%"/>
            <p:cNvSpPr/>
            <p:nvPr/>
          </p:nvSpPr>
          <p:spPr>
            <a:xfrm>
              <a:off x="1014411" y="3413125"/>
              <a:ext cx="357186"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sp>
          <p:nvSpPr>
            <p:cNvPr id="1884" name="矩形" descr="30%"/>
            <p:cNvSpPr/>
            <p:nvPr/>
          </p:nvSpPr>
          <p:spPr>
            <a:xfrm>
              <a:off x="1025525" y="4327525"/>
              <a:ext cx="336549" cy="457200"/>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en-US" altLang="zh-CN" sz="2400" b="1" i="1" u="none" strike="noStrike" kern="1200" cap="none" spc="0" baseline="0">
                  <a:solidFill>
                    <a:srgbClr val="FF3300"/>
                  </a:solidFill>
                  <a:latin typeface="Times New Roman" panose="02020603050405020304" charset="0"/>
                  <a:ea typeface="楷体_GB2312" pitchFamily="49" charset="-122"/>
                  <a:cs typeface="楷体_GB2312" pitchFamily="49" charset="-122"/>
                </a:rPr>
                <a:t>–</a:t>
              </a:r>
              <a:endParaRPr lang="zh-CN" altLang="en-US" sz="2400" b="1" i="1"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
                                        </p:tgtEl>
                                        <p:attrNameLst>
                                          <p:attrName>style.visibility</p:attrName>
                                        </p:attrNameLst>
                                      </p:cBhvr>
                                      <p:to>
                                        <p:strVal val="visible"/>
                                      </p:to>
                                    </p:set>
                                    <p:animEffect transition="in" filter="wipe(left)">
                                      <p:cBhvr>
                                        <p:cTn id="7" dur="500"/>
                                        <p:tgtEl>
                                          <p:spTgt spid="186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862"/>
                                        </p:tgtEl>
                                        <p:attrNameLst>
                                          <p:attrName>style.visibility</p:attrName>
                                        </p:attrNameLst>
                                      </p:cBhvr>
                                      <p:to>
                                        <p:strVal val="visible"/>
                                      </p:to>
                                    </p:set>
                                    <p:animEffect transition="in" filter="box(out)">
                                      <p:cBhvr>
                                        <p:cTn id="11" dur="500"/>
                                        <p:tgtEl>
                                          <p:spTgt spid="1862"/>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861"/>
                                        </p:tgtEl>
                                        <p:attrNameLst>
                                          <p:attrName>style.visibility</p:attrName>
                                        </p:attrNameLst>
                                      </p:cBhvr>
                                      <p:to>
                                        <p:strVal val="visible"/>
                                      </p:to>
                                    </p:set>
                                    <p:animEffect transition="in" filter="strips(downRight)">
                                      <p:cBhvr>
                                        <p:cTn id="16" dur="500"/>
                                        <p:tgtEl>
                                          <p:spTgt spid="18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64"/>
                                        </p:tgtEl>
                                        <p:attrNameLst>
                                          <p:attrName>style.visibility</p:attrName>
                                        </p:attrNameLst>
                                      </p:cBhvr>
                                      <p:to>
                                        <p:strVal val="visible"/>
                                      </p:to>
                                    </p:set>
                                    <p:animEffect transition="in" filter="wipe(left)">
                                      <p:cBhvr>
                                        <p:cTn id="21" dur="500"/>
                                        <p:tgtEl>
                                          <p:spTgt spid="1864"/>
                                        </p:tgtEl>
                                      </p:cBhvr>
                                    </p:animEffect>
                                  </p:childTnLst>
                                </p:cTn>
                              </p:par>
                            </p:childTnLst>
                          </p:cTn>
                        </p:par>
                        <p:par>
                          <p:cTn id="22" fill="hold">
                            <p:stCondLst>
                              <p:cond delay="500"/>
                            </p:stCondLst>
                            <p:childTnLst>
                              <p:par>
                                <p:cTn id="23" presetID="4" presetClass="entr" presetSubtype="32" fill="hold" nodeType="afterEffect">
                                  <p:stCondLst>
                                    <p:cond delay="0"/>
                                  </p:stCondLst>
                                  <p:childTnLst>
                                    <p:set>
                                      <p:cBhvr>
                                        <p:cTn id="24" dur="1" fill="hold">
                                          <p:stCondLst>
                                            <p:cond delay="0"/>
                                          </p:stCondLst>
                                        </p:cTn>
                                        <p:tgtEl>
                                          <p:spTgt spid="1865"/>
                                        </p:tgtEl>
                                        <p:attrNameLst>
                                          <p:attrName>style.visibility</p:attrName>
                                        </p:attrNameLst>
                                      </p:cBhvr>
                                      <p:to>
                                        <p:strVal val="visible"/>
                                      </p:to>
                                    </p:set>
                                    <p:animEffect transition="in" filter="box(out)">
                                      <p:cBhvr>
                                        <p:cTn id="25" dur="500"/>
                                        <p:tgtEl>
                                          <p:spTgt spid="18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66"/>
                                        </p:tgtEl>
                                        <p:attrNameLst>
                                          <p:attrName>style.visibility</p:attrName>
                                        </p:attrNameLst>
                                      </p:cBhvr>
                                      <p:to>
                                        <p:strVal val="visible"/>
                                      </p:to>
                                    </p:set>
                                    <p:animEffect transition="in" filter="wipe(left)">
                                      <p:cBhvr>
                                        <p:cTn id="30" dur="500"/>
                                        <p:tgtEl>
                                          <p:spTgt spid="186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868"/>
                                        </p:tgtEl>
                                        <p:attrNameLst>
                                          <p:attrName>style.visibility</p:attrName>
                                        </p:attrNameLst>
                                      </p:cBhvr>
                                      <p:to>
                                        <p:strVal val="visible"/>
                                      </p:to>
                                    </p:set>
                                    <p:animEffect transition="in" filter="box(out)">
                                      <p:cBhvr>
                                        <p:cTn id="35" dur="500"/>
                                        <p:tgtEl>
                                          <p:spTgt spid="186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855"/>
                                        </p:tgtEl>
                                        <p:attrNameLst>
                                          <p:attrName>style.visibility</p:attrName>
                                        </p:attrNameLst>
                                      </p:cBhvr>
                                      <p:to>
                                        <p:strVal val="visible"/>
                                      </p:to>
                                    </p:set>
                                    <p:animEffect transition="in" filter="wipe(left)">
                                      <p:cBhvr>
                                        <p:cTn id="40" dur="5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 grpId="0"/>
      <p:bldP spid="1861" grpId="0" animBg="1"/>
      <p:bldP spid="1864" grpId="0"/>
      <p:bldP spid="1866" grpId="0"/>
      <p:bldP spid="186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88" name="对象"/>
          <p:cNvGraphicFramePr>
            <a:graphicFrameLocks noChangeAspect="1"/>
          </p:cNvGraphicFramePr>
          <p:nvPr/>
        </p:nvGraphicFramePr>
        <p:xfrm>
          <a:off x="2279650" y="3962400"/>
          <a:ext cx="2673350" cy="633413"/>
        </p:xfrm>
        <a:graphic>
          <a:graphicData uri="http://schemas.openxmlformats.org/presentationml/2006/ole">
            <mc:AlternateContent xmlns:mc="http://schemas.openxmlformats.org/markup-compatibility/2006">
              <mc:Choice xmlns:v="urn:schemas-microsoft-com:vml" Requires="v">
                <p:oleObj spid="_x0000_s0" name="package" r:id="rId1" imgW="1346200" imgH="254000" progId="package">
                  <p:embed/>
                </p:oleObj>
              </mc:Choice>
              <mc:Fallback>
                <p:oleObj name="package" r:id="rId1" imgW="1346200" imgH="254000" progId="package">
                  <p:embed/>
                  <p:pic>
                    <p:nvPicPr>
                      <p:cNvPr id="0" name="对象"/>
                      <p:cNvPicPr>
                        <a:picLocks noChangeAspect="1"/>
                      </p:cNvPicPr>
                      <p:nvPr/>
                    </p:nvPicPr>
                    <p:blipFill>
                      <a:blip r:embed="rId2" cstate="print"/>
                      <a:stretch>
                        <a:fillRect/>
                      </a:stretch>
                    </p:blipFill>
                    <p:spPr>
                      <a:xfrm>
                        <a:off x="2279650" y="3962400"/>
                        <a:ext cx="2673350" cy="633413"/>
                      </a:xfrm>
                      <a:prstGeom prst="rect">
                        <a:avLst/>
                      </a:prstGeom>
                      <a:noFill/>
                      <a:ln w="9525" cap="flat" cmpd="sng">
                        <a:noFill/>
                        <a:prstDash val="solid"/>
                        <a:miter/>
                      </a:ln>
                    </p:spPr>
                  </p:pic>
                </p:oleObj>
              </mc:Fallback>
            </mc:AlternateContent>
          </a:graphicData>
        </a:graphic>
      </p:graphicFrame>
      <p:graphicFrame>
        <p:nvGraphicFramePr>
          <p:cNvPr id="1889" name="对象"/>
          <p:cNvGraphicFramePr>
            <a:graphicFrameLocks noChangeAspect="1"/>
          </p:cNvGraphicFramePr>
          <p:nvPr/>
        </p:nvGraphicFramePr>
        <p:xfrm>
          <a:off x="2365375" y="1320800"/>
          <a:ext cx="2206625" cy="1089025"/>
        </p:xfrm>
        <a:graphic>
          <a:graphicData uri="http://schemas.openxmlformats.org/presentationml/2006/ole">
            <mc:AlternateContent xmlns:mc="http://schemas.openxmlformats.org/markup-compatibility/2006">
              <mc:Choice xmlns:v="urn:schemas-microsoft-com:vml" Requires="v">
                <p:oleObj spid="_x0000_s2" name="package" r:id="rId3" imgW="1117600" imgH="508000" progId="package">
                  <p:embed/>
                </p:oleObj>
              </mc:Choice>
              <mc:Fallback>
                <p:oleObj name="package" r:id="rId3" imgW="1117600" imgH="508000" progId="package">
                  <p:embed/>
                  <p:pic>
                    <p:nvPicPr>
                      <p:cNvPr id="0" name="对象"/>
                      <p:cNvPicPr>
                        <a:picLocks noChangeAspect="1"/>
                      </p:cNvPicPr>
                      <p:nvPr/>
                    </p:nvPicPr>
                    <p:blipFill>
                      <a:blip r:embed="rId4" cstate="print"/>
                      <a:stretch>
                        <a:fillRect/>
                      </a:stretch>
                    </p:blipFill>
                    <p:spPr>
                      <a:xfrm>
                        <a:off x="2365375" y="1320800"/>
                        <a:ext cx="2206625" cy="1089025"/>
                      </a:xfrm>
                      <a:prstGeom prst="rect">
                        <a:avLst/>
                      </a:prstGeom>
                      <a:noFill/>
                      <a:ln w="9525" cap="flat" cmpd="sng">
                        <a:noFill/>
                        <a:prstDash val="solid"/>
                        <a:miter/>
                      </a:ln>
                    </p:spPr>
                  </p:pic>
                </p:oleObj>
              </mc:Fallback>
            </mc:AlternateContent>
          </a:graphicData>
        </a:graphic>
      </p:graphicFrame>
      <p:sp>
        <p:nvSpPr>
          <p:cNvPr id="1890" name="矩形"/>
          <p:cNvSpPr/>
          <p:nvPr/>
        </p:nvSpPr>
        <p:spPr>
          <a:xfrm>
            <a:off x="838200" y="2362200"/>
            <a:ext cx="7037388" cy="1042987"/>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电压负反馈具有稳定输出电压的作用，</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2000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即有恒压输出特性，故输出电阻降低。</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891" name="矩形"/>
          <p:cNvSpPr/>
          <p:nvPr/>
        </p:nvSpPr>
        <p:spPr>
          <a:xfrm>
            <a:off x="877888" y="4495800"/>
            <a:ext cx="7037387" cy="1042986"/>
          </a:xfrm>
          <a:prstGeom prst="rect">
            <a:avLst/>
          </a:prstGeom>
          <a:noFill/>
          <a:ln w="9525" cap="flat" cmpd="sng">
            <a:noFill/>
            <a:prstDash val="solid"/>
            <a:round/>
          </a:ln>
        </p:spPr>
        <p:txBody>
          <a:bodyPr vert="horz" wrap="none" lIns="90000" tIns="46800" rIns="90000" bIns="46800" anchor="t" anchorCtr="0">
            <a:spAutoFit/>
          </a:bodyPr>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电流负反馈具有稳定输出电流的作用，</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ct val="20000"/>
              </a:spcBef>
              <a:spcAft>
                <a:spcPts val="0"/>
              </a:spcAft>
              <a:buNone/>
            </a:pP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即有恒流输出特性，故输出电阻提高。</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892" name="矩形"/>
          <p:cNvSpPr/>
          <p:nvPr/>
        </p:nvSpPr>
        <p:spPr>
          <a:xfrm>
            <a:off x="838200" y="896937"/>
            <a:ext cx="5942875" cy="543355"/>
          </a:xfrm>
          <a:prstGeom prst="rect">
            <a:avLst/>
          </a:prstGeom>
          <a:noFill/>
          <a:ln w="38100" cap="flat" cmpd="sng">
            <a:noFill/>
            <a:prstDash val="solid"/>
            <a:miter/>
          </a:ln>
        </p:spPr>
        <p:txBody>
          <a:bodyPr vert="horz" wrap="none" lIns="90000" tIns="46800" rIns="90000" bIns="46800" anchor="t" anchorCtr="0">
            <a:spAutoFit/>
          </a:bodyPr>
          <a:lstStyle/>
          <a:p>
            <a:pPr marL="0" indent="0" algn="l">
              <a:lnSpc>
                <a:spcPct val="104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电压负反馈使电路的输出电阻降低</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893" name="矩形"/>
          <p:cNvSpPr/>
          <p:nvPr/>
        </p:nvSpPr>
        <p:spPr>
          <a:xfrm>
            <a:off x="838200" y="3429000"/>
            <a:ext cx="5981700" cy="525463"/>
          </a:xfrm>
          <a:prstGeom prst="rect">
            <a:avLst/>
          </a:prstGeom>
          <a:noFill/>
          <a:ln w="38100" cap="flat" cmpd="sng">
            <a:noFill/>
            <a:prstDash val="solid"/>
            <a:miter/>
          </a:ln>
        </p:spPr>
        <p:txBody>
          <a:bodyPr vert="horz" wrap="none" lIns="90000" tIns="46800" rIns="90000" bIns="4680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电流负反馈使电路的输出电阻提高</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894" name="矩形"/>
          <p:cNvSpPr/>
          <p:nvPr/>
        </p:nvSpPr>
        <p:spPr>
          <a:xfrm>
            <a:off x="838200" y="381000"/>
            <a:ext cx="5334000" cy="609600"/>
          </a:xfrm>
          <a:prstGeom prst="rect">
            <a:avLst/>
          </a:prstGeom>
          <a:noFill/>
          <a:ln w="9525" cap="flat" cmpd="sng">
            <a:noFill/>
            <a:prstDash val="solid"/>
            <a:miter/>
          </a:ln>
        </p:spPr>
        <p:txBody>
          <a:bodyPr vert="horz" wrap="square" lIns="91440" tIns="45720" rIns="91440" bIns="45720" anchor="ctr" anchorCtr="0"/>
          <a:lstStyle/>
          <a:p>
            <a:pPr marL="0" indent="0" algn="l">
              <a:lnSpc>
                <a:spcPct val="100000"/>
              </a:lnSpc>
              <a:spcBef>
                <a:spcPts val="0"/>
              </a:spcBef>
              <a:spcAft>
                <a:spcPts val="0"/>
              </a:spcAft>
              <a:buNone/>
            </a:pPr>
            <a:r>
              <a:rPr lang="en-US" altLang="zh-CN" sz="2800" b="1" i="1"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6.</a:t>
            </a:r>
            <a:r>
              <a:rPr lang="zh-CN" altLang="en-US" sz="2800" b="1" i="1"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rPr>
              <a:t>对输出电阻的影响</a:t>
            </a:r>
            <a:endParaRPr lang="zh-CN" altLang="en-US" sz="2800" b="1" i="1"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2"/>
                                        </p:tgtEl>
                                        <p:attrNameLst>
                                          <p:attrName>style.visibility</p:attrName>
                                        </p:attrNameLst>
                                      </p:cBhvr>
                                      <p:to>
                                        <p:strVal val="visible"/>
                                      </p:to>
                                    </p:set>
                                    <p:animEffect transition="in" filter="wipe(left)">
                                      <p:cBhvr>
                                        <p:cTn id="7" dur="500"/>
                                        <p:tgtEl>
                                          <p:spTgt spid="18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89"/>
                                        </p:tgtEl>
                                        <p:attrNameLst>
                                          <p:attrName>style.visibility</p:attrName>
                                        </p:attrNameLst>
                                      </p:cBhvr>
                                      <p:to>
                                        <p:strVal val="visible"/>
                                      </p:to>
                                    </p:set>
                                    <p:animEffect transition="in" filter="wipe(left)">
                                      <p:cBhvr>
                                        <p:cTn id="12" dur="500"/>
                                        <p:tgtEl>
                                          <p:spTgt spid="18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0"/>
                                        </p:tgtEl>
                                        <p:attrNameLst>
                                          <p:attrName>style.visibility</p:attrName>
                                        </p:attrNameLst>
                                      </p:cBhvr>
                                      <p:to>
                                        <p:strVal val="visible"/>
                                      </p:to>
                                    </p:set>
                                    <p:animEffect transition="in" filter="wipe(left)">
                                      <p:cBhvr>
                                        <p:cTn id="17" dur="500"/>
                                        <p:tgtEl>
                                          <p:spTgt spid="18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93"/>
                                        </p:tgtEl>
                                        <p:attrNameLst>
                                          <p:attrName>style.visibility</p:attrName>
                                        </p:attrNameLst>
                                      </p:cBhvr>
                                      <p:to>
                                        <p:strVal val="visible"/>
                                      </p:to>
                                    </p:set>
                                    <p:animEffect transition="in" filter="wipe(left)">
                                      <p:cBhvr>
                                        <p:cTn id="22" dur="500"/>
                                        <p:tgtEl>
                                          <p:spTgt spid="18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88"/>
                                        </p:tgtEl>
                                        <p:attrNameLst>
                                          <p:attrName>style.visibility</p:attrName>
                                        </p:attrNameLst>
                                      </p:cBhvr>
                                      <p:to>
                                        <p:strVal val="visible"/>
                                      </p:to>
                                    </p:set>
                                    <p:animEffect transition="in" filter="wipe(left)">
                                      <p:cBhvr>
                                        <p:cTn id="27" dur="500"/>
                                        <p:tgtEl>
                                          <p:spTgt spid="18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1"/>
                                        </p:tgtEl>
                                        <p:attrNameLst>
                                          <p:attrName>style.visibility</p:attrName>
                                        </p:attrNameLst>
                                      </p:cBhvr>
                                      <p:to>
                                        <p:strVal val="visible"/>
                                      </p:to>
                                    </p:set>
                                    <p:animEffect transition="in" filter="wipe(left)">
                                      <p:cBhvr>
                                        <p:cTn id="32" dur="500"/>
                                        <p:tgtEl>
                                          <p:spTgt spid="1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2" grpId="0"/>
      <p:bldP spid="1890" grpId="0"/>
      <p:bldP spid="1893" grpId="0"/>
      <p:bldP spid="189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7" name="组合"/>
          <p:cNvGrpSpPr/>
          <p:nvPr/>
        </p:nvGrpSpPr>
        <p:grpSpPr>
          <a:xfrm>
            <a:off x="1301749" y="457200"/>
            <a:ext cx="6470651" cy="3044190"/>
            <a:chOff x="1301749" y="457200"/>
            <a:chExt cx="6470651" cy="3044190"/>
          </a:xfrm>
        </p:grpSpPr>
        <p:sp>
          <p:nvSpPr>
            <p:cNvPr id="69" name="矩形"/>
            <p:cNvSpPr/>
            <p:nvPr/>
          </p:nvSpPr>
          <p:spPr>
            <a:xfrm>
              <a:off x="6602412" y="457200"/>
              <a:ext cx="1169988" cy="45339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r>
                <a:rPr lang="en-US" altLang="zh-CN" sz="24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400" b="1" i="0" u="none" strike="noStrike" kern="1200" cap="none" spc="0" baseline="-25000">
                  <a:solidFill>
                    <a:srgbClr val="000099"/>
                  </a:solidFill>
                  <a:latin typeface="Times New Roman" panose="02020603050405020304" charset="0"/>
                  <a:ea typeface="楷体_GB2312" pitchFamily="49" charset="-122"/>
                  <a:cs typeface="楷体_GB2312" pitchFamily="49" charset="-122"/>
                </a:rPr>
                <a:t>CC</a:t>
              </a:r>
              <a:endParaRPr lang="zh-CN" altLang="en-US" sz="24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70" name="矩形"/>
            <p:cNvSpPr/>
            <p:nvPr/>
          </p:nvSpPr>
          <p:spPr>
            <a:xfrm>
              <a:off x="6697663" y="3048000"/>
              <a:ext cx="922337" cy="4533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1" i="1" u="none" strike="noStrike" kern="1200" cap="none" spc="0" baseline="0">
                  <a:solidFill>
                    <a:srgbClr val="FF0000"/>
                  </a:solidFill>
                  <a:latin typeface="Times New Roman" panose="02020603050405020304" charset="0"/>
                  <a:ea typeface="楷体_GB2312" pitchFamily="49" charset="-122"/>
                  <a:cs typeface="楷体_GB2312" pitchFamily="49" charset="-122"/>
                </a:rPr>
                <a:t>–</a:t>
              </a:r>
              <a:r>
                <a:rPr lang="en-US" altLang="zh-CN" sz="2400" b="1" i="1" u="none" strike="noStrike" kern="1200" cap="none" spc="0" baseline="0">
                  <a:solidFill>
                    <a:srgbClr val="000099"/>
                  </a:solidFill>
                  <a:latin typeface="Times New Roman" panose="02020603050405020304" charset="0"/>
                  <a:ea typeface="楷体_GB2312" pitchFamily="49" charset="-122"/>
                  <a:cs typeface="楷体_GB2312" pitchFamily="49" charset="-122"/>
                </a:rPr>
                <a:t>U</a:t>
              </a:r>
              <a:r>
                <a:rPr lang="en-US" altLang="zh-CN" sz="2400" b="1" i="0" u="none" strike="noStrike" kern="1200" cap="none" spc="0" baseline="-25000">
                  <a:solidFill>
                    <a:srgbClr val="000099"/>
                  </a:solidFill>
                  <a:latin typeface="Times New Roman" panose="02020603050405020304" charset="0"/>
                  <a:ea typeface="楷体_GB2312" pitchFamily="49" charset="-122"/>
                  <a:cs typeface="楷体_GB2312" pitchFamily="49" charset="-122"/>
                </a:rPr>
                <a:t>EE</a:t>
              </a:r>
              <a:endParaRPr lang="zh-CN" altLang="en-US" sz="2400" b="1" i="1" u="none" strike="noStrike" kern="1200" cap="none" spc="0" baseline="0">
                <a:solidFill>
                  <a:srgbClr val="000099"/>
                </a:solidFill>
                <a:latin typeface="Times New Roman" panose="02020603050405020304" charset="0"/>
                <a:ea typeface="楷体_GB2312" pitchFamily="49" charset="-122"/>
                <a:cs typeface="楷体_GB2312" pitchFamily="49" charset="-122"/>
              </a:endParaRPr>
            </a:p>
          </p:txBody>
        </p:sp>
        <p:sp>
          <p:nvSpPr>
            <p:cNvPr id="71" name="矩形"/>
            <p:cNvSpPr/>
            <p:nvPr/>
          </p:nvSpPr>
          <p:spPr>
            <a:xfrm>
              <a:off x="6629401" y="2220912"/>
              <a:ext cx="609600" cy="471486"/>
            </a:xfrm>
            <a:prstGeom prst="rect">
              <a:avLst/>
            </a:prstGeom>
            <a:noFill/>
            <a:ln w="12700" cap="flat" cmpd="sng">
              <a:noFill/>
              <a:prstDash val="solid"/>
              <a:miter/>
            </a:ln>
          </p:spPr>
          <p:txBody>
            <a:bodyPr vert="horz" wrap="square" lIns="90488" tIns="44450" rIns="90488" bIns="0" anchor="t" anchorCtr="0">
              <a:spAutoFit/>
            </a:bodyPr>
            <a:lstStyle/>
            <a:p>
              <a:pPr marL="0" indent="0" algn="l" eaLnBrk="0" latinLnBrk="0" hangingPunct="0">
                <a:lnSpc>
                  <a:spcPct val="100000"/>
                </a:lnSpc>
                <a:spcBef>
                  <a:spcPct val="50000"/>
                </a:spcBef>
                <a:spcAft>
                  <a:spcPts val="0"/>
                </a:spcAft>
                <a:buNone/>
              </a:pPr>
              <a:r>
                <a:rPr lang="en-US" altLang="zh-CN"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u</a:t>
              </a:r>
              <a:r>
                <a:rPr lang="en-US" altLang="zh-CN" sz="2800" b="0"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o</a:t>
              </a:r>
              <a:endParaRPr lang="zh-CN" altLang="en-US" sz="2800" b="0"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72" name="直线"/>
            <p:cNvSpPr/>
            <p:nvPr/>
          </p:nvSpPr>
          <p:spPr>
            <a:xfrm>
              <a:off x="2138362" y="1711325"/>
              <a:ext cx="0" cy="303212"/>
            </a:xfrm>
            <a:prstGeom prst="line">
              <a:avLst/>
            </a:prstGeom>
            <a:noFill/>
            <a:ln w="38100" cap="flat" cmpd="sng">
              <a:solidFill>
                <a:srgbClr val="000000"/>
              </a:solidFill>
              <a:prstDash val="solid"/>
              <a:round/>
            </a:ln>
          </p:spPr>
        </p:sp>
        <p:sp>
          <p:nvSpPr>
            <p:cNvPr id="73" name="直线"/>
            <p:cNvSpPr/>
            <p:nvPr/>
          </p:nvSpPr>
          <p:spPr>
            <a:xfrm>
              <a:off x="2144712" y="1903412"/>
              <a:ext cx="225423" cy="150812"/>
            </a:xfrm>
            <a:prstGeom prst="line">
              <a:avLst/>
            </a:prstGeom>
            <a:noFill/>
            <a:ln w="38100" cap="flat" cmpd="sng">
              <a:solidFill>
                <a:srgbClr val="000000"/>
              </a:solidFill>
              <a:prstDash val="solid"/>
              <a:round/>
              <a:tailEnd type="triangle" w="sm" len="med"/>
            </a:ln>
          </p:spPr>
        </p:sp>
        <p:sp>
          <p:nvSpPr>
            <p:cNvPr id="74" name="直线"/>
            <p:cNvSpPr/>
            <p:nvPr/>
          </p:nvSpPr>
          <p:spPr>
            <a:xfrm rot="700647" flipV="1">
              <a:off x="2147887" y="1665287"/>
              <a:ext cx="190500" cy="153986"/>
            </a:xfrm>
            <a:prstGeom prst="line">
              <a:avLst/>
            </a:prstGeom>
            <a:noFill/>
            <a:ln w="38100" cap="flat" cmpd="sng">
              <a:solidFill>
                <a:srgbClr val="000000"/>
              </a:solidFill>
              <a:prstDash val="solid"/>
              <a:round/>
            </a:ln>
          </p:spPr>
        </p:sp>
        <p:sp>
          <p:nvSpPr>
            <p:cNvPr id="75" name="直线"/>
            <p:cNvSpPr/>
            <p:nvPr/>
          </p:nvSpPr>
          <p:spPr>
            <a:xfrm>
              <a:off x="2357437" y="750887"/>
              <a:ext cx="4175125" cy="0"/>
            </a:xfrm>
            <a:prstGeom prst="line">
              <a:avLst/>
            </a:prstGeom>
            <a:noFill/>
            <a:ln w="38100" cap="flat" cmpd="sng">
              <a:solidFill>
                <a:srgbClr val="000000"/>
              </a:solidFill>
              <a:prstDash val="solid"/>
              <a:round/>
            </a:ln>
          </p:spPr>
        </p:sp>
        <p:sp>
          <p:nvSpPr>
            <p:cNvPr id="76" name="直线"/>
            <p:cNvSpPr/>
            <p:nvPr/>
          </p:nvSpPr>
          <p:spPr>
            <a:xfrm>
              <a:off x="2346324" y="739774"/>
              <a:ext cx="0" cy="288925"/>
            </a:xfrm>
            <a:prstGeom prst="line">
              <a:avLst/>
            </a:prstGeom>
            <a:noFill/>
            <a:ln w="38100" cap="flat" cmpd="sng">
              <a:solidFill>
                <a:srgbClr val="000000"/>
              </a:solidFill>
              <a:prstDash val="solid"/>
              <a:round/>
            </a:ln>
          </p:spPr>
        </p:sp>
        <p:sp>
          <p:nvSpPr>
            <p:cNvPr id="77" name="直线"/>
            <p:cNvSpPr/>
            <p:nvPr/>
          </p:nvSpPr>
          <p:spPr>
            <a:xfrm flipH="1">
              <a:off x="2346324" y="1331912"/>
              <a:ext cx="0" cy="388937"/>
            </a:xfrm>
            <a:prstGeom prst="line">
              <a:avLst/>
            </a:prstGeom>
            <a:noFill/>
            <a:ln w="38100" cap="flat" cmpd="sng">
              <a:solidFill>
                <a:srgbClr val="000000"/>
              </a:solidFill>
              <a:prstDash val="solid"/>
              <a:round/>
            </a:ln>
          </p:spPr>
        </p:sp>
        <p:sp>
          <p:nvSpPr>
            <p:cNvPr id="78" name="直线"/>
            <p:cNvSpPr/>
            <p:nvPr/>
          </p:nvSpPr>
          <p:spPr>
            <a:xfrm>
              <a:off x="2362199" y="2057400"/>
              <a:ext cx="0" cy="203200"/>
            </a:xfrm>
            <a:prstGeom prst="line">
              <a:avLst/>
            </a:prstGeom>
            <a:noFill/>
            <a:ln w="38100" cap="flat" cmpd="sng">
              <a:solidFill>
                <a:srgbClr val="000000"/>
              </a:solidFill>
              <a:prstDash val="solid"/>
              <a:round/>
            </a:ln>
          </p:spPr>
        </p:sp>
        <p:sp>
          <p:nvSpPr>
            <p:cNvPr id="79" name="直线"/>
            <p:cNvSpPr/>
            <p:nvPr/>
          </p:nvSpPr>
          <p:spPr>
            <a:xfrm flipH="1" flipV="1">
              <a:off x="3654425" y="1876424"/>
              <a:ext cx="463550" cy="0"/>
            </a:xfrm>
            <a:prstGeom prst="line">
              <a:avLst/>
            </a:prstGeom>
            <a:noFill/>
            <a:ln w="38100" cap="flat" cmpd="sng">
              <a:solidFill>
                <a:srgbClr val="000000"/>
              </a:solidFill>
              <a:prstDash val="solid"/>
              <a:round/>
            </a:ln>
          </p:spPr>
        </p:sp>
        <p:sp>
          <p:nvSpPr>
            <p:cNvPr id="80" name="直线"/>
            <p:cNvSpPr/>
            <p:nvPr/>
          </p:nvSpPr>
          <p:spPr>
            <a:xfrm flipH="1">
              <a:off x="3660775" y="1731961"/>
              <a:ext cx="0" cy="304800"/>
            </a:xfrm>
            <a:prstGeom prst="line">
              <a:avLst/>
            </a:prstGeom>
            <a:noFill/>
            <a:ln w="38100" cap="flat" cmpd="sng">
              <a:solidFill>
                <a:srgbClr val="000000"/>
              </a:solidFill>
              <a:prstDash val="solid"/>
              <a:round/>
            </a:ln>
          </p:spPr>
        </p:sp>
        <p:sp>
          <p:nvSpPr>
            <p:cNvPr id="81" name="直线"/>
            <p:cNvSpPr/>
            <p:nvPr/>
          </p:nvSpPr>
          <p:spPr>
            <a:xfrm flipH="1">
              <a:off x="3429000" y="1914525"/>
              <a:ext cx="225424" cy="152400"/>
            </a:xfrm>
            <a:prstGeom prst="line">
              <a:avLst/>
            </a:prstGeom>
            <a:noFill/>
            <a:ln w="38100" cap="flat" cmpd="sng">
              <a:solidFill>
                <a:srgbClr val="000000"/>
              </a:solidFill>
              <a:prstDash val="solid"/>
              <a:round/>
              <a:tailEnd type="triangle" w="sm" len="med"/>
            </a:ln>
          </p:spPr>
        </p:sp>
        <p:sp>
          <p:nvSpPr>
            <p:cNvPr id="82" name="直线"/>
            <p:cNvSpPr/>
            <p:nvPr/>
          </p:nvSpPr>
          <p:spPr>
            <a:xfrm rot="-700650" flipH="1" flipV="1">
              <a:off x="3460750" y="1690687"/>
              <a:ext cx="190500" cy="155574"/>
            </a:xfrm>
            <a:prstGeom prst="line">
              <a:avLst/>
            </a:prstGeom>
            <a:noFill/>
            <a:ln w="38100" cap="flat" cmpd="sng">
              <a:solidFill>
                <a:srgbClr val="000000"/>
              </a:solidFill>
              <a:prstDash val="solid"/>
              <a:round/>
            </a:ln>
          </p:spPr>
        </p:sp>
        <p:sp>
          <p:nvSpPr>
            <p:cNvPr id="83" name="直线"/>
            <p:cNvSpPr/>
            <p:nvPr/>
          </p:nvSpPr>
          <p:spPr>
            <a:xfrm flipH="1">
              <a:off x="3467100" y="1608137"/>
              <a:ext cx="960436" cy="0"/>
            </a:xfrm>
            <a:prstGeom prst="line">
              <a:avLst/>
            </a:prstGeom>
            <a:noFill/>
            <a:ln w="38100" cap="flat" cmpd="sng">
              <a:solidFill>
                <a:srgbClr val="000000"/>
              </a:solidFill>
              <a:prstDash val="solid"/>
              <a:round/>
            </a:ln>
          </p:spPr>
        </p:sp>
        <p:sp>
          <p:nvSpPr>
            <p:cNvPr id="84" name="直线"/>
            <p:cNvSpPr/>
            <p:nvPr/>
          </p:nvSpPr>
          <p:spPr>
            <a:xfrm>
              <a:off x="2341562" y="2225675"/>
              <a:ext cx="1116012" cy="0"/>
            </a:xfrm>
            <a:prstGeom prst="line">
              <a:avLst/>
            </a:prstGeom>
            <a:noFill/>
            <a:ln w="38100" cap="flat" cmpd="sng">
              <a:solidFill>
                <a:srgbClr val="000000"/>
              </a:solidFill>
              <a:prstDash val="solid"/>
              <a:round/>
            </a:ln>
          </p:spPr>
        </p:sp>
        <p:sp>
          <p:nvSpPr>
            <p:cNvPr id="85" name="直线"/>
            <p:cNvSpPr/>
            <p:nvPr/>
          </p:nvSpPr>
          <p:spPr>
            <a:xfrm flipH="1">
              <a:off x="2879724" y="2208212"/>
              <a:ext cx="0" cy="503237"/>
            </a:xfrm>
            <a:prstGeom prst="line">
              <a:avLst/>
            </a:prstGeom>
            <a:noFill/>
            <a:ln w="38100" cap="flat" cmpd="sng">
              <a:solidFill>
                <a:srgbClr val="000000"/>
              </a:solidFill>
              <a:prstDash val="solid"/>
              <a:round/>
            </a:ln>
          </p:spPr>
        </p:sp>
        <p:sp>
          <p:nvSpPr>
            <p:cNvPr id="86" name="直线"/>
            <p:cNvSpPr/>
            <p:nvPr/>
          </p:nvSpPr>
          <p:spPr>
            <a:xfrm>
              <a:off x="2879724" y="3062287"/>
              <a:ext cx="0" cy="271462"/>
            </a:xfrm>
            <a:prstGeom prst="line">
              <a:avLst/>
            </a:prstGeom>
            <a:noFill/>
            <a:ln w="38100" cap="flat" cmpd="sng">
              <a:solidFill>
                <a:srgbClr val="000000"/>
              </a:solidFill>
              <a:prstDash val="solid"/>
              <a:round/>
            </a:ln>
          </p:spPr>
        </p:sp>
        <p:sp>
          <p:nvSpPr>
            <p:cNvPr id="87" name="直线"/>
            <p:cNvSpPr/>
            <p:nvPr/>
          </p:nvSpPr>
          <p:spPr>
            <a:xfrm>
              <a:off x="2590799" y="2667000"/>
              <a:ext cx="0" cy="412749"/>
            </a:xfrm>
            <a:prstGeom prst="line">
              <a:avLst/>
            </a:prstGeom>
            <a:noFill/>
            <a:ln w="38100" cap="flat" cmpd="sng">
              <a:solidFill>
                <a:srgbClr val="FF0000"/>
              </a:solidFill>
              <a:prstDash val="solid"/>
              <a:round/>
              <a:tailEnd type="triangle" w="sm" len="med"/>
            </a:ln>
          </p:spPr>
        </p:sp>
        <p:sp>
          <p:nvSpPr>
            <p:cNvPr id="88" name="直线"/>
            <p:cNvSpPr/>
            <p:nvPr/>
          </p:nvSpPr>
          <p:spPr>
            <a:xfrm flipH="1">
              <a:off x="4106862" y="1876424"/>
              <a:ext cx="0" cy="582611"/>
            </a:xfrm>
            <a:prstGeom prst="line">
              <a:avLst/>
            </a:prstGeom>
            <a:noFill/>
            <a:ln w="38100" cap="flat" cmpd="sng">
              <a:solidFill>
                <a:srgbClr val="000000"/>
              </a:solidFill>
              <a:prstDash val="solid"/>
              <a:round/>
            </a:ln>
          </p:spPr>
        </p:sp>
        <p:sp>
          <p:nvSpPr>
            <p:cNvPr id="89" name="直线"/>
            <p:cNvSpPr/>
            <p:nvPr/>
          </p:nvSpPr>
          <p:spPr>
            <a:xfrm>
              <a:off x="1470024" y="1857375"/>
              <a:ext cx="655637" cy="0"/>
            </a:xfrm>
            <a:prstGeom prst="line">
              <a:avLst/>
            </a:prstGeom>
            <a:noFill/>
            <a:ln w="38100" cap="flat" cmpd="sng">
              <a:solidFill>
                <a:srgbClr val="000000"/>
              </a:solidFill>
              <a:prstDash val="solid"/>
              <a:round/>
            </a:ln>
          </p:spPr>
        </p:sp>
        <p:sp>
          <p:nvSpPr>
            <p:cNvPr id="90" name="直线"/>
            <p:cNvSpPr/>
            <p:nvPr/>
          </p:nvSpPr>
          <p:spPr>
            <a:xfrm>
              <a:off x="3467100" y="2049461"/>
              <a:ext cx="0" cy="203200"/>
            </a:xfrm>
            <a:prstGeom prst="line">
              <a:avLst/>
            </a:prstGeom>
            <a:noFill/>
            <a:ln w="38100" cap="flat" cmpd="sng">
              <a:solidFill>
                <a:srgbClr val="000000"/>
              </a:solidFill>
              <a:prstDash val="solid"/>
              <a:round/>
            </a:ln>
          </p:spPr>
        </p:sp>
        <p:sp>
          <p:nvSpPr>
            <p:cNvPr id="91" name="矩形"/>
            <p:cNvSpPr/>
            <p:nvPr/>
          </p:nvSpPr>
          <p:spPr>
            <a:xfrm rot="-5400000">
              <a:off x="3306763" y="1068387"/>
              <a:ext cx="285750" cy="144462"/>
            </a:xfrm>
            <a:prstGeom prst="rect">
              <a:avLst/>
            </a:prstGeom>
            <a:noFill/>
            <a:ln w="38100" cap="flat" cmpd="sng">
              <a:solidFill>
                <a:srgbClr val="000000"/>
              </a:solidFill>
              <a:prstDash val="solid"/>
              <a:miter/>
            </a:ln>
          </p:spPr>
        </p:sp>
        <p:sp>
          <p:nvSpPr>
            <p:cNvPr id="92" name="直线"/>
            <p:cNvSpPr/>
            <p:nvPr/>
          </p:nvSpPr>
          <p:spPr>
            <a:xfrm flipH="1">
              <a:off x="3451224" y="766762"/>
              <a:ext cx="0" cy="233362"/>
            </a:xfrm>
            <a:prstGeom prst="line">
              <a:avLst/>
            </a:prstGeom>
            <a:noFill/>
            <a:ln w="38100" cap="flat" cmpd="sng">
              <a:solidFill>
                <a:srgbClr val="000000"/>
              </a:solidFill>
              <a:prstDash val="solid"/>
              <a:round/>
            </a:ln>
          </p:spPr>
        </p:sp>
        <p:sp>
          <p:nvSpPr>
            <p:cNvPr id="93" name="直线"/>
            <p:cNvSpPr/>
            <p:nvPr/>
          </p:nvSpPr>
          <p:spPr>
            <a:xfrm>
              <a:off x="3467100" y="1273175"/>
              <a:ext cx="0" cy="465137"/>
            </a:xfrm>
            <a:prstGeom prst="line">
              <a:avLst/>
            </a:prstGeom>
            <a:noFill/>
            <a:ln w="38100" cap="flat" cmpd="sng">
              <a:solidFill>
                <a:srgbClr val="000000"/>
              </a:solidFill>
              <a:prstDash val="solid"/>
              <a:round/>
            </a:ln>
          </p:spPr>
        </p:sp>
        <p:sp>
          <p:nvSpPr>
            <p:cNvPr id="94" name="直线"/>
            <p:cNvSpPr/>
            <p:nvPr/>
          </p:nvSpPr>
          <p:spPr>
            <a:xfrm>
              <a:off x="4267200" y="1609725"/>
              <a:ext cx="193675" cy="0"/>
            </a:xfrm>
            <a:prstGeom prst="line">
              <a:avLst/>
            </a:prstGeom>
            <a:noFill/>
            <a:ln w="38100" cap="flat" cmpd="sng">
              <a:solidFill>
                <a:srgbClr val="000000"/>
              </a:solidFill>
              <a:prstDash val="solid"/>
              <a:round/>
            </a:ln>
          </p:spPr>
        </p:sp>
        <p:sp>
          <p:nvSpPr>
            <p:cNvPr id="95" name="直线"/>
            <p:cNvSpPr/>
            <p:nvPr/>
          </p:nvSpPr>
          <p:spPr>
            <a:xfrm>
              <a:off x="4452937" y="1457325"/>
              <a:ext cx="0" cy="312737"/>
            </a:xfrm>
            <a:prstGeom prst="line">
              <a:avLst/>
            </a:prstGeom>
            <a:noFill/>
            <a:ln w="38100" cap="flat" cmpd="sng">
              <a:solidFill>
                <a:srgbClr val="000000"/>
              </a:solidFill>
              <a:prstDash val="solid"/>
              <a:round/>
            </a:ln>
          </p:spPr>
        </p:sp>
        <p:sp>
          <p:nvSpPr>
            <p:cNvPr id="96" name="直线"/>
            <p:cNvSpPr/>
            <p:nvPr/>
          </p:nvSpPr>
          <p:spPr>
            <a:xfrm>
              <a:off x="4460875" y="1679575"/>
              <a:ext cx="269875" cy="155575"/>
            </a:xfrm>
            <a:prstGeom prst="line">
              <a:avLst/>
            </a:prstGeom>
            <a:noFill/>
            <a:ln w="38100" cap="flat" cmpd="sng">
              <a:solidFill>
                <a:srgbClr val="000000"/>
              </a:solidFill>
              <a:prstDash val="solid"/>
              <a:round/>
              <a:tailEnd type="triangle" w="sm" len="med"/>
            </a:ln>
          </p:spPr>
        </p:sp>
        <p:sp>
          <p:nvSpPr>
            <p:cNvPr id="97" name="直线"/>
            <p:cNvSpPr/>
            <p:nvPr/>
          </p:nvSpPr>
          <p:spPr>
            <a:xfrm>
              <a:off x="4713288" y="1841500"/>
              <a:ext cx="0" cy="749300"/>
            </a:xfrm>
            <a:prstGeom prst="line">
              <a:avLst/>
            </a:prstGeom>
            <a:noFill/>
            <a:ln w="38100" cap="flat" cmpd="sng">
              <a:solidFill>
                <a:srgbClr val="000000"/>
              </a:solidFill>
              <a:prstDash val="solid"/>
              <a:round/>
            </a:ln>
          </p:spPr>
        </p:sp>
        <p:sp>
          <p:nvSpPr>
            <p:cNvPr id="98" name="直线"/>
            <p:cNvSpPr/>
            <p:nvPr/>
          </p:nvSpPr>
          <p:spPr>
            <a:xfrm rot="-5400000">
              <a:off x="4591050" y="852487"/>
              <a:ext cx="182561" cy="1587"/>
            </a:xfrm>
            <a:prstGeom prst="line">
              <a:avLst/>
            </a:prstGeom>
            <a:noFill/>
            <a:ln w="38100" cap="flat" cmpd="sng">
              <a:solidFill>
                <a:srgbClr val="000000"/>
              </a:solidFill>
              <a:prstDash val="solid"/>
              <a:round/>
            </a:ln>
          </p:spPr>
        </p:sp>
        <p:sp>
          <p:nvSpPr>
            <p:cNvPr id="99" name="直线"/>
            <p:cNvSpPr/>
            <p:nvPr/>
          </p:nvSpPr>
          <p:spPr>
            <a:xfrm rot="-5400000">
              <a:off x="4702175" y="2490787"/>
              <a:ext cx="0" cy="198436"/>
            </a:xfrm>
            <a:prstGeom prst="line">
              <a:avLst/>
            </a:prstGeom>
            <a:noFill/>
            <a:ln w="38100" cap="flat" cmpd="sng">
              <a:solidFill>
                <a:srgbClr val="000000"/>
              </a:solidFill>
              <a:prstDash val="solid"/>
              <a:round/>
            </a:ln>
          </p:spPr>
        </p:sp>
        <p:sp>
          <p:nvSpPr>
            <p:cNvPr id="100" name="直线"/>
            <p:cNvSpPr/>
            <p:nvPr/>
          </p:nvSpPr>
          <p:spPr>
            <a:xfrm flipV="1">
              <a:off x="4648201" y="1427161"/>
              <a:ext cx="685800" cy="0"/>
            </a:xfrm>
            <a:prstGeom prst="line">
              <a:avLst/>
            </a:prstGeom>
            <a:noFill/>
            <a:ln w="38100" cap="flat" cmpd="sng">
              <a:solidFill>
                <a:srgbClr val="000000"/>
              </a:solidFill>
              <a:prstDash val="solid"/>
              <a:round/>
            </a:ln>
          </p:spPr>
        </p:sp>
        <p:sp>
          <p:nvSpPr>
            <p:cNvPr id="101" name="直线"/>
            <p:cNvSpPr/>
            <p:nvPr/>
          </p:nvSpPr>
          <p:spPr>
            <a:xfrm>
              <a:off x="5173662" y="1425575"/>
              <a:ext cx="161924" cy="0"/>
            </a:xfrm>
            <a:prstGeom prst="line">
              <a:avLst/>
            </a:prstGeom>
            <a:noFill/>
            <a:ln w="38100" cap="flat" cmpd="sng">
              <a:solidFill>
                <a:srgbClr val="000000"/>
              </a:solidFill>
              <a:prstDash val="solid"/>
              <a:round/>
            </a:ln>
          </p:spPr>
        </p:sp>
        <p:sp>
          <p:nvSpPr>
            <p:cNvPr id="102" name="直线"/>
            <p:cNvSpPr/>
            <p:nvPr/>
          </p:nvSpPr>
          <p:spPr>
            <a:xfrm>
              <a:off x="5327650" y="1279525"/>
              <a:ext cx="0" cy="300037"/>
            </a:xfrm>
            <a:prstGeom prst="line">
              <a:avLst/>
            </a:prstGeom>
            <a:noFill/>
            <a:ln w="38100" cap="flat" cmpd="sng">
              <a:solidFill>
                <a:srgbClr val="000000"/>
              </a:solidFill>
              <a:prstDash val="solid"/>
              <a:round/>
            </a:ln>
          </p:spPr>
        </p:sp>
        <p:sp>
          <p:nvSpPr>
            <p:cNvPr id="103" name="直线"/>
            <p:cNvSpPr/>
            <p:nvPr/>
          </p:nvSpPr>
          <p:spPr>
            <a:xfrm>
              <a:off x="5334001" y="1474786"/>
              <a:ext cx="227011" cy="150812"/>
            </a:xfrm>
            <a:prstGeom prst="line">
              <a:avLst/>
            </a:prstGeom>
            <a:noFill/>
            <a:ln w="38100" cap="flat" cmpd="sng">
              <a:solidFill>
                <a:srgbClr val="000000"/>
              </a:solidFill>
              <a:prstDash val="solid"/>
              <a:round/>
              <a:tailEnd type="triangle" w="sm" len="med"/>
            </a:ln>
          </p:spPr>
        </p:sp>
        <p:sp>
          <p:nvSpPr>
            <p:cNvPr id="104" name="直线"/>
            <p:cNvSpPr/>
            <p:nvPr/>
          </p:nvSpPr>
          <p:spPr>
            <a:xfrm rot="700647" flipV="1">
              <a:off x="5337175" y="1230312"/>
              <a:ext cx="190500" cy="152400"/>
            </a:xfrm>
            <a:prstGeom prst="line">
              <a:avLst/>
            </a:prstGeom>
            <a:noFill/>
            <a:ln w="38100" cap="flat" cmpd="sng">
              <a:solidFill>
                <a:srgbClr val="000000"/>
              </a:solidFill>
              <a:prstDash val="solid"/>
              <a:round/>
            </a:ln>
          </p:spPr>
        </p:sp>
        <p:sp>
          <p:nvSpPr>
            <p:cNvPr id="105" name="直线"/>
            <p:cNvSpPr/>
            <p:nvPr/>
          </p:nvSpPr>
          <p:spPr>
            <a:xfrm>
              <a:off x="5707063" y="2176462"/>
              <a:ext cx="177799" cy="1586"/>
            </a:xfrm>
            <a:prstGeom prst="line">
              <a:avLst/>
            </a:prstGeom>
            <a:noFill/>
            <a:ln w="38100" cap="flat" cmpd="sng">
              <a:solidFill>
                <a:srgbClr val="000000"/>
              </a:solidFill>
              <a:prstDash val="solid"/>
              <a:round/>
            </a:ln>
          </p:spPr>
        </p:sp>
        <p:sp>
          <p:nvSpPr>
            <p:cNvPr id="106" name="直线"/>
            <p:cNvSpPr/>
            <p:nvPr/>
          </p:nvSpPr>
          <p:spPr>
            <a:xfrm>
              <a:off x="5876925" y="2030412"/>
              <a:ext cx="0" cy="301624"/>
            </a:xfrm>
            <a:prstGeom prst="line">
              <a:avLst/>
            </a:prstGeom>
            <a:noFill/>
            <a:ln w="38100" cap="flat" cmpd="sng">
              <a:solidFill>
                <a:srgbClr val="000000"/>
              </a:solidFill>
              <a:prstDash val="solid"/>
              <a:round/>
            </a:ln>
          </p:spPr>
        </p:sp>
        <p:sp>
          <p:nvSpPr>
            <p:cNvPr id="107" name="直线"/>
            <p:cNvSpPr/>
            <p:nvPr/>
          </p:nvSpPr>
          <p:spPr>
            <a:xfrm>
              <a:off x="5884861" y="2227262"/>
              <a:ext cx="247649" cy="150812"/>
            </a:xfrm>
            <a:prstGeom prst="line">
              <a:avLst/>
            </a:prstGeom>
            <a:noFill/>
            <a:ln w="38100" cap="flat" cmpd="sng">
              <a:solidFill>
                <a:srgbClr val="000000"/>
              </a:solidFill>
              <a:prstDash val="solid"/>
              <a:round/>
              <a:tailEnd type="triangle" w="sm" len="med"/>
            </a:ln>
          </p:spPr>
        </p:sp>
        <p:sp>
          <p:nvSpPr>
            <p:cNvPr id="108" name="直线"/>
            <p:cNvSpPr/>
            <p:nvPr/>
          </p:nvSpPr>
          <p:spPr>
            <a:xfrm rot="700647" flipV="1">
              <a:off x="5886450" y="1982787"/>
              <a:ext cx="211136" cy="153986"/>
            </a:xfrm>
            <a:prstGeom prst="line">
              <a:avLst/>
            </a:prstGeom>
            <a:noFill/>
            <a:ln w="38100" cap="flat" cmpd="sng">
              <a:solidFill>
                <a:srgbClr val="000000"/>
              </a:solidFill>
              <a:prstDash val="solid"/>
              <a:round/>
            </a:ln>
          </p:spPr>
        </p:sp>
        <p:sp>
          <p:nvSpPr>
            <p:cNvPr id="109" name="直线"/>
            <p:cNvSpPr/>
            <p:nvPr/>
          </p:nvSpPr>
          <p:spPr>
            <a:xfrm>
              <a:off x="5564188" y="2827337"/>
              <a:ext cx="0" cy="506411"/>
            </a:xfrm>
            <a:prstGeom prst="line">
              <a:avLst/>
            </a:prstGeom>
            <a:noFill/>
            <a:ln w="38100" cap="flat" cmpd="sng">
              <a:solidFill>
                <a:srgbClr val="000000"/>
              </a:solidFill>
              <a:prstDash val="solid"/>
              <a:round/>
            </a:ln>
          </p:spPr>
        </p:sp>
        <p:sp>
          <p:nvSpPr>
            <p:cNvPr id="110" name="直线"/>
            <p:cNvSpPr/>
            <p:nvPr/>
          </p:nvSpPr>
          <p:spPr>
            <a:xfrm flipH="1">
              <a:off x="5545138" y="766762"/>
              <a:ext cx="0" cy="506412"/>
            </a:xfrm>
            <a:prstGeom prst="line">
              <a:avLst/>
            </a:prstGeom>
            <a:noFill/>
            <a:ln w="38100" cap="flat" cmpd="sng">
              <a:solidFill>
                <a:srgbClr val="000000"/>
              </a:solidFill>
              <a:prstDash val="solid"/>
              <a:round/>
            </a:ln>
          </p:spPr>
        </p:sp>
        <p:sp>
          <p:nvSpPr>
            <p:cNvPr id="111" name="直线"/>
            <p:cNvSpPr/>
            <p:nvPr/>
          </p:nvSpPr>
          <p:spPr>
            <a:xfrm>
              <a:off x="5562601" y="2006600"/>
              <a:ext cx="0" cy="549273"/>
            </a:xfrm>
            <a:prstGeom prst="line">
              <a:avLst/>
            </a:prstGeom>
            <a:noFill/>
            <a:ln w="38100" cap="flat" cmpd="sng">
              <a:solidFill>
                <a:srgbClr val="000000"/>
              </a:solidFill>
              <a:prstDash val="solid"/>
              <a:round/>
            </a:ln>
          </p:spPr>
        </p:sp>
        <p:sp>
          <p:nvSpPr>
            <p:cNvPr id="112" name="直线"/>
            <p:cNvSpPr/>
            <p:nvPr/>
          </p:nvSpPr>
          <p:spPr>
            <a:xfrm>
              <a:off x="6096000" y="3005136"/>
              <a:ext cx="0" cy="334961"/>
            </a:xfrm>
            <a:prstGeom prst="line">
              <a:avLst/>
            </a:prstGeom>
            <a:noFill/>
            <a:ln w="38100" cap="flat" cmpd="sng">
              <a:solidFill>
                <a:srgbClr val="000000"/>
              </a:solidFill>
              <a:prstDash val="solid"/>
              <a:round/>
            </a:ln>
          </p:spPr>
        </p:sp>
        <p:sp>
          <p:nvSpPr>
            <p:cNvPr id="113" name="直线"/>
            <p:cNvSpPr/>
            <p:nvPr/>
          </p:nvSpPr>
          <p:spPr>
            <a:xfrm>
              <a:off x="2901950" y="3314700"/>
              <a:ext cx="3738563" cy="0"/>
            </a:xfrm>
            <a:prstGeom prst="line">
              <a:avLst/>
            </a:prstGeom>
            <a:noFill/>
            <a:ln w="38100" cap="flat" cmpd="sng">
              <a:solidFill>
                <a:srgbClr val="000000"/>
              </a:solidFill>
              <a:prstDash val="solid"/>
              <a:round/>
            </a:ln>
          </p:spPr>
        </p:sp>
        <p:sp>
          <p:nvSpPr>
            <p:cNvPr id="114" name="直线"/>
            <p:cNvSpPr/>
            <p:nvPr/>
          </p:nvSpPr>
          <p:spPr>
            <a:xfrm>
              <a:off x="6081713" y="2479675"/>
              <a:ext cx="479425" cy="0"/>
            </a:xfrm>
            <a:prstGeom prst="line">
              <a:avLst/>
            </a:prstGeom>
            <a:noFill/>
            <a:ln w="38100" cap="flat" cmpd="sng">
              <a:solidFill>
                <a:srgbClr val="000000"/>
              </a:solidFill>
              <a:prstDash val="solid"/>
              <a:round/>
            </a:ln>
          </p:spPr>
        </p:sp>
        <p:sp>
          <p:nvSpPr>
            <p:cNvPr id="115" name="直线"/>
            <p:cNvSpPr/>
            <p:nvPr/>
          </p:nvSpPr>
          <p:spPr>
            <a:xfrm>
              <a:off x="1546223" y="2439986"/>
              <a:ext cx="2570161" cy="0"/>
            </a:xfrm>
            <a:prstGeom prst="line">
              <a:avLst/>
            </a:prstGeom>
            <a:noFill/>
            <a:ln w="38100" cap="flat" cmpd="sng">
              <a:solidFill>
                <a:srgbClr val="000000"/>
              </a:solidFill>
              <a:prstDash val="solid"/>
              <a:round/>
            </a:ln>
          </p:spPr>
        </p:sp>
        <p:sp>
          <p:nvSpPr>
            <p:cNvPr id="116" name="直线"/>
            <p:cNvSpPr/>
            <p:nvPr/>
          </p:nvSpPr>
          <p:spPr>
            <a:xfrm rot="-5400000">
              <a:off x="4579938" y="1328737"/>
              <a:ext cx="193675" cy="1586"/>
            </a:xfrm>
            <a:prstGeom prst="line">
              <a:avLst/>
            </a:prstGeom>
            <a:noFill/>
            <a:ln w="38100" cap="flat" cmpd="sng">
              <a:solidFill>
                <a:srgbClr val="000000"/>
              </a:solidFill>
              <a:prstDash val="solid"/>
              <a:round/>
            </a:ln>
          </p:spPr>
        </p:sp>
        <p:sp>
          <p:nvSpPr>
            <p:cNvPr id="117" name="矩形"/>
            <p:cNvSpPr/>
            <p:nvPr/>
          </p:nvSpPr>
          <p:spPr>
            <a:xfrm rot="-5400000">
              <a:off x="5951538" y="2786062"/>
              <a:ext cx="284162" cy="144461"/>
            </a:xfrm>
            <a:prstGeom prst="rect">
              <a:avLst/>
            </a:prstGeom>
            <a:noFill/>
            <a:ln w="38100" cap="flat" cmpd="sng">
              <a:solidFill>
                <a:srgbClr val="000000"/>
              </a:solidFill>
              <a:prstDash val="solid"/>
              <a:miter/>
            </a:ln>
          </p:spPr>
        </p:sp>
        <p:grpSp>
          <p:nvGrpSpPr>
            <p:cNvPr id="123" name="组合"/>
            <p:cNvGrpSpPr/>
            <p:nvPr/>
          </p:nvGrpSpPr>
          <p:grpSpPr>
            <a:xfrm>
              <a:off x="2720975" y="2711449"/>
              <a:ext cx="301624" cy="350837"/>
              <a:chOff x="2720975" y="2711449"/>
              <a:chExt cx="301624" cy="350837"/>
            </a:xfrm>
          </p:grpSpPr>
          <p:sp>
            <p:nvSpPr>
              <p:cNvPr id="118" name="直线"/>
              <p:cNvSpPr/>
              <p:nvPr/>
            </p:nvSpPr>
            <p:spPr>
              <a:xfrm>
                <a:off x="2764064" y="2867378"/>
                <a:ext cx="258534" cy="0"/>
              </a:xfrm>
              <a:prstGeom prst="line">
                <a:avLst/>
              </a:prstGeom>
              <a:noFill/>
              <a:ln w="38100" cap="flat" cmpd="sng">
                <a:solidFill>
                  <a:srgbClr val="000000"/>
                </a:solidFill>
                <a:prstDash val="solid"/>
                <a:round/>
              </a:ln>
            </p:spPr>
          </p:sp>
          <p:sp>
            <p:nvSpPr>
              <p:cNvPr id="119" name="直线"/>
              <p:cNvSpPr/>
              <p:nvPr/>
            </p:nvSpPr>
            <p:spPr>
              <a:xfrm flipH="1">
                <a:off x="2720975" y="2711449"/>
                <a:ext cx="146324" cy="155927"/>
              </a:xfrm>
              <a:prstGeom prst="line">
                <a:avLst/>
              </a:prstGeom>
              <a:noFill/>
              <a:ln w="38100" cap="flat" cmpd="sng">
                <a:solidFill>
                  <a:srgbClr val="000000"/>
                </a:solidFill>
                <a:prstDash val="solid"/>
                <a:round/>
              </a:ln>
            </p:spPr>
          </p:sp>
          <p:sp>
            <p:nvSpPr>
              <p:cNvPr id="120" name="直线"/>
              <p:cNvSpPr/>
              <p:nvPr/>
            </p:nvSpPr>
            <p:spPr>
              <a:xfrm>
                <a:off x="2720975" y="2867378"/>
                <a:ext cx="146324" cy="194908"/>
              </a:xfrm>
              <a:prstGeom prst="line">
                <a:avLst/>
              </a:prstGeom>
              <a:noFill/>
              <a:ln w="38100" cap="flat" cmpd="sng">
                <a:solidFill>
                  <a:srgbClr val="000000"/>
                </a:solidFill>
                <a:prstDash val="solid"/>
                <a:round/>
              </a:ln>
            </p:spPr>
          </p:sp>
          <p:sp>
            <p:nvSpPr>
              <p:cNvPr id="121" name="直线"/>
              <p:cNvSpPr/>
              <p:nvPr/>
            </p:nvSpPr>
            <p:spPr>
              <a:xfrm>
                <a:off x="2867299" y="2711449"/>
                <a:ext cx="155300" cy="155927"/>
              </a:xfrm>
              <a:prstGeom prst="line">
                <a:avLst/>
              </a:prstGeom>
              <a:noFill/>
              <a:ln w="38100" cap="flat" cmpd="sng">
                <a:solidFill>
                  <a:srgbClr val="000000"/>
                </a:solidFill>
                <a:prstDash val="solid"/>
                <a:round/>
              </a:ln>
            </p:spPr>
          </p:sp>
          <p:sp>
            <p:nvSpPr>
              <p:cNvPr id="122" name="直线"/>
              <p:cNvSpPr/>
              <p:nvPr/>
            </p:nvSpPr>
            <p:spPr>
              <a:xfrm flipH="1">
                <a:off x="2867299" y="2867378"/>
                <a:ext cx="155300" cy="194908"/>
              </a:xfrm>
              <a:prstGeom prst="line">
                <a:avLst/>
              </a:prstGeom>
              <a:noFill/>
              <a:ln w="38100" cap="flat" cmpd="sng">
                <a:solidFill>
                  <a:srgbClr val="000000"/>
                </a:solidFill>
                <a:prstDash val="solid"/>
                <a:round/>
              </a:ln>
            </p:spPr>
          </p:sp>
        </p:grpSp>
        <p:sp>
          <p:nvSpPr>
            <p:cNvPr id="124" name="矩形"/>
            <p:cNvSpPr/>
            <p:nvPr/>
          </p:nvSpPr>
          <p:spPr>
            <a:xfrm rot="-5400000">
              <a:off x="5424487" y="1787525"/>
              <a:ext cx="284162" cy="144461"/>
            </a:xfrm>
            <a:prstGeom prst="rect">
              <a:avLst/>
            </a:prstGeom>
            <a:noFill/>
            <a:ln w="38100" cap="flat" cmpd="sng">
              <a:solidFill>
                <a:srgbClr val="000000"/>
              </a:solidFill>
              <a:prstDash val="solid"/>
              <a:miter/>
            </a:ln>
          </p:spPr>
        </p:sp>
        <p:sp>
          <p:nvSpPr>
            <p:cNvPr id="125" name="矩形"/>
            <p:cNvSpPr/>
            <p:nvPr/>
          </p:nvSpPr>
          <p:spPr>
            <a:xfrm rot="-5400000">
              <a:off x="2214562" y="1103312"/>
              <a:ext cx="285750" cy="144461"/>
            </a:xfrm>
            <a:prstGeom prst="rect">
              <a:avLst/>
            </a:prstGeom>
            <a:noFill/>
            <a:ln w="38100" cap="flat" cmpd="sng">
              <a:solidFill>
                <a:srgbClr val="000000"/>
              </a:solidFill>
              <a:prstDash val="solid"/>
              <a:miter/>
            </a:ln>
          </p:spPr>
        </p:sp>
        <p:sp>
          <p:nvSpPr>
            <p:cNvPr id="126" name="直线"/>
            <p:cNvSpPr/>
            <p:nvPr/>
          </p:nvSpPr>
          <p:spPr>
            <a:xfrm flipV="1">
              <a:off x="5562601" y="2176462"/>
              <a:ext cx="319087" cy="0"/>
            </a:xfrm>
            <a:prstGeom prst="line">
              <a:avLst/>
            </a:prstGeom>
            <a:noFill/>
            <a:ln w="38100" cap="flat" cmpd="sng">
              <a:solidFill>
                <a:srgbClr val="000000"/>
              </a:solidFill>
              <a:prstDash val="solid"/>
              <a:round/>
            </a:ln>
          </p:spPr>
        </p:sp>
        <p:sp>
          <p:nvSpPr>
            <p:cNvPr id="127" name="直线"/>
            <p:cNvSpPr/>
            <p:nvPr/>
          </p:nvSpPr>
          <p:spPr>
            <a:xfrm flipH="1">
              <a:off x="6118225" y="746125"/>
              <a:ext cx="0" cy="1284286"/>
            </a:xfrm>
            <a:prstGeom prst="line">
              <a:avLst/>
            </a:prstGeom>
            <a:noFill/>
            <a:ln w="38100" cap="flat" cmpd="sng">
              <a:solidFill>
                <a:srgbClr val="000000"/>
              </a:solidFill>
              <a:prstDash val="solid"/>
              <a:round/>
            </a:ln>
          </p:spPr>
        </p:sp>
        <p:grpSp>
          <p:nvGrpSpPr>
            <p:cNvPr id="130" name="组合"/>
            <p:cNvGrpSpPr/>
            <p:nvPr/>
          </p:nvGrpSpPr>
          <p:grpSpPr>
            <a:xfrm>
              <a:off x="1301749" y="1371600"/>
              <a:ext cx="908049" cy="1517650"/>
              <a:chOff x="1301749" y="1371600"/>
              <a:chExt cx="908049" cy="1517650"/>
            </a:xfrm>
          </p:grpSpPr>
          <p:sp>
            <p:nvSpPr>
              <p:cNvPr id="128" name="矩形"/>
              <p:cNvSpPr/>
              <p:nvPr/>
            </p:nvSpPr>
            <p:spPr>
              <a:xfrm>
                <a:off x="1371599" y="1371600"/>
                <a:ext cx="6794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129" name="矩形"/>
              <p:cNvSpPr/>
              <p:nvPr/>
            </p:nvSpPr>
            <p:spPr>
              <a:xfrm>
                <a:off x="1301749" y="2370138"/>
                <a:ext cx="90804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sp>
          <p:nvSpPr>
            <p:cNvPr id="131" name="矩形"/>
            <p:cNvSpPr/>
            <p:nvPr/>
          </p:nvSpPr>
          <p:spPr>
            <a:xfrm rot="-5400000">
              <a:off x="4527550" y="1012825"/>
              <a:ext cx="284162" cy="144462"/>
            </a:xfrm>
            <a:prstGeom prst="rect">
              <a:avLst/>
            </a:prstGeom>
            <a:noFill/>
            <a:ln w="38100" cap="flat" cmpd="sng">
              <a:solidFill>
                <a:srgbClr val="000000"/>
              </a:solidFill>
              <a:prstDash val="solid"/>
              <a:miter/>
            </a:ln>
          </p:spPr>
        </p:sp>
        <p:grpSp>
          <p:nvGrpSpPr>
            <p:cNvPr id="137" name="组合"/>
            <p:cNvGrpSpPr/>
            <p:nvPr/>
          </p:nvGrpSpPr>
          <p:grpSpPr>
            <a:xfrm>
              <a:off x="5422899" y="2517775"/>
              <a:ext cx="301625" cy="350835"/>
              <a:chOff x="5422899" y="2517775"/>
              <a:chExt cx="301625" cy="350835"/>
            </a:xfrm>
          </p:grpSpPr>
          <p:sp>
            <p:nvSpPr>
              <p:cNvPr id="132" name="直线"/>
              <p:cNvSpPr/>
              <p:nvPr/>
            </p:nvSpPr>
            <p:spPr>
              <a:xfrm>
                <a:off x="5465990" y="2673702"/>
                <a:ext cx="258534" cy="0"/>
              </a:xfrm>
              <a:prstGeom prst="line">
                <a:avLst/>
              </a:prstGeom>
              <a:noFill/>
              <a:ln w="38100" cap="flat" cmpd="sng">
                <a:solidFill>
                  <a:srgbClr val="000000"/>
                </a:solidFill>
                <a:prstDash val="solid"/>
                <a:round/>
              </a:ln>
            </p:spPr>
          </p:sp>
          <p:sp>
            <p:nvSpPr>
              <p:cNvPr id="133" name="直线"/>
              <p:cNvSpPr/>
              <p:nvPr/>
            </p:nvSpPr>
            <p:spPr>
              <a:xfrm flipH="1">
                <a:off x="5422899" y="2517775"/>
                <a:ext cx="146323" cy="155927"/>
              </a:xfrm>
              <a:prstGeom prst="line">
                <a:avLst/>
              </a:prstGeom>
              <a:noFill/>
              <a:ln w="38100" cap="flat" cmpd="sng">
                <a:solidFill>
                  <a:srgbClr val="000000"/>
                </a:solidFill>
                <a:prstDash val="solid"/>
                <a:round/>
              </a:ln>
            </p:spPr>
          </p:sp>
          <p:sp>
            <p:nvSpPr>
              <p:cNvPr id="134" name="直线"/>
              <p:cNvSpPr/>
              <p:nvPr/>
            </p:nvSpPr>
            <p:spPr>
              <a:xfrm>
                <a:off x="5422899" y="2673702"/>
                <a:ext cx="146323" cy="194908"/>
              </a:xfrm>
              <a:prstGeom prst="line">
                <a:avLst/>
              </a:prstGeom>
              <a:noFill/>
              <a:ln w="38100" cap="flat" cmpd="sng">
                <a:solidFill>
                  <a:srgbClr val="000000"/>
                </a:solidFill>
                <a:prstDash val="solid"/>
                <a:round/>
              </a:ln>
            </p:spPr>
          </p:sp>
          <p:sp>
            <p:nvSpPr>
              <p:cNvPr id="135" name="直线"/>
              <p:cNvSpPr/>
              <p:nvPr/>
            </p:nvSpPr>
            <p:spPr>
              <a:xfrm>
                <a:off x="5569224" y="2517775"/>
                <a:ext cx="155299" cy="155927"/>
              </a:xfrm>
              <a:prstGeom prst="line">
                <a:avLst/>
              </a:prstGeom>
              <a:noFill/>
              <a:ln w="38100" cap="flat" cmpd="sng">
                <a:solidFill>
                  <a:srgbClr val="000000"/>
                </a:solidFill>
                <a:prstDash val="solid"/>
                <a:round/>
              </a:ln>
            </p:spPr>
          </p:sp>
          <p:sp>
            <p:nvSpPr>
              <p:cNvPr id="136" name="直线"/>
              <p:cNvSpPr/>
              <p:nvPr/>
            </p:nvSpPr>
            <p:spPr>
              <a:xfrm flipH="1">
                <a:off x="5569224" y="2673702"/>
                <a:ext cx="155299" cy="194908"/>
              </a:xfrm>
              <a:prstGeom prst="line">
                <a:avLst/>
              </a:prstGeom>
              <a:noFill/>
              <a:ln w="38100" cap="flat" cmpd="sng">
                <a:solidFill>
                  <a:srgbClr val="000000"/>
                </a:solidFill>
                <a:prstDash val="solid"/>
                <a:round/>
              </a:ln>
            </p:spPr>
          </p:sp>
        </p:grpSp>
        <p:sp>
          <p:nvSpPr>
            <p:cNvPr id="138" name="直线"/>
            <p:cNvSpPr/>
            <p:nvPr/>
          </p:nvSpPr>
          <p:spPr>
            <a:xfrm>
              <a:off x="5562601" y="1619250"/>
              <a:ext cx="0" cy="107950"/>
            </a:xfrm>
            <a:prstGeom prst="line">
              <a:avLst/>
            </a:prstGeom>
            <a:noFill/>
            <a:ln w="38100" cap="flat" cmpd="sng">
              <a:solidFill>
                <a:srgbClr val="000000"/>
              </a:solidFill>
              <a:prstDash val="solid"/>
              <a:round/>
            </a:ln>
          </p:spPr>
        </p:sp>
        <p:sp>
          <p:nvSpPr>
            <p:cNvPr id="139" name="直线"/>
            <p:cNvSpPr/>
            <p:nvPr/>
          </p:nvSpPr>
          <p:spPr>
            <a:xfrm>
              <a:off x="6096000" y="2338387"/>
              <a:ext cx="0" cy="388937"/>
            </a:xfrm>
            <a:prstGeom prst="line">
              <a:avLst/>
            </a:prstGeom>
            <a:noFill/>
            <a:ln w="38100" cap="flat" cmpd="sng">
              <a:solidFill>
                <a:srgbClr val="000000"/>
              </a:solidFill>
              <a:prstDash val="solid"/>
              <a:round/>
            </a:ln>
          </p:spPr>
        </p:sp>
        <p:sp>
          <p:nvSpPr>
            <p:cNvPr id="140" name="直线"/>
            <p:cNvSpPr/>
            <p:nvPr/>
          </p:nvSpPr>
          <p:spPr>
            <a:xfrm>
              <a:off x="5334001" y="2505075"/>
              <a:ext cx="0" cy="414337"/>
            </a:xfrm>
            <a:prstGeom prst="line">
              <a:avLst/>
            </a:prstGeom>
            <a:noFill/>
            <a:ln w="38100" cap="flat" cmpd="sng">
              <a:solidFill>
                <a:srgbClr val="FF0000"/>
              </a:solidFill>
              <a:prstDash val="solid"/>
              <a:round/>
              <a:tailEnd type="triangle" w="sm" len="med"/>
            </a:ln>
          </p:spPr>
        </p:sp>
        <p:sp>
          <p:nvSpPr>
            <p:cNvPr id="141" name="椭圆"/>
            <p:cNvSpPr/>
            <p:nvPr/>
          </p:nvSpPr>
          <p:spPr>
            <a:xfrm>
              <a:off x="1406525" y="2395537"/>
              <a:ext cx="106361" cy="79375"/>
            </a:xfrm>
            <a:prstGeom prst="ellipse">
              <a:avLst/>
            </a:prstGeom>
            <a:noFill/>
            <a:ln w="38100" cap="flat" cmpd="sng">
              <a:solidFill>
                <a:srgbClr val="000000"/>
              </a:solidFill>
              <a:prstDash val="solid"/>
              <a:round/>
            </a:ln>
          </p:spPr>
        </p:sp>
        <p:sp>
          <p:nvSpPr>
            <p:cNvPr id="142" name="椭圆"/>
            <p:cNvSpPr/>
            <p:nvPr/>
          </p:nvSpPr>
          <p:spPr>
            <a:xfrm>
              <a:off x="1409699" y="1828800"/>
              <a:ext cx="106361" cy="79374"/>
            </a:xfrm>
            <a:prstGeom prst="ellipse">
              <a:avLst/>
            </a:prstGeom>
            <a:noFill/>
            <a:ln w="38100" cap="flat" cmpd="sng">
              <a:solidFill>
                <a:srgbClr val="000000"/>
              </a:solidFill>
              <a:prstDash val="solid"/>
              <a:round/>
            </a:ln>
          </p:spPr>
        </p:sp>
        <p:sp>
          <p:nvSpPr>
            <p:cNvPr id="143" name="椭圆"/>
            <p:cNvSpPr/>
            <p:nvPr/>
          </p:nvSpPr>
          <p:spPr>
            <a:xfrm>
              <a:off x="6592888" y="3276600"/>
              <a:ext cx="106362" cy="79375"/>
            </a:xfrm>
            <a:prstGeom prst="ellipse">
              <a:avLst/>
            </a:prstGeom>
            <a:noFill/>
            <a:ln w="38100" cap="flat" cmpd="sng">
              <a:solidFill>
                <a:srgbClr val="000000"/>
              </a:solidFill>
              <a:prstDash val="solid"/>
              <a:round/>
            </a:ln>
          </p:spPr>
        </p:sp>
        <p:sp>
          <p:nvSpPr>
            <p:cNvPr id="144" name="椭圆"/>
            <p:cNvSpPr/>
            <p:nvPr/>
          </p:nvSpPr>
          <p:spPr>
            <a:xfrm>
              <a:off x="6553200" y="2438400"/>
              <a:ext cx="106362" cy="79375"/>
            </a:xfrm>
            <a:prstGeom prst="ellipse">
              <a:avLst/>
            </a:prstGeom>
            <a:noFill/>
            <a:ln w="38100" cap="flat" cmpd="sng">
              <a:solidFill>
                <a:srgbClr val="000000"/>
              </a:solidFill>
              <a:prstDash val="solid"/>
              <a:round/>
            </a:ln>
          </p:spPr>
        </p:sp>
        <p:sp>
          <p:nvSpPr>
            <p:cNvPr id="145" name="椭圆"/>
            <p:cNvSpPr/>
            <p:nvPr/>
          </p:nvSpPr>
          <p:spPr>
            <a:xfrm>
              <a:off x="6523037" y="722312"/>
              <a:ext cx="106362" cy="79373"/>
            </a:xfrm>
            <a:prstGeom prst="ellipse">
              <a:avLst/>
            </a:prstGeom>
            <a:noFill/>
            <a:ln w="38100" cap="flat" cmpd="sng">
              <a:solidFill>
                <a:srgbClr val="000000"/>
              </a:solidFill>
              <a:prstDash val="solid"/>
              <a:round/>
            </a:ln>
          </p:spPr>
        </p:sp>
        <p:sp>
          <p:nvSpPr>
            <p:cNvPr id="146" name="直线"/>
            <p:cNvSpPr/>
            <p:nvPr/>
          </p:nvSpPr>
          <p:spPr>
            <a:xfrm flipH="1">
              <a:off x="4454525" y="1406525"/>
              <a:ext cx="228600" cy="131762"/>
            </a:xfrm>
            <a:prstGeom prst="line">
              <a:avLst/>
            </a:prstGeom>
            <a:noFill/>
            <a:ln w="38100" cap="flat" cmpd="sng">
              <a:solidFill>
                <a:srgbClr val="000000"/>
              </a:solidFill>
              <a:prstDash val="solid"/>
              <a:round/>
            </a:ln>
          </p:spPr>
        </p:sp>
      </p:grpSp>
      <p:sp>
        <p:nvSpPr>
          <p:cNvPr id="148" name="文本框"/>
          <p:cNvSpPr>
            <a:spLocks noGrp="1"/>
          </p:cNvSpPr>
          <p:nvPr>
            <p:ph type="ctrTitle"/>
          </p:nvPr>
        </p:nvSpPr>
        <p:spPr>
          <a:xfrm>
            <a:off x="457200" y="152400"/>
            <a:ext cx="60960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16.1.2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电路的简单说明</a:t>
            </a:r>
            <a:endPar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49" name="矩形"/>
          <p:cNvSpPr/>
          <p:nvPr/>
        </p:nvSpPr>
        <p:spPr>
          <a:xfrm>
            <a:off x="2363788" y="3352800"/>
            <a:ext cx="1259353" cy="474344"/>
          </a:xfrm>
          <a:prstGeom prst="rect">
            <a:avLst/>
          </a:prstGeom>
          <a:noFill/>
          <a:ln w="9525" cap="flat" cmpd="sng">
            <a:noFill/>
            <a:prstDash val="solid"/>
            <a:round/>
          </a:ln>
        </p:spPr>
        <p:txBody>
          <a:bodyPr vert="horz" wrap="none" lIns="91440" tIns="45720" rIns="91440" bIns="0" anchor="ctr" anchorCtr="0">
            <a:spAutoFit/>
          </a:bodyPr>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输入级</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150" name="矩形"/>
          <p:cNvSpPr/>
          <p:nvPr/>
        </p:nvSpPr>
        <p:spPr>
          <a:xfrm>
            <a:off x="4075112" y="3352800"/>
            <a:ext cx="1259354" cy="474344"/>
          </a:xfrm>
          <a:prstGeom prst="rect">
            <a:avLst/>
          </a:prstGeom>
          <a:noFill/>
          <a:ln w="9525" cap="flat" cmpd="sng">
            <a:noFill/>
            <a:prstDash val="solid"/>
            <a:round/>
          </a:ln>
        </p:spPr>
        <p:txBody>
          <a:bodyPr vert="horz" wrap="none" lIns="91440" tIns="45720" rIns="91440" bIns="0" anchor="ctr" anchorCtr="0">
            <a:spAutoFit/>
          </a:bodyPr>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中间级</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151" name="矩形"/>
          <p:cNvSpPr/>
          <p:nvPr/>
        </p:nvSpPr>
        <p:spPr>
          <a:xfrm>
            <a:off x="5411788" y="3336925"/>
            <a:ext cx="1259352" cy="474344"/>
          </a:xfrm>
          <a:prstGeom prst="rect">
            <a:avLst/>
          </a:prstGeom>
          <a:noFill/>
          <a:ln w="9525" cap="flat" cmpd="sng">
            <a:noFill/>
            <a:prstDash val="solid"/>
            <a:round/>
          </a:ln>
        </p:spPr>
        <p:txBody>
          <a:bodyPr vert="horz" wrap="none" lIns="91440" tIns="45720" rIns="91440" bIns="0" anchor="ctr" anchorCtr="0">
            <a:spAutoFit/>
          </a:bodyPr>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输出级</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152" name="直线"/>
          <p:cNvSpPr/>
          <p:nvPr/>
        </p:nvSpPr>
        <p:spPr>
          <a:xfrm flipV="1">
            <a:off x="4191000" y="609600"/>
            <a:ext cx="0" cy="3048000"/>
          </a:xfrm>
          <a:prstGeom prst="line">
            <a:avLst/>
          </a:prstGeom>
          <a:noFill/>
          <a:ln w="28575" cap="flat" cmpd="sng">
            <a:solidFill>
              <a:srgbClr val="006600"/>
            </a:solidFill>
            <a:prstDash val="dash"/>
            <a:round/>
          </a:ln>
        </p:spPr>
      </p:sp>
      <p:sp>
        <p:nvSpPr>
          <p:cNvPr id="153" name="直线"/>
          <p:cNvSpPr/>
          <p:nvPr/>
        </p:nvSpPr>
        <p:spPr>
          <a:xfrm flipV="1">
            <a:off x="5181599" y="609600"/>
            <a:ext cx="0" cy="3048000"/>
          </a:xfrm>
          <a:prstGeom prst="line">
            <a:avLst/>
          </a:prstGeom>
          <a:noFill/>
          <a:ln w="28575" cap="flat" cmpd="sng">
            <a:solidFill>
              <a:srgbClr val="006600"/>
            </a:solidFill>
            <a:prstDash val="dash"/>
            <a:round/>
          </a:ln>
        </p:spPr>
      </p:sp>
      <p:sp>
        <p:nvSpPr>
          <p:cNvPr id="154" name="圆角矩形标注" descr="60%"/>
          <p:cNvSpPr/>
          <p:nvPr/>
        </p:nvSpPr>
        <p:spPr>
          <a:xfrm>
            <a:off x="304800" y="2971799"/>
            <a:ext cx="1295399" cy="838200"/>
          </a:xfrm>
          <a:prstGeom prst="wedgeRoundRectCallout">
            <a:avLst>
              <a:gd name="adj1" fmla="val 40560"/>
              <a:gd name="adj2" fmla="val -113625"/>
              <a:gd name="adj3" fmla="val 16667"/>
            </a:avLst>
          </a:prstGeom>
          <a:no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rPr>
              <a:t>同相</a:t>
            </a:r>
            <a:endParaRPr lang="en-US" altLang="zh-CN"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rPr>
              <a:t>输入端</a:t>
            </a:r>
            <a:endPar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endParaRPr>
          </a:p>
        </p:txBody>
      </p:sp>
      <p:sp>
        <p:nvSpPr>
          <p:cNvPr id="155" name="圆角矩形标注" descr="40%"/>
          <p:cNvSpPr/>
          <p:nvPr/>
        </p:nvSpPr>
        <p:spPr>
          <a:xfrm>
            <a:off x="6781800" y="1371600"/>
            <a:ext cx="1143000" cy="685800"/>
          </a:xfrm>
          <a:prstGeom prst="wedgeRoundRectCallout">
            <a:avLst>
              <a:gd name="adj1" fmla="val -59712"/>
              <a:gd name="adj2" fmla="val 103925"/>
              <a:gd name="adj3" fmla="val 16667"/>
            </a:avLst>
          </a:prstGeom>
          <a:no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rPr>
              <a:t>输出端</a:t>
            </a:r>
            <a:endPar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endParaRPr>
          </a:p>
        </p:txBody>
      </p:sp>
      <p:sp>
        <p:nvSpPr>
          <p:cNvPr id="156" name="圆角矩形标注" descr="60%"/>
          <p:cNvSpPr/>
          <p:nvPr/>
        </p:nvSpPr>
        <p:spPr>
          <a:xfrm>
            <a:off x="304800" y="762000"/>
            <a:ext cx="1447800" cy="762000"/>
          </a:xfrm>
          <a:prstGeom prst="wedgeRoundRectCallout">
            <a:avLst>
              <a:gd name="adj1" fmla="val 31685"/>
              <a:gd name="adj2" fmla="val 98125"/>
              <a:gd name="adj3" fmla="val 16667"/>
            </a:avLst>
          </a:prstGeom>
          <a:no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rPr>
              <a:t>反相</a:t>
            </a:r>
            <a:endParaRPr lang="en-US" altLang="zh-CN"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rPr>
              <a:t>输入端</a:t>
            </a:r>
            <a:endParaRPr lang="zh-CN" altLang="en-US" sz="2400" b="1" i="0" u="none" strike="noStrike" kern="1200" cap="none" spc="0" baseline="0">
              <a:solidFill>
                <a:srgbClr val="131C9E"/>
              </a:solidFill>
              <a:latin typeface="Times New Roman" panose="02020603050405020304" charset="0"/>
              <a:ea typeface="宋体" panose="02010600030101010101" pitchFamily="2" charset="-122"/>
              <a:cs typeface="Calibri" panose="020F0502020204030204" charset="0"/>
            </a:endParaRPr>
          </a:p>
        </p:txBody>
      </p:sp>
      <p:sp>
        <p:nvSpPr>
          <p:cNvPr id="157" name="矩形"/>
          <p:cNvSpPr/>
          <p:nvPr/>
        </p:nvSpPr>
        <p:spPr>
          <a:xfrm>
            <a:off x="304800" y="3815715"/>
            <a:ext cx="8534400" cy="2606040"/>
          </a:xfrm>
          <a:prstGeom prst="rect">
            <a:avLst/>
          </a:prstGeom>
          <a:noFill/>
          <a:ln w="9525" cap="flat" cmpd="sng">
            <a:noFill/>
            <a:prstDash val="solid"/>
            <a:round/>
          </a:ln>
        </p:spPr>
        <p:txBody>
          <a:bodyPr vert="horz" wrap="square" lIns="91440" tIns="45720" rIns="91440" bIns="0" anchor="ctr" anchorCtr="0">
            <a:spAutoFit/>
          </a:bodyPr>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latin typeface="宋体" panose="02010600030101010101" pitchFamily="2" charset="-122"/>
                <a:ea typeface="宋体" panose="02010600030101010101" pitchFamily="2" charset="-122"/>
                <a:cs typeface="宋体" panose="02010600030101010101" pitchFamily="2" charset="-122"/>
              </a:rPr>
              <a:t>输入级：</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输入电阻高，能减小零点漂移和抑制干扰信号，都采用</a:t>
            </a:r>
            <a:r>
              <a:rPr lang="zh-CN" altLang="en-US" sz="2800" b="1" i="0" u="sng"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差分放大电路</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latin typeface="宋体" panose="02010600030101010101" pitchFamily="2" charset="-122"/>
                <a:ea typeface="宋体" panose="02010600030101010101" pitchFamily="2" charset="-122"/>
                <a:cs typeface="宋体" panose="02010600030101010101" pitchFamily="2" charset="-122"/>
              </a:rPr>
              <a:t>中间级：</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要求电压放大倍数高。常采用多个共发射极放大电路构成。</a:t>
            </a:r>
            <a:endPar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latin typeface="宋体" panose="02010600030101010101" pitchFamily="2" charset="-122"/>
                <a:ea typeface="宋体" panose="02010600030101010101" pitchFamily="2" charset="-122"/>
                <a:cs typeface="宋体" panose="02010600030101010101" pitchFamily="2" charset="-122"/>
              </a:rPr>
              <a:t>  输出级：</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与负载相接，要求输出电阻低，带负载能力强，一般由</a:t>
            </a:r>
            <a:r>
              <a:rPr lang="zh-CN" altLang="en-US" sz="2800" b="1" i="0" u="sng"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互补对称电路或射极输出器构成</a:t>
            </a:r>
            <a:r>
              <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blinds(horizontal)">
                                      <p:cBhvr>
                                        <p:cTn id="7" dur="500"/>
                                        <p:tgtEl>
                                          <p:spTgt spid="15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blinds(horizontal)">
                                      <p:cBhvr>
                                        <p:cTn id="11" dur="500"/>
                                        <p:tgtEl>
                                          <p:spTgt spid="15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9"/>
                                        </p:tgtEl>
                                        <p:attrNameLst>
                                          <p:attrName>style.visibility</p:attrName>
                                        </p:attrNameLst>
                                      </p:cBhvr>
                                      <p:to>
                                        <p:strVal val="visible"/>
                                      </p:to>
                                    </p:set>
                                    <p:animEffect transition="in" filter="blinds(horizontal)">
                                      <p:cBhvr>
                                        <p:cTn id="16" dur="500"/>
                                        <p:tgtEl>
                                          <p:spTgt spid="14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0"/>
                                        </p:tgtEl>
                                        <p:attrNameLst>
                                          <p:attrName>style.visibility</p:attrName>
                                        </p:attrNameLst>
                                      </p:cBhvr>
                                      <p:to>
                                        <p:strVal val="visible"/>
                                      </p:to>
                                    </p:set>
                                    <p:animEffect transition="in" filter="blinds(horizontal)">
                                      <p:cBhvr>
                                        <p:cTn id="21" dur="500"/>
                                        <p:tgtEl>
                                          <p:spTgt spid="15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blinds(horizontal)">
                                      <p:cBhvr>
                                        <p:cTn id="26" dur="500"/>
                                        <p:tgtEl>
                                          <p:spTgt spid="15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wipe(up)">
                                      <p:cBhvr>
                                        <p:cTn id="31" dur="500"/>
                                        <p:tgtEl>
                                          <p:spTgt spid="1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54"/>
                                        </p:tgtEl>
                                        <p:attrNameLst>
                                          <p:attrName>style.visibility</p:attrName>
                                        </p:attrNameLst>
                                      </p:cBhvr>
                                      <p:to>
                                        <p:strVal val="visible"/>
                                      </p:to>
                                    </p:set>
                                    <p:animEffect transition="in" filter="wipe(down)">
                                      <p:cBhvr>
                                        <p:cTn id="36" dur="500"/>
                                        <p:tgtEl>
                                          <p:spTgt spid="1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up)">
                                      <p:cBhvr>
                                        <p:cTn id="41" dur="500"/>
                                        <p:tgtEl>
                                          <p:spTgt spid="1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57">
                                            <p:txEl>
                                              <p:pRg st="0" end="0"/>
                                            </p:txEl>
                                          </p:spTgt>
                                        </p:tgtEl>
                                        <p:attrNameLst>
                                          <p:attrName>style.visibility</p:attrName>
                                        </p:attrNameLst>
                                      </p:cBhvr>
                                      <p:to>
                                        <p:strVal val="visible"/>
                                      </p:to>
                                    </p:set>
                                    <p:animEffect transition="in" filter="wipe(left)">
                                      <p:cBhvr>
                                        <p:cTn id="46" dur="500"/>
                                        <p:tgtEl>
                                          <p:spTgt spid="15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57">
                                            <p:txEl>
                                              <p:pRg st="1" end="1"/>
                                            </p:txEl>
                                          </p:spTgt>
                                        </p:tgtEl>
                                        <p:attrNameLst>
                                          <p:attrName>style.visibility</p:attrName>
                                        </p:attrNameLst>
                                      </p:cBhvr>
                                      <p:to>
                                        <p:strVal val="visible"/>
                                      </p:to>
                                    </p:set>
                                    <p:animEffect transition="in" filter="wipe(left)">
                                      <p:cBhvr>
                                        <p:cTn id="51" dur="500"/>
                                        <p:tgtEl>
                                          <p:spTgt spid="157">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57">
                                            <p:txEl>
                                              <p:pRg st="2" end="2"/>
                                            </p:txEl>
                                          </p:spTgt>
                                        </p:tgtEl>
                                        <p:attrNameLst>
                                          <p:attrName>style.visibility</p:attrName>
                                        </p:attrNameLst>
                                      </p:cBhvr>
                                      <p:to>
                                        <p:strVal val="visible"/>
                                      </p:to>
                                    </p:set>
                                    <p:animEffect transition="in" filter="wipe(left)">
                                      <p:cBhvr>
                                        <p:cTn id="56" dur="500"/>
                                        <p:tgtEl>
                                          <p:spTgt spid="1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49" grpId="0"/>
      <p:bldP spid="150" grpId="0"/>
      <p:bldP spid="151" grpId="0"/>
      <p:bldP spid="156" grpId="0" animBg="1"/>
      <p:bldP spid="154" grpId="0" animBg="1"/>
      <p:bldP spid="1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7" name="文本框"/>
          <p:cNvSpPr>
            <a:spLocks noGrp="1"/>
          </p:cNvSpPr>
          <p:nvPr>
            <p:ph type="ctrTitle"/>
          </p:nvPr>
        </p:nvSpPr>
        <p:spPr>
          <a:xfrm>
            <a:off x="381000" y="457200"/>
            <a:ext cx="8534400" cy="762000"/>
          </a:xfrm>
          <a:prstGeom prst="rect">
            <a:avLst/>
          </a:prstGeom>
          <a:noFill/>
          <a:ln w="9525" cap="flat" cmpd="sng">
            <a:noFill/>
            <a:prstDash val="solid"/>
            <a:miter/>
          </a:ln>
        </p:spPr>
        <p:txBody>
          <a:bodyPr vert="horz" wrap="square" lIns="90000" tIns="45720" rIns="90000" bIns="45720" anchor="t" anchorCtr="0"/>
          <a:lstStyle/>
          <a:p>
            <a:pPr marL="0" indent="0" algn="ctr" eaLnBrk="1" latinLnBrk="0" hangingPunct="1">
              <a:lnSpc>
                <a:spcPct val="100000"/>
              </a:lnSpc>
              <a:spcBef>
                <a:spcPts val="0"/>
              </a:spcBef>
              <a:spcAft>
                <a:spcPts val="0"/>
              </a:spcAft>
              <a:buNone/>
            </a:pPr>
            <a:r>
              <a:rPr lang="en-US" altLang="zh-CN"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16.3</a:t>
            </a:r>
            <a:r>
              <a:rPr lang="en-US" altLang="zh-CN" sz="40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运算放大器在信号运算方面的运用</a:t>
            </a:r>
            <a:endPar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1898" name="矩形"/>
          <p:cNvSpPr/>
          <p:nvPr/>
        </p:nvSpPr>
        <p:spPr>
          <a:xfrm>
            <a:off x="762000" y="1447800"/>
            <a:ext cx="7391400" cy="180022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集成运算放大器与外部电阻、电容、半导体器件等构成闭环电路后，能对各种模拟信号进行比例、加法、减法、微分、积分、对数、反对数、乘法和除法等运算。</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899" name="矩形"/>
          <p:cNvSpPr/>
          <p:nvPr/>
        </p:nvSpPr>
        <p:spPr>
          <a:xfrm>
            <a:off x="762000" y="3200400"/>
            <a:ext cx="7467600" cy="26543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运算放大器工作在线性区时，通常要引入深度负反馈。</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所以，</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它的输出电压和输入电压的关系基本决定于反馈电路和输入电路的结构和参数，而与运算放大器本身的参数关系不大。</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改变输入电路和反馈电路的结构形式，就可以实现不同的运算。</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98"/>
                                        </p:tgtEl>
                                        <p:attrNameLst>
                                          <p:attrName>style.visibility</p:attrName>
                                        </p:attrNameLst>
                                      </p:cBhvr>
                                      <p:to>
                                        <p:strVal val="visible"/>
                                      </p:to>
                                    </p:set>
                                    <p:animEffect transition="in" filter="wipe(up)">
                                      <p:cBhvr>
                                        <p:cTn id="7" dur="500"/>
                                        <p:tgtEl>
                                          <p:spTgt spid="18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99"/>
                                        </p:tgtEl>
                                        <p:attrNameLst>
                                          <p:attrName>style.visibility</p:attrName>
                                        </p:attrNameLst>
                                      </p:cBhvr>
                                      <p:to>
                                        <p:strVal val="visible"/>
                                      </p:to>
                                    </p:set>
                                    <p:animEffect transition="in" filter="wipe(up)">
                                      <p:cBhvr>
                                        <p:cTn id="12" dur="500"/>
                                        <p:tgtEl>
                                          <p:spTgt spid="1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8" grpId="0"/>
      <p:bldP spid="189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2" name="文本框"/>
          <p:cNvSpPr>
            <a:spLocks noGrp="1"/>
          </p:cNvSpPr>
          <p:nvPr>
            <p:ph type="ctrTitle"/>
          </p:nvPr>
        </p:nvSpPr>
        <p:spPr>
          <a:xfrm>
            <a:off x="228600" y="152400"/>
            <a:ext cx="3657600" cy="6858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16.3.1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比例运算</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903" name="文本框"/>
          <p:cNvSpPr>
            <a:spLocks noGrp="1"/>
          </p:cNvSpPr>
          <p:nvPr>
            <p:ph type="subTitle" idx="1"/>
          </p:nvPr>
        </p:nvSpPr>
        <p:spPr>
          <a:xfrm>
            <a:off x="457200" y="685800"/>
            <a:ext cx="33528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en-US" altLang="zh-CN" sz="28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反相比例运算</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1904" name="对象"/>
          <p:cNvGraphicFramePr>
            <a:graphicFrameLocks noChangeAspect="1"/>
          </p:cNvGraphicFramePr>
          <p:nvPr/>
        </p:nvGraphicFramePr>
        <p:xfrm>
          <a:off x="4965700" y="2073275"/>
          <a:ext cx="1606550" cy="1050925"/>
        </p:xfrm>
        <a:graphic>
          <a:graphicData uri="http://schemas.openxmlformats.org/presentationml/2006/ole">
            <mc:AlternateContent xmlns:mc="http://schemas.openxmlformats.org/markup-compatibility/2006">
              <mc:Choice xmlns:v="urn:schemas-microsoft-com:vml" Requires="v">
                <p:oleObj spid="_x0000_s0" name="package" r:id="rId1" imgW="800100" imgH="393700" progId="package">
                  <p:embed/>
                </p:oleObj>
              </mc:Choice>
              <mc:Fallback>
                <p:oleObj name="package" r:id="rId1" imgW="800100" imgH="393700" progId="package">
                  <p:embed/>
                  <p:pic>
                    <p:nvPicPr>
                      <p:cNvPr id="0" name="对象"/>
                      <p:cNvPicPr>
                        <a:picLocks noChangeAspect="1"/>
                      </p:cNvPicPr>
                      <p:nvPr/>
                    </p:nvPicPr>
                    <p:blipFill>
                      <a:blip r:embed="rId2" cstate="print"/>
                      <a:stretch>
                        <a:fillRect/>
                      </a:stretch>
                    </p:blipFill>
                    <p:spPr>
                      <a:xfrm>
                        <a:off x="4965700" y="2073275"/>
                        <a:ext cx="1606550" cy="1050925"/>
                      </a:xfrm>
                      <a:prstGeom prst="rect">
                        <a:avLst/>
                      </a:prstGeom>
                      <a:noFill/>
                      <a:ln w="9525" cap="flat" cmpd="sng">
                        <a:noFill/>
                        <a:prstDash val="solid"/>
                        <a:miter/>
                      </a:ln>
                    </p:spPr>
                  </p:pic>
                </p:oleObj>
              </mc:Fallback>
            </mc:AlternateContent>
          </a:graphicData>
        </a:graphic>
      </p:graphicFrame>
      <p:graphicFrame>
        <p:nvGraphicFramePr>
          <p:cNvPr id="1905" name="对象"/>
          <p:cNvGraphicFramePr>
            <a:graphicFrameLocks noChangeAspect="1"/>
          </p:cNvGraphicFramePr>
          <p:nvPr/>
        </p:nvGraphicFramePr>
        <p:xfrm>
          <a:off x="6858000" y="2041525"/>
          <a:ext cx="1600200" cy="1014412"/>
        </p:xfrm>
        <a:graphic>
          <a:graphicData uri="http://schemas.openxmlformats.org/presentationml/2006/ole">
            <mc:AlternateContent xmlns:mc="http://schemas.openxmlformats.org/markup-compatibility/2006">
              <mc:Choice xmlns:v="urn:schemas-microsoft-com:vml" Requires="v">
                <p:oleObj spid="_x0000_s2" name="package" r:id="rId3" imgW="838200" imgH="393700" progId="package">
                  <p:embed/>
                </p:oleObj>
              </mc:Choice>
              <mc:Fallback>
                <p:oleObj name="package" r:id="rId3" imgW="838200" imgH="393700" progId="package">
                  <p:embed/>
                  <p:pic>
                    <p:nvPicPr>
                      <p:cNvPr id="0" name="对象"/>
                      <p:cNvPicPr>
                        <a:picLocks noChangeAspect="1"/>
                      </p:cNvPicPr>
                      <p:nvPr/>
                    </p:nvPicPr>
                    <p:blipFill>
                      <a:blip r:embed="rId4" cstate="print"/>
                      <a:stretch>
                        <a:fillRect/>
                      </a:stretch>
                    </p:blipFill>
                    <p:spPr>
                      <a:xfrm>
                        <a:off x="6858000" y="2041525"/>
                        <a:ext cx="1600200" cy="1014412"/>
                      </a:xfrm>
                      <a:prstGeom prst="rect">
                        <a:avLst/>
                      </a:prstGeom>
                      <a:noFill/>
                      <a:ln w="9525" cap="flat" cmpd="sng">
                        <a:noFill/>
                        <a:prstDash val="solid"/>
                        <a:miter/>
                      </a:ln>
                    </p:spPr>
                  </p:pic>
                </p:oleObj>
              </mc:Fallback>
            </mc:AlternateContent>
          </a:graphicData>
        </a:graphic>
      </p:graphicFrame>
      <p:sp>
        <p:nvSpPr>
          <p:cNvPr id="1906" name="矩形"/>
          <p:cNvSpPr/>
          <p:nvPr/>
        </p:nvSpPr>
        <p:spPr>
          <a:xfrm>
            <a:off x="228600" y="1157288"/>
            <a:ext cx="3124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1</a:t>
            </a: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）电路组成</a:t>
            </a:r>
            <a:endPar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endParaRPr>
          </a:p>
        </p:txBody>
      </p:sp>
      <p:sp>
        <p:nvSpPr>
          <p:cNvPr id="1907" name="矩形"/>
          <p:cNvSpPr/>
          <p:nvPr/>
        </p:nvSpPr>
        <p:spPr>
          <a:xfrm>
            <a:off x="533400" y="4114800"/>
            <a:ext cx="4114800" cy="94615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以后如不加说明，输入、输出的另一端均为地</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08" name="矩形"/>
          <p:cNvSpPr/>
          <p:nvPr/>
        </p:nvSpPr>
        <p:spPr>
          <a:xfrm>
            <a:off x="4648200" y="533400"/>
            <a:ext cx="38862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2</a:t>
            </a: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）电压放大倍数</a:t>
            </a:r>
            <a:endParaRPr lang="zh-CN" altLang="en-US" sz="2800" b="0"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endParaRPr>
          </a:p>
        </p:txBody>
      </p:sp>
      <p:sp>
        <p:nvSpPr>
          <p:cNvPr id="1909" name="矩形"/>
          <p:cNvSpPr/>
          <p:nvPr/>
        </p:nvSpPr>
        <p:spPr>
          <a:xfrm>
            <a:off x="4800600" y="3048000"/>
            <a:ext cx="4038600" cy="1837426"/>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虚短</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rgbClr val="FFFF00"/>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0</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a:t>
            </a:r>
            <a:endPar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5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称反相输入端“虚地”</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反相输入的重要特点</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endParaRPr>
          </a:p>
        </p:txBody>
      </p:sp>
      <p:sp>
        <p:nvSpPr>
          <p:cNvPr id="1910" name="矩形"/>
          <p:cNvSpPr/>
          <p:nvPr/>
        </p:nvSpPr>
        <p:spPr>
          <a:xfrm>
            <a:off x="4826000" y="1098550"/>
            <a:ext cx="37845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虚断，</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0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1911" name="对象"/>
          <p:cNvGraphicFramePr>
            <a:graphicFrameLocks noChangeAspect="1"/>
          </p:cNvGraphicFramePr>
          <p:nvPr/>
        </p:nvGraphicFramePr>
        <p:xfrm>
          <a:off x="5562600" y="4348163"/>
          <a:ext cx="2133600" cy="1044575"/>
        </p:xfrm>
        <a:graphic>
          <a:graphicData uri="http://schemas.openxmlformats.org/presentationml/2006/ole">
            <mc:AlternateContent xmlns:mc="http://schemas.openxmlformats.org/markup-compatibility/2006">
              <mc:Choice xmlns:v="urn:schemas-microsoft-com:vml" Requires="v">
                <p:oleObj spid="_x0000_s3" name="package" r:id="rId5" imgW="889000" imgH="419100" progId="package">
                  <p:embed/>
                </p:oleObj>
              </mc:Choice>
              <mc:Fallback>
                <p:oleObj name="package" r:id="rId5" imgW="889000" imgH="419100" progId="package">
                  <p:embed/>
                  <p:pic>
                    <p:nvPicPr>
                      <p:cNvPr id="0" name="对象"/>
                      <p:cNvPicPr>
                        <a:picLocks noChangeAspect="1"/>
                      </p:cNvPicPr>
                      <p:nvPr/>
                    </p:nvPicPr>
                    <p:blipFill>
                      <a:blip r:embed="rId6" cstate="print">
                        <a:biLevel thresh="50000"/>
                      </a:blip>
                      <a:stretch>
                        <a:fillRect/>
                      </a:stretch>
                    </p:blipFill>
                    <p:spPr>
                      <a:xfrm>
                        <a:off x="5562600" y="4348163"/>
                        <a:ext cx="2133600" cy="1044575"/>
                      </a:xfrm>
                      <a:prstGeom prst="rect">
                        <a:avLst/>
                      </a:prstGeom>
                      <a:noFill/>
                      <a:ln w="9525" cap="flat" cmpd="sng">
                        <a:noFill/>
                        <a:prstDash val="solid"/>
                        <a:miter/>
                      </a:ln>
                    </p:spPr>
                  </p:pic>
                </p:oleObj>
              </mc:Fallback>
            </mc:AlternateContent>
          </a:graphicData>
        </a:graphic>
      </p:graphicFrame>
      <p:grpSp>
        <p:nvGrpSpPr>
          <p:cNvPr id="1920" name="组合"/>
          <p:cNvGrpSpPr/>
          <p:nvPr/>
        </p:nvGrpSpPr>
        <p:grpSpPr>
          <a:xfrm>
            <a:off x="1066800" y="1549400"/>
            <a:ext cx="1523998" cy="2489198"/>
            <a:chOff x="1066800" y="1549400"/>
            <a:chExt cx="1523998" cy="2489198"/>
          </a:xfrm>
        </p:grpSpPr>
        <p:sp>
          <p:nvSpPr>
            <p:cNvPr id="1912" name="矩形"/>
            <p:cNvSpPr/>
            <p:nvPr/>
          </p:nvSpPr>
          <p:spPr>
            <a:xfrm>
              <a:off x="2044935" y="1549400"/>
              <a:ext cx="545863" cy="51835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1913" name="矩形"/>
            <p:cNvSpPr/>
            <p:nvPr/>
          </p:nvSpPr>
          <p:spPr>
            <a:xfrm>
              <a:off x="1066800" y="2282175"/>
              <a:ext cx="424384" cy="5202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1914" name="矩形"/>
            <p:cNvSpPr/>
            <p:nvPr/>
          </p:nvSpPr>
          <p:spPr>
            <a:xfrm>
              <a:off x="2051247" y="2282175"/>
              <a:ext cx="424383" cy="5202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1915" name="直线"/>
            <p:cNvSpPr/>
            <p:nvPr/>
          </p:nvSpPr>
          <p:spPr>
            <a:xfrm>
              <a:off x="2172725" y="2127416"/>
              <a:ext cx="302905" cy="0"/>
            </a:xfrm>
            <a:prstGeom prst="line">
              <a:avLst/>
            </a:prstGeom>
            <a:noFill/>
            <a:ln w="28575" cap="flat" cmpd="sng">
              <a:solidFill>
                <a:srgbClr val="FF0000"/>
              </a:solidFill>
              <a:prstDash val="solid"/>
              <a:round/>
              <a:tailEnd type="triangle" w="med" len="med"/>
            </a:ln>
          </p:spPr>
        </p:sp>
        <p:sp>
          <p:nvSpPr>
            <p:cNvPr id="1916" name="直线"/>
            <p:cNvSpPr/>
            <p:nvPr/>
          </p:nvSpPr>
          <p:spPr>
            <a:xfrm>
              <a:off x="1112551" y="2891889"/>
              <a:ext cx="362857" cy="0"/>
            </a:xfrm>
            <a:prstGeom prst="line">
              <a:avLst/>
            </a:prstGeom>
            <a:noFill/>
            <a:ln w="28575" cap="flat" cmpd="sng">
              <a:solidFill>
                <a:srgbClr val="FF0000"/>
              </a:solidFill>
              <a:prstDash val="solid"/>
              <a:round/>
              <a:tailEnd type="triangle" w="med" len="med"/>
            </a:ln>
          </p:spPr>
        </p:sp>
        <p:sp>
          <p:nvSpPr>
            <p:cNvPr id="1917" name="直线"/>
            <p:cNvSpPr/>
            <p:nvPr/>
          </p:nvSpPr>
          <p:spPr>
            <a:xfrm>
              <a:off x="2096998" y="2891889"/>
              <a:ext cx="313950" cy="0"/>
            </a:xfrm>
            <a:prstGeom prst="line">
              <a:avLst/>
            </a:prstGeom>
            <a:noFill/>
            <a:ln w="38100" cap="flat" cmpd="sng">
              <a:solidFill>
                <a:srgbClr val="FF0000"/>
              </a:solidFill>
              <a:prstDash val="solid"/>
              <a:round/>
              <a:tailEnd type="triangle" w="med" len="med"/>
            </a:ln>
          </p:spPr>
        </p:sp>
        <p:sp>
          <p:nvSpPr>
            <p:cNvPr id="1918" name="直线"/>
            <p:cNvSpPr/>
            <p:nvPr/>
          </p:nvSpPr>
          <p:spPr>
            <a:xfrm>
              <a:off x="2081222" y="3607884"/>
              <a:ext cx="313950" cy="0"/>
            </a:xfrm>
            <a:prstGeom prst="line">
              <a:avLst/>
            </a:prstGeom>
            <a:noFill/>
            <a:ln w="28575" cap="flat" cmpd="sng">
              <a:solidFill>
                <a:srgbClr val="FF0000"/>
              </a:solidFill>
              <a:prstDash val="solid"/>
              <a:round/>
              <a:tailEnd type="triangle" w="med" len="med"/>
            </a:ln>
          </p:spPr>
        </p:sp>
        <p:sp>
          <p:nvSpPr>
            <p:cNvPr id="1919" name="矩形"/>
            <p:cNvSpPr/>
            <p:nvPr/>
          </p:nvSpPr>
          <p:spPr>
            <a:xfrm>
              <a:off x="2021272" y="3518384"/>
              <a:ext cx="424384" cy="52021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grpSp>
      <p:graphicFrame>
        <p:nvGraphicFramePr>
          <p:cNvPr id="1921" name="对象"/>
          <p:cNvGraphicFramePr>
            <a:graphicFrameLocks noChangeAspect="1"/>
          </p:cNvGraphicFramePr>
          <p:nvPr/>
        </p:nvGraphicFramePr>
        <p:xfrm>
          <a:off x="5562600" y="5379084"/>
          <a:ext cx="2382294" cy="1278081"/>
        </p:xfrm>
        <a:graphic>
          <a:graphicData uri="http://schemas.openxmlformats.org/presentationml/2006/ole">
            <mc:AlternateContent xmlns:mc="http://schemas.openxmlformats.org/markup-compatibility/2006">
              <mc:Choice xmlns:v="urn:schemas-microsoft-com:vml" Requires="v">
                <p:oleObj spid="_x0000_s4" name="package" r:id="rId7" imgW="978535" imgH="466090" progId="package">
                  <p:embed/>
                </p:oleObj>
              </mc:Choice>
              <mc:Fallback>
                <p:oleObj name="package" r:id="rId7" imgW="978535" imgH="466090" progId="package">
                  <p:embed/>
                  <p:pic>
                    <p:nvPicPr>
                      <p:cNvPr id="0" name="对象"/>
                      <p:cNvPicPr>
                        <a:picLocks noChangeAspect="1"/>
                      </p:cNvPicPr>
                      <p:nvPr/>
                    </p:nvPicPr>
                    <p:blipFill>
                      <a:blip r:embed="rId8" cstate="print">
                        <a:biLevel thresh="50000"/>
                      </a:blip>
                      <a:stretch>
                        <a:fillRect/>
                      </a:stretch>
                    </p:blipFill>
                    <p:spPr>
                      <a:xfrm>
                        <a:off x="5562600" y="5379084"/>
                        <a:ext cx="2382294" cy="1278081"/>
                      </a:xfrm>
                      <a:prstGeom prst="rect">
                        <a:avLst/>
                      </a:prstGeom>
                      <a:noFill/>
                      <a:ln w="38100" cap="flat" cmpd="sng">
                        <a:solidFill>
                          <a:srgbClr val="CC0000"/>
                        </a:solidFill>
                        <a:prstDash val="solid"/>
                        <a:miter/>
                      </a:ln>
                    </p:spPr>
                  </p:pic>
                </p:oleObj>
              </mc:Fallback>
            </mc:AlternateContent>
          </a:graphicData>
        </a:graphic>
      </p:graphicFrame>
      <p:grpSp>
        <p:nvGrpSpPr>
          <p:cNvPr id="1965" name="组合"/>
          <p:cNvGrpSpPr/>
          <p:nvPr/>
        </p:nvGrpSpPr>
        <p:grpSpPr>
          <a:xfrm>
            <a:off x="304800" y="1524000"/>
            <a:ext cx="4571999" cy="2600324"/>
            <a:chOff x="304800" y="1524000"/>
            <a:chExt cx="4571999" cy="2600324"/>
          </a:xfrm>
        </p:grpSpPr>
        <p:sp>
          <p:nvSpPr>
            <p:cNvPr id="1922" name="矩形"/>
            <p:cNvSpPr/>
            <p:nvPr/>
          </p:nvSpPr>
          <p:spPr>
            <a:xfrm>
              <a:off x="3819711" y="3137995"/>
              <a:ext cx="1057088"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nvGrpSpPr>
            <p:cNvPr id="1964" name="组合"/>
            <p:cNvGrpSpPr/>
            <p:nvPr/>
          </p:nvGrpSpPr>
          <p:grpSpPr>
            <a:xfrm>
              <a:off x="304800" y="1524000"/>
              <a:ext cx="4179794" cy="2600324"/>
              <a:chOff x="304800" y="1524000"/>
              <a:chExt cx="4179794" cy="2600324"/>
            </a:xfrm>
          </p:grpSpPr>
          <p:sp>
            <p:nvSpPr>
              <p:cNvPr id="1923" name="矩形"/>
              <p:cNvSpPr/>
              <p:nvPr/>
            </p:nvSpPr>
            <p:spPr>
              <a:xfrm>
                <a:off x="2562785" y="1524000"/>
                <a:ext cx="1058955" cy="519316"/>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924" name="矩形"/>
              <p:cNvSpPr/>
              <p:nvPr/>
            </p:nvSpPr>
            <p:spPr>
              <a:xfrm>
                <a:off x="2600138" y="2132984"/>
                <a:ext cx="481853" cy="149443"/>
              </a:xfrm>
              <a:prstGeom prst="rect">
                <a:avLst/>
              </a:prstGeom>
              <a:noFill/>
              <a:ln w="38100" cap="flat" cmpd="sng">
                <a:solidFill>
                  <a:srgbClr val="000000"/>
                </a:solidFill>
                <a:prstDash val="solid"/>
                <a:miter/>
              </a:ln>
            </p:spPr>
          </p:sp>
          <p:sp>
            <p:nvSpPr>
              <p:cNvPr id="1925" name="直线"/>
              <p:cNvSpPr/>
              <p:nvPr/>
            </p:nvSpPr>
            <p:spPr>
              <a:xfrm>
                <a:off x="3604931" y="2205838"/>
                <a:ext cx="0" cy="982594"/>
              </a:xfrm>
              <a:prstGeom prst="line">
                <a:avLst/>
              </a:prstGeom>
              <a:noFill/>
              <a:ln w="38100" cap="flat" cmpd="sng">
                <a:solidFill>
                  <a:srgbClr val="000000"/>
                </a:solidFill>
                <a:prstDash val="solid"/>
                <a:round/>
              </a:ln>
            </p:spPr>
          </p:sp>
          <p:sp>
            <p:nvSpPr>
              <p:cNvPr id="1926" name="矩形"/>
              <p:cNvSpPr/>
              <p:nvPr/>
            </p:nvSpPr>
            <p:spPr>
              <a:xfrm>
                <a:off x="304800" y="3065141"/>
                <a:ext cx="573367"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1927" name="矩形"/>
              <p:cNvSpPr/>
              <p:nvPr/>
            </p:nvSpPr>
            <p:spPr>
              <a:xfrm>
                <a:off x="1436594" y="3406994"/>
                <a:ext cx="481852" cy="147575"/>
              </a:xfrm>
              <a:prstGeom prst="rect">
                <a:avLst/>
              </a:prstGeom>
              <a:noFill/>
              <a:ln w="38100" cap="flat" cmpd="sng">
                <a:solidFill>
                  <a:srgbClr val="000000"/>
                </a:solidFill>
                <a:prstDash val="solid"/>
                <a:miter/>
              </a:ln>
            </p:spPr>
          </p:sp>
          <p:sp>
            <p:nvSpPr>
              <p:cNvPr id="1928" name="矩形"/>
              <p:cNvSpPr/>
              <p:nvPr/>
            </p:nvSpPr>
            <p:spPr>
              <a:xfrm>
                <a:off x="1380564" y="3496660"/>
                <a:ext cx="659278"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29" name="矩形"/>
              <p:cNvSpPr/>
              <p:nvPr/>
            </p:nvSpPr>
            <p:spPr>
              <a:xfrm>
                <a:off x="1436594" y="2923169"/>
                <a:ext cx="481852" cy="147575"/>
              </a:xfrm>
              <a:prstGeom prst="rect">
                <a:avLst/>
              </a:prstGeom>
              <a:noFill/>
              <a:ln w="38100" cap="flat" cmpd="sng">
                <a:solidFill>
                  <a:srgbClr val="000000"/>
                </a:solidFill>
                <a:prstDash val="solid"/>
                <a:miter/>
              </a:ln>
            </p:spPr>
          </p:sp>
          <p:sp>
            <p:nvSpPr>
              <p:cNvPr id="1930" name="直线"/>
              <p:cNvSpPr/>
              <p:nvPr/>
            </p:nvSpPr>
            <p:spPr>
              <a:xfrm>
                <a:off x="2097741" y="2205838"/>
                <a:ext cx="0" cy="829414"/>
              </a:xfrm>
              <a:prstGeom prst="line">
                <a:avLst/>
              </a:prstGeom>
              <a:noFill/>
              <a:ln w="38100" cap="flat" cmpd="sng">
                <a:solidFill>
                  <a:srgbClr val="000000"/>
                </a:solidFill>
                <a:prstDash val="solid"/>
                <a:round/>
              </a:ln>
            </p:spPr>
          </p:sp>
          <p:sp>
            <p:nvSpPr>
              <p:cNvPr id="1931" name="矩形"/>
              <p:cNvSpPr/>
              <p:nvPr/>
            </p:nvSpPr>
            <p:spPr>
              <a:xfrm>
                <a:off x="1371226" y="2330997"/>
                <a:ext cx="634999" cy="52305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932" name="直线"/>
              <p:cNvSpPr/>
              <p:nvPr/>
            </p:nvSpPr>
            <p:spPr>
              <a:xfrm>
                <a:off x="3102535" y="2205838"/>
                <a:ext cx="502397" cy="0"/>
              </a:xfrm>
              <a:prstGeom prst="line">
                <a:avLst/>
              </a:prstGeom>
              <a:noFill/>
              <a:ln w="38100" cap="flat" cmpd="sng">
                <a:solidFill>
                  <a:srgbClr val="000000"/>
                </a:solidFill>
                <a:prstDash val="solid"/>
                <a:round/>
              </a:ln>
            </p:spPr>
          </p:sp>
          <p:sp>
            <p:nvSpPr>
              <p:cNvPr id="1933" name="直线"/>
              <p:cNvSpPr/>
              <p:nvPr/>
            </p:nvSpPr>
            <p:spPr>
              <a:xfrm flipH="1">
                <a:off x="863226" y="2994155"/>
                <a:ext cx="573367" cy="0"/>
              </a:xfrm>
              <a:prstGeom prst="line">
                <a:avLst/>
              </a:prstGeom>
              <a:noFill/>
              <a:ln w="38100" cap="flat" cmpd="sng">
                <a:solidFill>
                  <a:srgbClr val="000000"/>
                </a:solidFill>
                <a:prstDash val="solid"/>
                <a:round/>
              </a:ln>
            </p:spPr>
          </p:sp>
          <p:sp>
            <p:nvSpPr>
              <p:cNvPr id="1934" name="直线"/>
              <p:cNvSpPr/>
              <p:nvPr/>
            </p:nvSpPr>
            <p:spPr>
              <a:xfrm flipH="1">
                <a:off x="1292784" y="3479848"/>
                <a:ext cx="143808" cy="0"/>
              </a:xfrm>
              <a:prstGeom prst="line">
                <a:avLst/>
              </a:prstGeom>
              <a:noFill/>
              <a:ln w="38100" cap="flat" cmpd="sng">
                <a:solidFill>
                  <a:srgbClr val="000000"/>
                </a:solidFill>
                <a:prstDash val="solid"/>
                <a:round/>
              </a:ln>
            </p:spPr>
          </p:sp>
          <p:grpSp>
            <p:nvGrpSpPr>
              <p:cNvPr id="1937" name="组合"/>
              <p:cNvGrpSpPr/>
              <p:nvPr/>
            </p:nvGrpSpPr>
            <p:grpSpPr>
              <a:xfrm>
                <a:off x="1148976" y="3479848"/>
                <a:ext cx="276411" cy="285811"/>
                <a:chOff x="1148976" y="3479848"/>
                <a:chExt cx="276411" cy="285811"/>
              </a:xfrm>
            </p:grpSpPr>
            <p:sp>
              <p:nvSpPr>
                <p:cNvPr id="1935" name="直线"/>
                <p:cNvSpPr/>
                <p:nvPr/>
              </p:nvSpPr>
              <p:spPr>
                <a:xfrm>
                  <a:off x="1148976" y="3765660"/>
                  <a:ext cx="276411" cy="0"/>
                </a:xfrm>
                <a:prstGeom prst="line">
                  <a:avLst/>
                </a:prstGeom>
                <a:noFill/>
                <a:ln w="38100" cap="flat" cmpd="sng">
                  <a:solidFill>
                    <a:srgbClr val="000000"/>
                  </a:solidFill>
                  <a:prstDash val="solid"/>
                  <a:round/>
                </a:ln>
              </p:spPr>
            </p:sp>
            <p:sp>
              <p:nvSpPr>
                <p:cNvPr id="1936" name="直线"/>
                <p:cNvSpPr/>
                <p:nvPr/>
              </p:nvSpPr>
              <p:spPr>
                <a:xfrm>
                  <a:off x="1292411" y="3479848"/>
                  <a:ext cx="0" cy="285811"/>
                </a:xfrm>
                <a:prstGeom prst="line">
                  <a:avLst/>
                </a:prstGeom>
                <a:noFill/>
                <a:ln w="38100" cap="flat" cmpd="sng">
                  <a:solidFill>
                    <a:srgbClr val="000000"/>
                  </a:solidFill>
                  <a:prstDash val="solid"/>
                  <a:round/>
                </a:ln>
              </p:spPr>
            </p:sp>
          </p:grpSp>
          <p:sp>
            <p:nvSpPr>
              <p:cNvPr id="1938" name="直线"/>
              <p:cNvSpPr/>
              <p:nvPr/>
            </p:nvSpPr>
            <p:spPr>
              <a:xfrm>
                <a:off x="2097741" y="2205838"/>
                <a:ext cx="502396" cy="0"/>
              </a:xfrm>
              <a:prstGeom prst="line">
                <a:avLst/>
              </a:prstGeom>
              <a:noFill/>
              <a:ln w="38100" cap="flat" cmpd="sng">
                <a:solidFill>
                  <a:srgbClr val="000000"/>
                </a:solidFill>
                <a:prstDash val="solid"/>
                <a:round/>
              </a:ln>
            </p:spPr>
          </p:sp>
          <p:grpSp>
            <p:nvGrpSpPr>
              <p:cNvPr id="1941" name="组合"/>
              <p:cNvGrpSpPr/>
              <p:nvPr/>
            </p:nvGrpSpPr>
            <p:grpSpPr>
              <a:xfrm>
                <a:off x="3765550" y="3926311"/>
                <a:ext cx="304425" cy="198013"/>
                <a:chOff x="3765550" y="3926311"/>
                <a:chExt cx="304425" cy="198013"/>
              </a:xfrm>
            </p:grpSpPr>
            <p:sp>
              <p:nvSpPr>
                <p:cNvPr id="1939" name="直线"/>
                <p:cNvSpPr/>
                <p:nvPr/>
              </p:nvSpPr>
              <p:spPr>
                <a:xfrm>
                  <a:off x="3765550" y="4124324"/>
                  <a:ext cx="304425" cy="0"/>
                </a:xfrm>
                <a:prstGeom prst="line">
                  <a:avLst/>
                </a:prstGeom>
                <a:noFill/>
                <a:ln w="38100" cap="flat" cmpd="sng">
                  <a:solidFill>
                    <a:srgbClr val="000000"/>
                  </a:solidFill>
                  <a:prstDash val="solid"/>
                  <a:round/>
                </a:ln>
              </p:spPr>
            </p:sp>
            <p:sp>
              <p:nvSpPr>
                <p:cNvPr id="1940" name="直线"/>
                <p:cNvSpPr/>
                <p:nvPr/>
              </p:nvSpPr>
              <p:spPr>
                <a:xfrm>
                  <a:off x="3923522" y="3926311"/>
                  <a:ext cx="0" cy="198013"/>
                </a:xfrm>
                <a:prstGeom prst="line">
                  <a:avLst/>
                </a:prstGeom>
                <a:noFill/>
                <a:ln w="38100" cap="flat" cmpd="sng">
                  <a:solidFill>
                    <a:srgbClr val="000000"/>
                  </a:solidFill>
                  <a:prstDash val="solid"/>
                  <a:round/>
                </a:ln>
              </p:spPr>
            </p:sp>
          </p:grpSp>
          <p:grpSp>
            <p:nvGrpSpPr>
              <p:cNvPr id="1944" name="组合"/>
              <p:cNvGrpSpPr/>
              <p:nvPr/>
            </p:nvGrpSpPr>
            <p:grpSpPr>
              <a:xfrm>
                <a:off x="663388" y="3926311"/>
                <a:ext cx="268941" cy="198013"/>
                <a:chOff x="663388" y="3926311"/>
                <a:chExt cx="268941" cy="198013"/>
              </a:xfrm>
            </p:grpSpPr>
            <p:sp>
              <p:nvSpPr>
                <p:cNvPr id="1942" name="直线"/>
                <p:cNvSpPr/>
                <p:nvPr/>
              </p:nvSpPr>
              <p:spPr>
                <a:xfrm>
                  <a:off x="663388" y="4124324"/>
                  <a:ext cx="268941" cy="0"/>
                </a:xfrm>
                <a:prstGeom prst="line">
                  <a:avLst/>
                </a:prstGeom>
                <a:noFill/>
                <a:ln w="38100" cap="flat" cmpd="sng">
                  <a:solidFill>
                    <a:srgbClr val="000000"/>
                  </a:solidFill>
                  <a:prstDash val="solid"/>
                  <a:round/>
                </a:ln>
              </p:spPr>
            </p:sp>
            <p:sp>
              <p:nvSpPr>
                <p:cNvPr id="1943" name="直线"/>
                <p:cNvSpPr/>
                <p:nvPr/>
              </p:nvSpPr>
              <p:spPr>
                <a:xfrm>
                  <a:off x="802946" y="3926311"/>
                  <a:ext cx="0" cy="198013"/>
                </a:xfrm>
                <a:prstGeom prst="line">
                  <a:avLst/>
                </a:prstGeom>
                <a:noFill/>
                <a:ln w="38100" cap="flat" cmpd="sng">
                  <a:solidFill>
                    <a:srgbClr val="000000"/>
                  </a:solidFill>
                  <a:prstDash val="solid"/>
                  <a:round/>
                </a:ln>
              </p:spPr>
            </p:sp>
          </p:grpSp>
          <p:sp>
            <p:nvSpPr>
              <p:cNvPr id="1945" name="矩形"/>
              <p:cNvSpPr/>
              <p:nvPr/>
            </p:nvSpPr>
            <p:spPr>
              <a:xfrm>
                <a:off x="338417" y="2689663"/>
                <a:ext cx="386603" cy="519317"/>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1946" name="矩形"/>
              <p:cNvSpPr/>
              <p:nvPr/>
            </p:nvSpPr>
            <p:spPr>
              <a:xfrm>
                <a:off x="4013947" y="2868996"/>
                <a:ext cx="386601" cy="519317"/>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1947" name="矩形"/>
              <p:cNvSpPr/>
              <p:nvPr/>
            </p:nvSpPr>
            <p:spPr>
              <a:xfrm>
                <a:off x="366432" y="3496660"/>
                <a:ext cx="362323" cy="519317"/>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1948" name="矩形"/>
              <p:cNvSpPr/>
              <p:nvPr/>
            </p:nvSpPr>
            <p:spPr>
              <a:xfrm>
                <a:off x="3890682" y="3496660"/>
                <a:ext cx="593912"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1959" name="组合"/>
              <p:cNvGrpSpPr/>
              <p:nvPr/>
            </p:nvGrpSpPr>
            <p:grpSpPr>
              <a:xfrm>
                <a:off x="1918447" y="2241331"/>
                <a:ext cx="1981573" cy="1479495"/>
                <a:chOff x="1918447" y="2241331"/>
                <a:chExt cx="1981573" cy="1479495"/>
              </a:xfrm>
            </p:grpSpPr>
            <p:sp>
              <p:nvSpPr>
                <p:cNvPr id="1949" name="矩形" descr="40%"/>
                <p:cNvSpPr/>
                <p:nvPr/>
              </p:nvSpPr>
              <p:spPr>
                <a:xfrm>
                  <a:off x="2458197" y="2564503"/>
                  <a:ext cx="967441" cy="1156323"/>
                </a:xfrm>
                <a:prstGeom prst="rect">
                  <a:avLst/>
                </a:prstGeom>
                <a:noFill/>
                <a:ln w="38100" cap="flat" cmpd="sng">
                  <a:solidFill>
                    <a:srgbClr val="000000"/>
                  </a:solidFill>
                  <a:prstDash val="solid"/>
                  <a:miter/>
                </a:ln>
              </p:spPr>
            </p:sp>
            <p:sp>
              <p:nvSpPr>
                <p:cNvPr id="1950" name="矩形"/>
                <p:cNvSpPr/>
                <p:nvPr/>
              </p:nvSpPr>
              <p:spPr>
                <a:xfrm>
                  <a:off x="2445124" y="3167883"/>
                  <a:ext cx="416485" cy="51745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51" name="矩形"/>
                <p:cNvSpPr/>
                <p:nvPr/>
              </p:nvSpPr>
              <p:spPr>
                <a:xfrm>
                  <a:off x="3039035" y="2904488"/>
                  <a:ext cx="752661"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52" name="矩形"/>
                <p:cNvSpPr/>
                <p:nvPr/>
              </p:nvSpPr>
              <p:spPr>
                <a:xfrm>
                  <a:off x="2850403" y="2497253"/>
                  <a:ext cx="984249" cy="45767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53" name="直线"/>
                <p:cNvSpPr/>
                <p:nvPr/>
              </p:nvSpPr>
              <p:spPr>
                <a:xfrm>
                  <a:off x="1918447" y="3479848"/>
                  <a:ext cx="541617" cy="0"/>
                </a:xfrm>
                <a:prstGeom prst="line">
                  <a:avLst/>
                </a:prstGeom>
                <a:noFill/>
                <a:ln w="38100" cap="flat" cmpd="sng">
                  <a:solidFill>
                    <a:srgbClr val="000000"/>
                  </a:solidFill>
                  <a:prstDash val="solid"/>
                  <a:round/>
                </a:ln>
              </p:spPr>
            </p:sp>
            <p:sp>
              <p:nvSpPr>
                <p:cNvPr id="1954" name="直线"/>
                <p:cNvSpPr/>
                <p:nvPr/>
              </p:nvSpPr>
              <p:spPr>
                <a:xfrm>
                  <a:off x="3425638" y="3173487"/>
                  <a:ext cx="474381" cy="0"/>
                </a:xfrm>
                <a:prstGeom prst="line">
                  <a:avLst/>
                </a:prstGeom>
                <a:noFill/>
                <a:ln w="38100" cap="flat" cmpd="sng">
                  <a:solidFill>
                    <a:srgbClr val="000000"/>
                  </a:solidFill>
                  <a:prstDash val="solid"/>
                  <a:round/>
                </a:ln>
              </p:spPr>
            </p:sp>
            <p:sp>
              <p:nvSpPr>
                <p:cNvPr id="1955" name="直线"/>
                <p:cNvSpPr/>
                <p:nvPr/>
              </p:nvSpPr>
              <p:spPr>
                <a:xfrm>
                  <a:off x="2092138" y="2241331"/>
                  <a:ext cx="0" cy="0"/>
                </a:xfrm>
                <a:prstGeom prst="line">
                  <a:avLst/>
                </a:prstGeom>
                <a:noFill/>
                <a:ln w="28575" cap="flat" cmpd="sng">
                  <a:solidFill>
                    <a:srgbClr val="000000"/>
                  </a:solidFill>
                  <a:prstDash val="solid"/>
                  <a:round/>
                </a:ln>
              </p:spPr>
            </p:sp>
            <p:sp>
              <p:nvSpPr>
                <p:cNvPr id="1956" name="直线"/>
                <p:cNvSpPr/>
                <p:nvPr/>
              </p:nvSpPr>
              <p:spPr>
                <a:xfrm>
                  <a:off x="1918447" y="3018439"/>
                  <a:ext cx="541617" cy="0"/>
                </a:xfrm>
                <a:prstGeom prst="line">
                  <a:avLst/>
                </a:prstGeom>
                <a:noFill/>
                <a:ln w="38100" cap="flat" cmpd="sng">
                  <a:solidFill>
                    <a:srgbClr val="000000"/>
                  </a:solidFill>
                  <a:prstDash val="solid"/>
                  <a:round/>
                </a:ln>
              </p:spPr>
            </p:sp>
            <p:sp>
              <p:nvSpPr>
                <p:cNvPr id="1957" name="矩形"/>
                <p:cNvSpPr/>
                <p:nvPr/>
              </p:nvSpPr>
              <p:spPr>
                <a:xfrm>
                  <a:off x="2458197" y="2659774"/>
                  <a:ext cx="614455" cy="51931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58" name="矩形"/>
                <p:cNvSpPr/>
                <p:nvPr/>
              </p:nvSpPr>
              <p:spPr>
                <a:xfrm rot="5400000">
                  <a:off x="2657996" y="2558949"/>
                  <a:ext cx="371740" cy="457573"/>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1960" name="椭圆"/>
              <p:cNvSpPr/>
              <p:nvPr/>
            </p:nvSpPr>
            <p:spPr>
              <a:xfrm>
                <a:off x="753035" y="2930641"/>
                <a:ext cx="117661" cy="117686"/>
              </a:xfrm>
              <a:prstGeom prst="ellipse">
                <a:avLst/>
              </a:prstGeom>
              <a:noFill/>
              <a:ln w="38100" cap="flat" cmpd="sng">
                <a:solidFill>
                  <a:srgbClr val="000000"/>
                </a:solidFill>
                <a:prstDash val="solid"/>
                <a:round/>
              </a:ln>
            </p:spPr>
          </p:sp>
          <p:sp>
            <p:nvSpPr>
              <p:cNvPr id="1961" name="椭圆"/>
              <p:cNvSpPr/>
              <p:nvPr/>
            </p:nvSpPr>
            <p:spPr>
              <a:xfrm>
                <a:off x="3890682" y="3109974"/>
                <a:ext cx="117661" cy="117686"/>
              </a:xfrm>
              <a:prstGeom prst="ellipse">
                <a:avLst/>
              </a:prstGeom>
              <a:noFill/>
              <a:ln w="38100" cap="flat" cmpd="sng">
                <a:solidFill>
                  <a:srgbClr val="000000"/>
                </a:solidFill>
                <a:prstDash val="solid"/>
                <a:round/>
              </a:ln>
            </p:spPr>
          </p:sp>
          <p:sp>
            <p:nvSpPr>
              <p:cNvPr id="1962" name="椭圆"/>
              <p:cNvSpPr/>
              <p:nvPr/>
            </p:nvSpPr>
            <p:spPr>
              <a:xfrm>
                <a:off x="753035" y="3827305"/>
                <a:ext cx="117661" cy="117686"/>
              </a:xfrm>
              <a:prstGeom prst="ellipse">
                <a:avLst/>
              </a:prstGeom>
              <a:noFill/>
              <a:ln w="38100" cap="flat" cmpd="sng">
                <a:solidFill>
                  <a:srgbClr val="000000"/>
                </a:solidFill>
                <a:prstDash val="solid"/>
                <a:round/>
              </a:ln>
            </p:spPr>
          </p:sp>
          <p:sp>
            <p:nvSpPr>
              <p:cNvPr id="1963" name="椭圆"/>
              <p:cNvSpPr/>
              <p:nvPr/>
            </p:nvSpPr>
            <p:spPr>
              <a:xfrm>
                <a:off x="3862667" y="3827305"/>
                <a:ext cx="117661" cy="117686"/>
              </a:xfrm>
              <a:prstGeom prst="ellipse">
                <a:avLst/>
              </a:prstGeom>
              <a:noFill/>
              <a:ln w="38100" cap="flat" cmpd="sng">
                <a:solidFill>
                  <a:srgbClr val="000000"/>
                </a:solidFill>
                <a:prstDash val="solid"/>
                <a:round/>
              </a:ln>
            </p:spPr>
          </p:sp>
        </p:grpSp>
      </p:grpSp>
      <p:sp>
        <p:nvSpPr>
          <p:cNvPr id="1966" name="矩形"/>
          <p:cNvSpPr/>
          <p:nvPr/>
        </p:nvSpPr>
        <p:spPr>
          <a:xfrm>
            <a:off x="4876800" y="1614488"/>
            <a:ext cx="2286000" cy="523218"/>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1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967" name="矩形"/>
          <p:cNvSpPr/>
          <p:nvPr/>
        </p:nvSpPr>
        <p:spPr>
          <a:xfrm>
            <a:off x="533400" y="4984750"/>
            <a:ext cx="4343399" cy="141605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0"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因要求静态时</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对地电阻相同， </a:t>
            </a:r>
            <a:endPar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所以</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平衡电阻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1968" name="棱台">
            <a:hlinkClick r:id="rId9" action="ppaction://program"/>
          </p:cNvPr>
          <p:cNvSpPr/>
          <p:nvPr/>
        </p:nvSpPr>
        <p:spPr>
          <a:xfrm>
            <a:off x="3352800" y="7620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6"/>
                                        </p:tgtEl>
                                        <p:attrNameLst>
                                          <p:attrName>style.visibility</p:attrName>
                                        </p:attrNameLst>
                                      </p:cBhvr>
                                      <p:to>
                                        <p:strVal val="visible"/>
                                      </p:to>
                                    </p:set>
                                    <p:animEffect transition="in" filter="wipe(left)">
                                      <p:cBhvr>
                                        <p:cTn id="7" dur="500"/>
                                        <p:tgtEl>
                                          <p:spTgt spid="19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65"/>
                                        </p:tgtEl>
                                        <p:attrNameLst>
                                          <p:attrName>style.visibility</p:attrName>
                                        </p:attrNameLst>
                                      </p:cBhvr>
                                      <p:to>
                                        <p:strVal val="visible"/>
                                      </p:to>
                                    </p:set>
                                    <p:animEffect transition="in" filter="box(out)">
                                      <p:cBhvr>
                                        <p:cTn id="12" dur="500"/>
                                        <p:tgtEl>
                                          <p:spTgt spid="1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07"/>
                                        </p:tgtEl>
                                        <p:attrNameLst>
                                          <p:attrName>style.visibility</p:attrName>
                                        </p:attrNameLst>
                                      </p:cBhvr>
                                      <p:to>
                                        <p:strVal val="visible"/>
                                      </p:to>
                                    </p:set>
                                    <p:animEffect transition="in" filter="wipe(left)">
                                      <p:cBhvr>
                                        <p:cTn id="17" dur="500"/>
                                        <p:tgtEl>
                                          <p:spTgt spid="19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08"/>
                                        </p:tgtEl>
                                        <p:attrNameLst>
                                          <p:attrName>style.visibility</p:attrName>
                                        </p:attrNameLst>
                                      </p:cBhvr>
                                      <p:to>
                                        <p:strVal val="visible"/>
                                      </p:to>
                                    </p:set>
                                    <p:animEffect transition="in" filter="wipe(left)">
                                      <p:cBhvr>
                                        <p:cTn id="22" dur="500"/>
                                        <p:tgtEl>
                                          <p:spTgt spid="19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0"/>
                                        </p:tgtEl>
                                        <p:attrNameLst>
                                          <p:attrName>style.visibility</p:attrName>
                                        </p:attrNameLst>
                                      </p:cBhvr>
                                      <p:to>
                                        <p:strVal val="visible"/>
                                      </p:to>
                                    </p:set>
                                    <p:animEffect transition="in" filter="wipe(left)">
                                      <p:cBhvr>
                                        <p:cTn id="27" dur="500"/>
                                        <p:tgtEl>
                                          <p:spTgt spid="19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10"/>
                                        </p:tgtEl>
                                        <p:attrNameLst>
                                          <p:attrName>style.visibility</p:attrName>
                                        </p:attrNameLst>
                                      </p:cBhvr>
                                      <p:to>
                                        <p:strVal val="visible"/>
                                      </p:to>
                                    </p:set>
                                    <p:animEffect transition="in" filter="wipe(left)">
                                      <p:cBhvr>
                                        <p:cTn id="32" dur="500"/>
                                        <p:tgtEl>
                                          <p:spTgt spid="19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66"/>
                                        </p:tgtEl>
                                        <p:attrNameLst>
                                          <p:attrName>style.visibility</p:attrName>
                                        </p:attrNameLst>
                                      </p:cBhvr>
                                      <p:to>
                                        <p:strVal val="visible"/>
                                      </p:to>
                                    </p:set>
                                    <p:animEffect transition="in" filter="wipe(left)">
                                      <p:cBhvr>
                                        <p:cTn id="37" dur="500"/>
                                        <p:tgtEl>
                                          <p:spTgt spid="19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04"/>
                                        </p:tgtEl>
                                        <p:attrNameLst>
                                          <p:attrName>style.visibility</p:attrName>
                                        </p:attrNameLst>
                                      </p:cBhvr>
                                      <p:to>
                                        <p:strVal val="visible"/>
                                      </p:to>
                                    </p:set>
                                    <p:animEffect transition="in" filter="wipe(left)">
                                      <p:cBhvr>
                                        <p:cTn id="42" dur="500"/>
                                        <p:tgtEl>
                                          <p:spTgt spid="19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05"/>
                                        </p:tgtEl>
                                        <p:attrNameLst>
                                          <p:attrName>style.visibility</p:attrName>
                                        </p:attrNameLst>
                                      </p:cBhvr>
                                      <p:to>
                                        <p:strVal val="visible"/>
                                      </p:to>
                                    </p:set>
                                    <p:animEffect transition="in" filter="wipe(left)">
                                      <p:cBhvr>
                                        <p:cTn id="47" dur="500"/>
                                        <p:tgtEl>
                                          <p:spTgt spid="19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909">
                                            <p:txEl>
                                              <p:pRg st="0" end="0"/>
                                            </p:txEl>
                                          </p:spTgt>
                                        </p:tgtEl>
                                        <p:attrNameLst>
                                          <p:attrName>style.visibility</p:attrName>
                                        </p:attrNameLst>
                                      </p:cBhvr>
                                      <p:to>
                                        <p:strVal val="visible"/>
                                      </p:to>
                                    </p:set>
                                    <p:animEffect transition="in" filter="wipe(left)">
                                      <p:cBhvr>
                                        <p:cTn id="52" dur="500"/>
                                        <p:tgtEl>
                                          <p:spTgt spid="190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09">
                                            <p:txEl>
                                              <p:pRg st="1" end="1"/>
                                            </p:txEl>
                                          </p:spTgt>
                                        </p:tgtEl>
                                        <p:attrNameLst>
                                          <p:attrName>style.visibility</p:attrName>
                                        </p:attrNameLst>
                                      </p:cBhvr>
                                      <p:to>
                                        <p:strVal val="visible"/>
                                      </p:to>
                                    </p:set>
                                    <p:animEffect transition="in" filter="wipe(left)">
                                      <p:cBhvr>
                                        <p:cTn id="57" dur="500"/>
                                        <p:tgtEl>
                                          <p:spTgt spid="190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272" fill="hold" nodeType="clickEffect">
                                  <p:stCondLst>
                                    <p:cond delay="0"/>
                                  </p:stCondLst>
                                  <p:childTnLst>
                                    <p:set>
                                      <p:cBhvr>
                                        <p:cTn id="61" dur="1" fill="hold">
                                          <p:stCondLst>
                                            <p:cond delay="0"/>
                                          </p:stCondLst>
                                        </p:cTn>
                                        <p:tgtEl>
                                          <p:spTgt spid="1911"/>
                                        </p:tgtEl>
                                        <p:attrNameLst>
                                          <p:attrName>style.visibility</p:attrName>
                                        </p:attrNameLst>
                                      </p:cBhvr>
                                      <p:to>
                                        <p:strVal val="visible"/>
                                      </p:to>
                                    </p:set>
                                    <p:anim calcmode="lin" valueType="num">
                                      <p:cBhvr>
                                        <p:cTn id="62" dur="500" fill="hold"/>
                                        <p:tgtEl>
                                          <p:spTgt spid="1911"/>
                                        </p:tgtEl>
                                        <p:attrNameLst>
                                          <p:attrName>ppt_w</p:attrName>
                                        </p:attrNameLst>
                                      </p:cBhvr>
                                      <p:tavLst>
                                        <p:tav tm="0">
                                          <p:val>
                                            <p:strVal val="2/3*#ppt_w"/>
                                          </p:val>
                                        </p:tav>
                                        <p:tav tm="100000">
                                          <p:val>
                                            <p:strVal val="#ppt_w"/>
                                          </p:val>
                                        </p:tav>
                                      </p:tavLst>
                                    </p:anim>
                                    <p:anim calcmode="lin" valueType="num">
                                      <p:cBhvr>
                                        <p:cTn id="63" dur="500" fill="hold"/>
                                        <p:tgtEl>
                                          <p:spTgt spid="1911"/>
                                        </p:tgtEl>
                                        <p:attrNameLst>
                                          <p:attrName>ppt_h</p:attrName>
                                        </p:attrNameLst>
                                      </p:cBhvr>
                                      <p:tavLst>
                                        <p:tav tm="0">
                                          <p:val>
                                            <p:strVal val="2/3*#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03">
                                            <p:txEl>
                                              <p:pRg st="0" end="0"/>
                                            </p:txEl>
                                          </p:spTgt>
                                        </p:tgtEl>
                                        <p:attrNameLst>
                                          <p:attrName>style.visibility</p:attrName>
                                        </p:attrNameLst>
                                      </p:cBhvr>
                                      <p:to>
                                        <p:strVal val="visible"/>
                                      </p:to>
                                    </p:set>
                                    <p:animEffect transition="in" filter="wipe(left)">
                                      <p:cBhvr>
                                        <p:cTn id="68" dur="500"/>
                                        <p:tgtEl>
                                          <p:spTgt spid="190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272" fill="hold" nodeType="clickEffect">
                                  <p:stCondLst>
                                    <p:cond delay="0"/>
                                  </p:stCondLst>
                                  <p:childTnLst>
                                    <p:set>
                                      <p:cBhvr>
                                        <p:cTn id="72" dur="1" fill="hold">
                                          <p:stCondLst>
                                            <p:cond delay="0"/>
                                          </p:stCondLst>
                                        </p:cTn>
                                        <p:tgtEl>
                                          <p:spTgt spid="1921"/>
                                        </p:tgtEl>
                                        <p:attrNameLst>
                                          <p:attrName>style.visibility</p:attrName>
                                        </p:attrNameLst>
                                      </p:cBhvr>
                                      <p:to>
                                        <p:strVal val="visible"/>
                                      </p:to>
                                    </p:set>
                                    <p:anim calcmode="lin" valueType="num">
                                      <p:cBhvr>
                                        <p:cTn id="73" dur="500" fill="hold"/>
                                        <p:tgtEl>
                                          <p:spTgt spid="1921"/>
                                        </p:tgtEl>
                                        <p:attrNameLst>
                                          <p:attrName>ppt_w</p:attrName>
                                        </p:attrNameLst>
                                      </p:cBhvr>
                                      <p:tavLst>
                                        <p:tav tm="0">
                                          <p:val>
                                            <p:strVal val="2/3*#ppt_w"/>
                                          </p:val>
                                        </p:tav>
                                        <p:tav tm="100000">
                                          <p:val>
                                            <p:strVal val="#ppt_w"/>
                                          </p:val>
                                        </p:tav>
                                      </p:tavLst>
                                    </p:anim>
                                    <p:anim calcmode="lin" valueType="num">
                                      <p:cBhvr>
                                        <p:cTn id="74" dur="500" fill="hold"/>
                                        <p:tgtEl>
                                          <p:spTgt spid="1921"/>
                                        </p:tgtEl>
                                        <p:attrNameLst>
                                          <p:attrName>ppt_h</p:attrName>
                                        </p:attrNameLst>
                                      </p:cBhvr>
                                      <p:tavLst>
                                        <p:tav tm="0">
                                          <p:val>
                                            <p:strVal val="2/3*#ppt_h"/>
                                          </p:val>
                                        </p:tav>
                                        <p:tav tm="100000">
                                          <p:val>
                                            <p:strVal val="#ppt_h"/>
                                          </p:val>
                                        </p:tav>
                                      </p:tavLst>
                                    </p:anim>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196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967">
                                            <p:txEl>
                                              <p:pRg st="0" end="0"/>
                                            </p:txEl>
                                          </p:spTgt>
                                        </p:tgtEl>
                                        <p:attrNameLst>
                                          <p:attrName>style.visibility</p:attrName>
                                        </p:attrNameLst>
                                      </p:cBhvr>
                                      <p:to>
                                        <p:strVal val="visible"/>
                                      </p:to>
                                    </p:set>
                                    <p:animEffect transition="in" filter="wipe(left)">
                                      <p:cBhvr>
                                        <p:cTn id="82" dur="500"/>
                                        <p:tgtEl>
                                          <p:spTgt spid="1967">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967">
                                            <p:txEl>
                                              <p:pRg st="1" end="1"/>
                                            </p:txEl>
                                          </p:spTgt>
                                        </p:tgtEl>
                                        <p:attrNameLst>
                                          <p:attrName>style.visibility</p:attrName>
                                        </p:attrNameLst>
                                      </p:cBhvr>
                                      <p:to>
                                        <p:strVal val="visible"/>
                                      </p:to>
                                    </p:set>
                                    <p:animEffect transition="in" filter="wipe(left)">
                                      <p:cBhvr>
                                        <p:cTn id="87" dur="500"/>
                                        <p:tgtEl>
                                          <p:spTgt spid="19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6" grpId="0"/>
      <p:bldP spid="1965" grpId="0" animBg="1"/>
      <p:bldP spid="1907" grpId="0"/>
      <p:bldP spid="1908" grpId="0"/>
      <p:bldP spid="1920" grpId="0" animBg="1"/>
      <p:bldP spid="1910" grpId="0"/>
      <p:bldP spid="1966" grpId="0"/>
      <p:bldP spid="196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1" name="矩形"/>
          <p:cNvSpPr/>
          <p:nvPr/>
        </p:nvSpPr>
        <p:spPr>
          <a:xfrm>
            <a:off x="457200" y="457200"/>
            <a:ext cx="3733800" cy="609600"/>
          </a:xfrm>
          <a:prstGeom prst="rect">
            <a:avLst/>
          </a:prstGeom>
          <a:noFill/>
          <a:ln w="9525" cap="flat" cmpd="sng">
            <a:noFill/>
            <a:prstDash val="solid"/>
            <a:miter/>
          </a:ln>
        </p:spPr>
        <p:txBody>
          <a:bodyPr vert="horz" wrap="square" lIns="91440" tIns="45720" rIns="91440" bIns="45720" anchor="ctr" anchorCtr="0"/>
          <a:lstStyle/>
          <a:p>
            <a:pPr marL="0" indent="0" algn="l">
              <a:lnSpc>
                <a:spcPct val="100000"/>
              </a:lnSpc>
              <a:spcBef>
                <a:spcPts val="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16.3.1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比例运算</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972" name="矩形"/>
          <p:cNvSpPr/>
          <p:nvPr/>
        </p:nvSpPr>
        <p:spPr>
          <a:xfrm>
            <a:off x="457200" y="990600"/>
            <a:ext cx="4114800" cy="533400"/>
          </a:xfrm>
          <a:prstGeom prst="rect">
            <a:avLst/>
          </a:prstGeom>
          <a:noFill/>
          <a:ln w="9525" cap="flat" cmpd="sng">
            <a:noFill/>
            <a:prstDash val="solid"/>
            <a:miter/>
          </a:ln>
        </p:spPr>
        <p:txBody>
          <a:bodyPr vert="horz" wrap="square" lIns="91440" tIns="45720" rIns="91440" bIns="45720" anchor="t" anchorCtr="0"/>
          <a:lstStyle/>
          <a:p>
            <a:pPr marL="0" indent="0" algn="l">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反相比例运算</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973" name="矩形"/>
          <p:cNvSpPr/>
          <p:nvPr/>
        </p:nvSpPr>
        <p:spPr>
          <a:xfrm>
            <a:off x="5638800" y="1143000"/>
            <a:ext cx="2743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电压放大倍数</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1974" name="对象"/>
          <p:cNvGraphicFramePr>
            <a:graphicFrameLocks noChangeAspect="1"/>
          </p:cNvGraphicFramePr>
          <p:nvPr/>
        </p:nvGraphicFramePr>
        <p:xfrm>
          <a:off x="6484938" y="1816100"/>
          <a:ext cx="1973262" cy="1049337"/>
        </p:xfrm>
        <a:graphic>
          <a:graphicData uri="http://schemas.openxmlformats.org/presentationml/2006/ole">
            <mc:AlternateContent xmlns:mc="http://schemas.openxmlformats.org/markup-compatibility/2006">
              <mc:Choice xmlns:v="urn:schemas-microsoft-com:vml" Requires="v">
                <p:oleObj spid="_x0000_s0" name="package" r:id="rId1" imgW="889000" imgH="419100" progId="package">
                  <p:embed/>
                </p:oleObj>
              </mc:Choice>
              <mc:Fallback>
                <p:oleObj name="package" r:id="rId1" imgW="889000" imgH="419100" progId="package">
                  <p:embed/>
                  <p:pic>
                    <p:nvPicPr>
                      <p:cNvPr id="0" name="对象"/>
                      <p:cNvPicPr>
                        <a:picLocks noChangeAspect="1"/>
                      </p:cNvPicPr>
                      <p:nvPr/>
                    </p:nvPicPr>
                    <p:blipFill>
                      <a:blip r:embed="rId2" cstate="print">
                        <a:biLevel thresh="50000"/>
                      </a:blip>
                      <a:stretch>
                        <a:fillRect/>
                      </a:stretch>
                    </p:blipFill>
                    <p:spPr>
                      <a:xfrm>
                        <a:off x="6484938" y="1816100"/>
                        <a:ext cx="1973262" cy="1049337"/>
                      </a:xfrm>
                      <a:prstGeom prst="rect">
                        <a:avLst/>
                      </a:prstGeom>
                      <a:noFill/>
                      <a:ln w="9525" cap="flat" cmpd="sng">
                        <a:noFill/>
                        <a:prstDash val="solid"/>
                        <a:miter/>
                      </a:ln>
                    </p:spPr>
                  </p:pic>
                </p:oleObj>
              </mc:Fallback>
            </mc:AlternateContent>
          </a:graphicData>
        </a:graphic>
      </p:graphicFrame>
      <p:graphicFrame>
        <p:nvGraphicFramePr>
          <p:cNvPr id="1975" name="对象"/>
          <p:cNvGraphicFramePr>
            <a:graphicFrameLocks noChangeAspect="1"/>
          </p:cNvGraphicFramePr>
          <p:nvPr/>
        </p:nvGraphicFramePr>
        <p:xfrm>
          <a:off x="5867400" y="2786072"/>
          <a:ext cx="2588753" cy="1385120"/>
        </p:xfrm>
        <a:graphic>
          <a:graphicData uri="http://schemas.openxmlformats.org/presentationml/2006/ole">
            <mc:AlternateContent xmlns:mc="http://schemas.openxmlformats.org/markup-compatibility/2006">
              <mc:Choice xmlns:v="urn:schemas-microsoft-com:vml" Requires="v">
                <p:oleObj spid="_x0000_s2" name="package" r:id="rId3" imgW="978535" imgH="466090" progId="package">
                  <p:embed/>
                </p:oleObj>
              </mc:Choice>
              <mc:Fallback>
                <p:oleObj name="package" r:id="rId3" imgW="978535" imgH="466090" progId="package">
                  <p:embed/>
                  <p:pic>
                    <p:nvPicPr>
                      <p:cNvPr id="0" name="对象"/>
                      <p:cNvPicPr>
                        <a:picLocks noChangeAspect="1"/>
                      </p:cNvPicPr>
                      <p:nvPr/>
                    </p:nvPicPr>
                    <p:blipFill>
                      <a:blip r:embed="rId4" cstate="print">
                        <a:biLevel thresh="50000"/>
                      </a:blip>
                      <a:stretch>
                        <a:fillRect/>
                      </a:stretch>
                    </p:blipFill>
                    <p:spPr>
                      <a:xfrm>
                        <a:off x="5867400" y="2786072"/>
                        <a:ext cx="2588753" cy="1385120"/>
                      </a:xfrm>
                      <a:prstGeom prst="rect">
                        <a:avLst/>
                      </a:prstGeom>
                      <a:noFill/>
                      <a:ln w="9525" cap="flat" cmpd="sng">
                        <a:noFill/>
                        <a:prstDash val="solid"/>
                        <a:miter/>
                      </a:ln>
                    </p:spPr>
                  </p:pic>
                </p:oleObj>
              </mc:Fallback>
            </mc:AlternateContent>
          </a:graphicData>
        </a:graphic>
      </p:graphicFrame>
      <p:grpSp>
        <p:nvGrpSpPr>
          <p:cNvPr id="2019" name="组合"/>
          <p:cNvGrpSpPr/>
          <p:nvPr/>
        </p:nvGrpSpPr>
        <p:grpSpPr>
          <a:xfrm>
            <a:off x="533400" y="2070099"/>
            <a:ext cx="4571999" cy="2730500"/>
            <a:chOff x="533400" y="2070099"/>
            <a:chExt cx="4571999" cy="2730500"/>
          </a:xfrm>
        </p:grpSpPr>
        <p:sp>
          <p:nvSpPr>
            <p:cNvPr id="1976" name="矩形"/>
            <p:cNvSpPr/>
            <p:nvPr/>
          </p:nvSpPr>
          <p:spPr>
            <a:xfrm>
              <a:off x="4048310" y="3764893"/>
              <a:ext cx="1057088" cy="51981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nvGrpSpPr>
            <p:cNvPr id="2018" name="组合"/>
            <p:cNvGrpSpPr/>
            <p:nvPr/>
          </p:nvGrpSpPr>
          <p:grpSpPr>
            <a:xfrm>
              <a:off x="533400" y="2070099"/>
              <a:ext cx="4179793" cy="2730500"/>
              <a:chOff x="533400" y="2070099"/>
              <a:chExt cx="4179793" cy="2730500"/>
            </a:xfrm>
          </p:grpSpPr>
          <p:sp>
            <p:nvSpPr>
              <p:cNvPr id="1977" name="矩形"/>
              <p:cNvSpPr/>
              <p:nvPr/>
            </p:nvSpPr>
            <p:spPr>
              <a:xfrm>
                <a:off x="2791385" y="2070099"/>
                <a:ext cx="1058956" cy="519815"/>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978" name="矩形"/>
              <p:cNvSpPr/>
              <p:nvPr/>
            </p:nvSpPr>
            <p:spPr>
              <a:xfrm>
                <a:off x="2828738" y="2709570"/>
                <a:ext cx="481853" cy="156924"/>
              </a:xfrm>
              <a:prstGeom prst="rect">
                <a:avLst/>
              </a:prstGeom>
              <a:noFill/>
              <a:ln w="38100" cap="flat" cmpd="sng">
                <a:solidFill>
                  <a:srgbClr val="000000"/>
                </a:solidFill>
                <a:prstDash val="solid"/>
                <a:miter/>
              </a:ln>
            </p:spPr>
          </p:sp>
          <p:sp>
            <p:nvSpPr>
              <p:cNvPr id="1979" name="直线"/>
              <p:cNvSpPr/>
              <p:nvPr/>
            </p:nvSpPr>
            <p:spPr>
              <a:xfrm>
                <a:off x="3833532" y="2786071"/>
                <a:ext cx="0" cy="1031782"/>
              </a:xfrm>
              <a:prstGeom prst="line">
                <a:avLst/>
              </a:prstGeom>
              <a:noFill/>
              <a:ln w="38100" cap="flat" cmpd="sng">
                <a:solidFill>
                  <a:srgbClr val="000000"/>
                </a:solidFill>
                <a:prstDash val="solid"/>
                <a:round/>
              </a:ln>
            </p:spPr>
          </p:sp>
          <p:sp>
            <p:nvSpPr>
              <p:cNvPr id="1980" name="矩形"/>
              <p:cNvSpPr/>
              <p:nvPr/>
            </p:nvSpPr>
            <p:spPr>
              <a:xfrm>
                <a:off x="533400" y="3688392"/>
                <a:ext cx="573367" cy="51785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1981" name="矩形"/>
              <p:cNvSpPr/>
              <p:nvPr/>
            </p:nvSpPr>
            <p:spPr>
              <a:xfrm>
                <a:off x="1665194" y="4047358"/>
                <a:ext cx="481852" cy="154962"/>
              </a:xfrm>
              <a:prstGeom prst="rect">
                <a:avLst/>
              </a:prstGeom>
              <a:noFill/>
              <a:ln w="38100" cap="flat" cmpd="sng">
                <a:solidFill>
                  <a:srgbClr val="000000"/>
                </a:solidFill>
                <a:prstDash val="solid"/>
                <a:miter/>
              </a:ln>
            </p:spPr>
          </p:sp>
          <p:sp>
            <p:nvSpPr>
              <p:cNvPr id="1982" name="矩形"/>
              <p:cNvSpPr/>
              <p:nvPr/>
            </p:nvSpPr>
            <p:spPr>
              <a:xfrm>
                <a:off x="1609164" y="4141514"/>
                <a:ext cx="659278" cy="51981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983" name="矩形"/>
              <p:cNvSpPr/>
              <p:nvPr/>
            </p:nvSpPr>
            <p:spPr>
              <a:xfrm>
                <a:off x="1665194" y="3539313"/>
                <a:ext cx="481852" cy="154962"/>
              </a:xfrm>
              <a:prstGeom prst="rect">
                <a:avLst/>
              </a:prstGeom>
              <a:noFill/>
              <a:ln w="38100" cap="flat" cmpd="sng">
                <a:solidFill>
                  <a:srgbClr val="000000"/>
                </a:solidFill>
                <a:prstDash val="solid"/>
                <a:miter/>
              </a:ln>
            </p:spPr>
          </p:sp>
          <p:sp>
            <p:nvSpPr>
              <p:cNvPr id="1984" name="直线"/>
              <p:cNvSpPr/>
              <p:nvPr/>
            </p:nvSpPr>
            <p:spPr>
              <a:xfrm>
                <a:off x="2326341" y="2786071"/>
                <a:ext cx="0" cy="870935"/>
              </a:xfrm>
              <a:prstGeom prst="line">
                <a:avLst/>
              </a:prstGeom>
              <a:noFill/>
              <a:ln w="38100" cap="flat" cmpd="sng">
                <a:solidFill>
                  <a:srgbClr val="000000"/>
                </a:solidFill>
                <a:prstDash val="solid"/>
                <a:round/>
              </a:ln>
            </p:spPr>
          </p:sp>
          <p:sp>
            <p:nvSpPr>
              <p:cNvPr id="1985" name="矩形"/>
              <p:cNvSpPr/>
              <p:nvPr/>
            </p:nvSpPr>
            <p:spPr>
              <a:xfrm>
                <a:off x="1599826" y="2917496"/>
                <a:ext cx="634999" cy="523737"/>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986" name="直线"/>
              <p:cNvSpPr/>
              <p:nvPr/>
            </p:nvSpPr>
            <p:spPr>
              <a:xfrm>
                <a:off x="3331135" y="2786071"/>
                <a:ext cx="502397" cy="0"/>
              </a:xfrm>
              <a:prstGeom prst="line">
                <a:avLst/>
              </a:prstGeom>
              <a:noFill/>
              <a:ln w="38100" cap="flat" cmpd="sng">
                <a:solidFill>
                  <a:srgbClr val="000000"/>
                </a:solidFill>
                <a:prstDash val="solid"/>
                <a:round/>
              </a:ln>
            </p:spPr>
          </p:sp>
          <p:sp>
            <p:nvSpPr>
              <p:cNvPr id="1987" name="直线"/>
              <p:cNvSpPr/>
              <p:nvPr/>
            </p:nvSpPr>
            <p:spPr>
              <a:xfrm flipH="1">
                <a:off x="1091826" y="3613851"/>
                <a:ext cx="573367" cy="0"/>
              </a:xfrm>
              <a:prstGeom prst="line">
                <a:avLst/>
              </a:prstGeom>
              <a:noFill/>
              <a:ln w="38100" cap="flat" cmpd="sng">
                <a:solidFill>
                  <a:srgbClr val="000000"/>
                </a:solidFill>
                <a:prstDash val="solid"/>
                <a:round/>
              </a:ln>
            </p:spPr>
          </p:sp>
          <p:sp>
            <p:nvSpPr>
              <p:cNvPr id="1988" name="直线"/>
              <p:cNvSpPr/>
              <p:nvPr/>
            </p:nvSpPr>
            <p:spPr>
              <a:xfrm flipH="1">
                <a:off x="1521385" y="4123859"/>
                <a:ext cx="143808" cy="0"/>
              </a:xfrm>
              <a:prstGeom prst="line">
                <a:avLst/>
              </a:prstGeom>
              <a:noFill/>
              <a:ln w="38100" cap="flat" cmpd="sng">
                <a:solidFill>
                  <a:srgbClr val="000000"/>
                </a:solidFill>
                <a:prstDash val="solid"/>
                <a:round/>
              </a:ln>
            </p:spPr>
          </p:sp>
          <p:grpSp>
            <p:nvGrpSpPr>
              <p:cNvPr id="1991" name="组合"/>
              <p:cNvGrpSpPr/>
              <p:nvPr/>
            </p:nvGrpSpPr>
            <p:grpSpPr>
              <a:xfrm>
                <a:off x="1377576" y="4123859"/>
                <a:ext cx="276411" cy="300120"/>
                <a:chOff x="1377576" y="4123859"/>
                <a:chExt cx="276411" cy="300120"/>
              </a:xfrm>
            </p:grpSpPr>
            <p:sp>
              <p:nvSpPr>
                <p:cNvPr id="1989" name="直线"/>
                <p:cNvSpPr/>
                <p:nvPr/>
              </p:nvSpPr>
              <p:spPr>
                <a:xfrm>
                  <a:off x="1377576" y="4423980"/>
                  <a:ext cx="276411" cy="0"/>
                </a:xfrm>
                <a:prstGeom prst="line">
                  <a:avLst/>
                </a:prstGeom>
                <a:noFill/>
                <a:ln w="38100" cap="flat" cmpd="sng">
                  <a:solidFill>
                    <a:srgbClr val="000000"/>
                  </a:solidFill>
                  <a:prstDash val="solid"/>
                  <a:round/>
                </a:ln>
              </p:spPr>
            </p:sp>
            <p:sp>
              <p:nvSpPr>
                <p:cNvPr id="1990" name="直线"/>
                <p:cNvSpPr/>
                <p:nvPr/>
              </p:nvSpPr>
              <p:spPr>
                <a:xfrm>
                  <a:off x="1521011" y="4123859"/>
                  <a:ext cx="0" cy="300118"/>
                </a:xfrm>
                <a:prstGeom prst="line">
                  <a:avLst/>
                </a:prstGeom>
                <a:noFill/>
                <a:ln w="38100" cap="flat" cmpd="sng">
                  <a:solidFill>
                    <a:srgbClr val="000000"/>
                  </a:solidFill>
                  <a:prstDash val="solid"/>
                  <a:round/>
                </a:ln>
              </p:spPr>
            </p:sp>
          </p:grpSp>
          <p:sp>
            <p:nvSpPr>
              <p:cNvPr id="1992" name="直线"/>
              <p:cNvSpPr/>
              <p:nvPr/>
            </p:nvSpPr>
            <p:spPr>
              <a:xfrm>
                <a:off x="2326341" y="2786071"/>
                <a:ext cx="502397" cy="0"/>
              </a:xfrm>
              <a:prstGeom prst="line">
                <a:avLst/>
              </a:prstGeom>
              <a:noFill/>
              <a:ln w="38100" cap="flat" cmpd="sng">
                <a:solidFill>
                  <a:srgbClr val="000000"/>
                </a:solidFill>
                <a:prstDash val="solid"/>
                <a:round/>
              </a:ln>
            </p:spPr>
          </p:sp>
          <p:grpSp>
            <p:nvGrpSpPr>
              <p:cNvPr id="1995" name="组合"/>
              <p:cNvGrpSpPr/>
              <p:nvPr/>
            </p:nvGrpSpPr>
            <p:grpSpPr>
              <a:xfrm>
                <a:off x="3994150" y="4592674"/>
                <a:ext cx="304425" cy="207926"/>
                <a:chOff x="3994150" y="4592674"/>
                <a:chExt cx="304425" cy="207926"/>
              </a:xfrm>
            </p:grpSpPr>
            <p:sp>
              <p:nvSpPr>
                <p:cNvPr id="1993" name="直线"/>
                <p:cNvSpPr/>
                <p:nvPr/>
              </p:nvSpPr>
              <p:spPr>
                <a:xfrm>
                  <a:off x="3994150" y="4800600"/>
                  <a:ext cx="304425" cy="0"/>
                </a:xfrm>
                <a:prstGeom prst="line">
                  <a:avLst/>
                </a:prstGeom>
                <a:noFill/>
                <a:ln w="38100" cap="flat" cmpd="sng">
                  <a:solidFill>
                    <a:srgbClr val="000000"/>
                  </a:solidFill>
                  <a:prstDash val="solid"/>
                  <a:round/>
                </a:ln>
              </p:spPr>
            </p:sp>
            <p:sp>
              <p:nvSpPr>
                <p:cNvPr id="1994" name="直线"/>
                <p:cNvSpPr/>
                <p:nvPr/>
              </p:nvSpPr>
              <p:spPr>
                <a:xfrm>
                  <a:off x="4152122" y="4592674"/>
                  <a:ext cx="0" cy="207926"/>
                </a:xfrm>
                <a:prstGeom prst="line">
                  <a:avLst/>
                </a:prstGeom>
                <a:noFill/>
                <a:ln w="38100" cap="flat" cmpd="sng">
                  <a:solidFill>
                    <a:srgbClr val="000000"/>
                  </a:solidFill>
                  <a:prstDash val="solid"/>
                  <a:round/>
                </a:ln>
              </p:spPr>
            </p:sp>
          </p:grpSp>
          <p:grpSp>
            <p:nvGrpSpPr>
              <p:cNvPr id="1998" name="组合"/>
              <p:cNvGrpSpPr/>
              <p:nvPr/>
            </p:nvGrpSpPr>
            <p:grpSpPr>
              <a:xfrm>
                <a:off x="891988" y="4592674"/>
                <a:ext cx="268940" cy="207926"/>
                <a:chOff x="891988" y="4592674"/>
                <a:chExt cx="268940" cy="207926"/>
              </a:xfrm>
            </p:grpSpPr>
            <p:sp>
              <p:nvSpPr>
                <p:cNvPr id="1996" name="直线"/>
                <p:cNvSpPr/>
                <p:nvPr/>
              </p:nvSpPr>
              <p:spPr>
                <a:xfrm>
                  <a:off x="891988" y="4800600"/>
                  <a:ext cx="268940" cy="0"/>
                </a:xfrm>
                <a:prstGeom prst="line">
                  <a:avLst/>
                </a:prstGeom>
                <a:noFill/>
                <a:ln w="38100" cap="flat" cmpd="sng">
                  <a:solidFill>
                    <a:srgbClr val="000000"/>
                  </a:solidFill>
                  <a:prstDash val="solid"/>
                  <a:round/>
                </a:ln>
              </p:spPr>
            </p:sp>
            <p:sp>
              <p:nvSpPr>
                <p:cNvPr id="1997" name="直线"/>
                <p:cNvSpPr/>
                <p:nvPr/>
              </p:nvSpPr>
              <p:spPr>
                <a:xfrm>
                  <a:off x="1031546" y="4592674"/>
                  <a:ext cx="0" cy="207926"/>
                </a:xfrm>
                <a:prstGeom prst="line">
                  <a:avLst/>
                </a:prstGeom>
                <a:noFill/>
                <a:ln w="38100" cap="flat" cmpd="sng">
                  <a:solidFill>
                    <a:srgbClr val="000000"/>
                  </a:solidFill>
                  <a:prstDash val="solid"/>
                  <a:round/>
                </a:ln>
              </p:spPr>
            </p:sp>
          </p:grpSp>
          <p:sp>
            <p:nvSpPr>
              <p:cNvPr id="1999" name="矩形"/>
              <p:cNvSpPr/>
              <p:nvPr/>
            </p:nvSpPr>
            <p:spPr>
              <a:xfrm>
                <a:off x="567017" y="3294117"/>
                <a:ext cx="386601" cy="519815"/>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00" name="矩形"/>
              <p:cNvSpPr/>
              <p:nvPr/>
            </p:nvSpPr>
            <p:spPr>
              <a:xfrm>
                <a:off x="4242547" y="3482426"/>
                <a:ext cx="388470" cy="519815"/>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01" name="矩形"/>
              <p:cNvSpPr/>
              <p:nvPr/>
            </p:nvSpPr>
            <p:spPr>
              <a:xfrm>
                <a:off x="595032" y="4141514"/>
                <a:ext cx="362322" cy="519815"/>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02" name="矩形"/>
              <p:cNvSpPr/>
              <p:nvPr/>
            </p:nvSpPr>
            <p:spPr>
              <a:xfrm>
                <a:off x="4119282" y="4141514"/>
                <a:ext cx="593912" cy="519815"/>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013" name="组合"/>
              <p:cNvGrpSpPr/>
              <p:nvPr/>
            </p:nvGrpSpPr>
            <p:grpSpPr>
              <a:xfrm>
                <a:off x="2147047" y="2823341"/>
                <a:ext cx="1981573" cy="1553560"/>
                <a:chOff x="2147047" y="2823341"/>
                <a:chExt cx="1981573" cy="1553560"/>
              </a:xfrm>
            </p:grpSpPr>
            <p:sp>
              <p:nvSpPr>
                <p:cNvPr id="2003" name="矩形" descr="40%"/>
                <p:cNvSpPr/>
                <p:nvPr/>
              </p:nvSpPr>
              <p:spPr>
                <a:xfrm>
                  <a:off x="2686796" y="3162692"/>
                  <a:ext cx="967441" cy="1214208"/>
                </a:xfrm>
                <a:prstGeom prst="rect">
                  <a:avLst/>
                </a:prstGeom>
                <a:noFill/>
                <a:ln w="38100" cap="flat" cmpd="sng">
                  <a:solidFill>
                    <a:srgbClr val="000000"/>
                  </a:solidFill>
                  <a:prstDash val="solid"/>
                  <a:miter/>
                </a:ln>
              </p:spPr>
            </p:sp>
            <p:sp>
              <p:nvSpPr>
                <p:cNvPr id="2004" name="矩形"/>
                <p:cNvSpPr/>
                <p:nvPr/>
              </p:nvSpPr>
              <p:spPr>
                <a:xfrm>
                  <a:off x="2671856" y="3796278"/>
                  <a:ext cx="418352" cy="51785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05" name="矩形"/>
                <p:cNvSpPr/>
                <p:nvPr/>
              </p:nvSpPr>
              <p:spPr>
                <a:xfrm>
                  <a:off x="3267635" y="3519697"/>
                  <a:ext cx="750793" cy="51981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06" name="矩形"/>
                <p:cNvSpPr/>
                <p:nvPr/>
              </p:nvSpPr>
              <p:spPr>
                <a:xfrm>
                  <a:off x="3079003" y="3090114"/>
                  <a:ext cx="984249" cy="45704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07" name="直线"/>
                <p:cNvSpPr/>
                <p:nvPr/>
              </p:nvSpPr>
              <p:spPr>
                <a:xfrm>
                  <a:off x="2147047" y="4123859"/>
                  <a:ext cx="541617" cy="0"/>
                </a:xfrm>
                <a:prstGeom prst="line">
                  <a:avLst/>
                </a:prstGeom>
                <a:noFill/>
                <a:ln w="38100" cap="flat" cmpd="sng">
                  <a:solidFill>
                    <a:srgbClr val="000000"/>
                  </a:solidFill>
                  <a:prstDash val="solid"/>
                  <a:round/>
                </a:ln>
              </p:spPr>
            </p:sp>
            <p:sp>
              <p:nvSpPr>
                <p:cNvPr id="2008" name="直线"/>
                <p:cNvSpPr/>
                <p:nvPr/>
              </p:nvSpPr>
              <p:spPr>
                <a:xfrm>
                  <a:off x="3654238" y="3802162"/>
                  <a:ext cx="474382" cy="0"/>
                </a:xfrm>
                <a:prstGeom prst="line">
                  <a:avLst/>
                </a:prstGeom>
                <a:noFill/>
                <a:ln w="38100" cap="flat" cmpd="sng">
                  <a:solidFill>
                    <a:srgbClr val="000000"/>
                  </a:solidFill>
                  <a:prstDash val="solid"/>
                  <a:round/>
                </a:ln>
              </p:spPr>
            </p:sp>
            <p:sp>
              <p:nvSpPr>
                <p:cNvPr id="2009" name="直线"/>
                <p:cNvSpPr/>
                <p:nvPr/>
              </p:nvSpPr>
              <p:spPr>
                <a:xfrm>
                  <a:off x="2320738" y="2823341"/>
                  <a:ext cx="0" cy="0"/>
                </a:xfrm>
                <a:prstGeom prst="line">
                  <a:avLst/>
                </a:prstGeom>
                <a:noFill/>
                <a:ln w="28575" cap="flat" cmpd="sng">
                  <a:solidFill>
                    <a:srgbClr val="000000"/>
                  </a:solidFill>
                  <a:prstDash val="solid"/>
                  <a:round/>
                </a:ln>
              </p:spPr>
            </p:sp>
            <p:sp>
              <p:nvSpPr>
                <p:cNvPr id="2010" name="直线"/>
                <p:cNvSpPr/>
                <p:nvPr/>
              </p:nvSpPr>
              <p:spPr>
                <a:xfrm>
                  <a:off x="2147047" y="3639353"/>
                  <a:ext cx="541617" cy="0"/>
                </a:xfrm>
                <a:prstGeom prst="line">
                  <a:avLst/>
                </a:prstGeom>
                <a:noFill/>
                <a:ln w="38100" cap="flat" cmpd="sng">
                  <a:solidFill>
                    <a:srgbClr val="000000"/>
                  </a:solidFill>
                  <a:prstDash val="solid"/>
                  <a:round/>
                </a:ln>
              </p:spPr>
            </p:sp>
            <p:sp>
              <p:nvSpPr>
                <p:cNvPr id="2011" name="矩形"/>
                <p:cNvSpPr/>
                <p:nvPr/>
              </p:nvSpPr>
              <p:spPr>
                <a:xfrm>
                  <a:off x="2686796" y="3262732"/>
                  <a:ext cx="614454" cy="51785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12" name="矩形"/>
                <p:cNvSpPr/>
                <p:nvPr/>
              </p:nvSpPr>
              <p:spPr>
                <a:xfrm rot="5400000">
                  <a:off x="2883363" y="3166351"/>
                  <a:ext cx="370735" cy="457573"/>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014" name="椭圆"/>
              <p:cNvSpPr/>
              <p:nvPr/>
            </p:nvSpPr>
            <p:spPr>
              <a:xfrm>
                <a:off x="981635" y="3547159"/>
                <a:ext cx="117661" cy="123578"/>
              </a:xfrm>
              <a:prstGeom prst="ellipse">
                <a:avLst/>
              </a:prstGeom>
              <a:noFill/>
              <a:ln w="38100" cap="flat" cmpd="sng">
                <a:solidFill>
                  <a:srgbClr val="000000"/>
                </a:solidFill>
                <a:prstDash val="solid"/>
                <a:round/>
              </a:ln>
            </p:spPr>
          </p:sp>
          <p:sp>
            <p:nvSpPr>
              <p:cNvPr id="2015" name="椭圆"/>
              <p:cNvSpPr/>
              <p:nvPr/>
            </p:nvSpPr>
            <p:spPr>
              <a:xfrm>
                <a:off x="4119282" y="3735468"/>
                <a:ext cx="117661" cy="123578"/>
              </a:xfrm>
              <a:prstGeom prst="ellipse">
                <a:avLst/>
              </a:prstGeom>
              <a:noFill/>
              <a:ln w="38100" cap="flat" cmpd="sng">
                <a:solidFill>
                  <a:srgbClr val="000000"/>
                </a:solidFill>
                <a:prstDash val="solid"/>
                <a:round/>
              </a:ln>
            </p:spPr>
          </p:sp>
          <p:sp>
            <p:nvSpPr>
              <p:cNvPr id="2016" name="椭圆"/>
              <p:cNvSpPr/>
              <p:nvPr/>
            </p:nvSpPr>
            <p:spPr>
              <a:xfrm>
                <a:off x="981635" y="4488711"/>
                <a:ext cx="117661" cy="123578"/>
              </a:xfrm>
              <a:prstGeom prst="ellipse">
                <a:avLst/>
              </a:prstGeom>
              <a:noFill/>
              <a:ln w="38100" cap="flat" cmpd="sng">
                <a:solidFill>
                  <a:srgbClr val="000000"/>
                </a:solidFill>
                <a:prstDash val="solid"/>
                <a:round/>
              </a:ln>
            </p:spPr>
          </p:sp>
          <p:sp>
            <p:nvSpPr>
              <p:cNvPr id="2017" name="椭圆"/>
              <p:cNvSpPr/>
              <p:nvPr/>
            </p:nvSpPr>
            <p:spPr>
              <a:xfrm>
                <a:off x="4091266" y="4488711"/>
                <a:ext cx="117661" cy="123578"/>
              </a:xfrm>
              <a:prstGeom prst="ellipse">
                <a:avLst/>
              </a:prstGeom>
              <a:noFill/>
              <a:ln w="38100" cap="flat" cmpd="sng">
                <a:solidFill>
                  <a:srgbClr val="000000"/>
                </a:solidFill>
                <a:prstDash val="solid"/>
                <a:round/>
              </a:ln>
            </p:spPr>
          </p:sp>
        </p:grpSp>
      </p:grpSp>
      <p:graphicFrame>
        <p:nvGraphicFramePr>
          <p:cNvPr id="2020" name="对象"/>
          <p:cNvGraphicFramePr>
            <a:graphicFrameLocks noChangeAspect="1"/>
          </p:cNvGraphicFramePr>
          <p:nvPr/>
        </p:nvGraphicFramePr>
        <p:xfrm>
          <a:off x="719455" y="3111500"/>
          <a:ext cx="441325" cy="469899"/>
        </p:xfrm>
        <a:graphic>
          <a:graphicData uri="http://schemas.openxmlformats.org/presentationml/2006/ole">
            <mc:AlternateContent xmlns:mc="http://schemas.openxmlformats.org/markup-compatibility/2006">
              <mc:Choice xmlns:v="urn:schemas-microsoft-com:vml" Requires="v">
                <p:oleObj spid="_x0000_s3" name="package" r:id="rId5" imgW="38100" imgH="63500" progId="package">
                  <p:embed/>
                </p:oleObj>
              </mc:Choice>
              <mc:Fallback>
                <p:oleObj name="package" r:id="rId5" imgW="38100" imgH="63500" progId="package">
                  <p:embed/>
                  <p:pic>
                    <p:nvPicPr>
                      <p:cNvPr id="0" name="对象"/>
                      <p:cNvPicPr>
                        <a:picLocks noChangeAspect="1"/>
                      </p:cNvPicPr>
                      <p:nvPr/>
                    </p:nvPicPr>
                    <p:blipFill>
                      <a:blip r:embed="rId6" cstate="print"/>
                      <a:stretch>
                        <a:fillRect/>
                      </a:stretch>
                    </p:blipFill>
                    <p:spPr>
                      <a:xfrm>
                        <a:off x="719455" y="3111500"/>
                        <a:ext cx="441325" cy="469899"/>
                      </a:xfrm>
                      <a:prstGeom prst="rect">
                        <a:avLst/>
                      </a:prstGeom>
                      <a:noFill/>
                      <a:ln w="9525" cap="flat" cmpd="sng">
                        <a:noFill/>
                        <a:prstDash val="solid"/>
                        <a:miter/>
                      </a:ln>
                    </p:spPr>
                  </p:pic>
                </p:oleObj>
              </mc:Fallback>
            </mc:AlternateContent>
          </a:graphicData>
        </a:graphic>
      </p:graphicFrame>
      <p:sp>
        <p:nvSpPr>
          <p:cNvPr id="2021" name="椭圆"/>
          <p:cNvSpPr/>
          <p:nvPr/>
        </p:nvSpPr>
        <p:spPr>
          <a:xfrm flipV="1">
            <a:off x="3962400" y="3429000"/>
            <a:ext cx="269875" cy="269875"/>
          </a:xfrm>
          <a:prstGeom prst="ellipse">
            <a:avLst/>
          </a:prstGeom>
          <a:noFill/>
          <a:ln w="28575" cap="flat" cmpd="sng">
            <a:solidFill>
              <a:srgbClr val="003399"/>
            </a:solidFill>
            <a:prstDash val="solid"/>
            <a:round/>
          </a:ln>
        </p:spPr>
        <p:txBody>
          <a:bodyPr vert="horz" wrap="none" lIns="91440" tIns="45720" rIns="91440" bIns="45720" anchor="ctr" anchorCtr="0" upright="1"/>
          <a:lstStyle/>
          <a:p>
            <a:pPr marL="0" indent="0" algn="ctr">
              <a:lnSpc>
                <a:spcPct val="70000"/>
              </a:lnSpc>
              <a:spcBef>
                <a:spcPct val="50000"/>
              </a:spcBef>
              <a:spcAft>
                <a:spcPts val="0"/>
              </a:spcAft>
              <a:buNone/>
            </a:pPr>
            <a:r>
              <a:rPr lang="zh-CN" altLang="en-US" sz="2400" b="0" i="0" u="none" strike="noStrike" kern="1200" cap="none" spc="0" baseline="0">
                <a:solidFill>
                  <a:srgbClr val="003399"/>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003399"/>
              </a:solidFill>
              <a:latin typeface="Times New Roman" panose="02020603050405020304" charset="0"/>
              <a:ea typeface="楷体_GB2312" pitchFamily="49" charset="-122"/>
              <a:cs typeface="楷体_GB2312" pitchFamily="49" charset="-122"/>
            </a:endParaRPr>
          </a:p>
        </p:txBody>
      </p:sp>
      <p:sp>
        <p:nvSpPr>
          <p:cNvPr id="2022" name="椭圆"/>
          <p:cNvSpPr/>
          <p:nvPr/>
        </p:nvSpPr>
        <p:spPr>
          <a:xfrm flipV="1">
            <a:off x="2057400" y="3200400"/>
            <a:ext cx="269875" cy="269875"/>
          </a:xfrm>
          <a:prstGeom prst="ellipse">
            <a:avLst/>
          </a:prstGeom>
          <a:noFill/>
          <a:ln w="28575" cap="flat" cmpd="sng">
            <a:solidFill>
              <a:srgbClr val="003399"/>
            </a:solidFill>
            <a:prstDash val="solid"/>
            <a:round/>
          </a:ln>
        </p:spPr>
        <p:txBody>
          <a:bodyPr vert="horz" wrap="none" lIns="91440" tIns="45720" rIns="91440" bIns="45720" anchor="ctr" anchorCtr="0" upright="1"/>
          <a:lstStyle/>
          <a:p>
            <a:pPr marL="0" indent="0" algn="ctr">
              <a:lnSpc>
                <a:spcPct val="110000"/>
              </a:lnSpc>
              <a:spcBef>
                <a:spcPct val="50000"/>
              </a:spcBef>
              <a:spcAft>
                <a:spcPts val="0"/>
              </a:spcAft>
              <a:buNone/>
            </a:pPr>
            <a:r>
              <a:rPr lang="zh-CN" altLang="en-US" sz="2400" b="0" i="0" u="none" strike="noStrike" kern="1200" cap="none" spc="0" baseline="0">
                <a:solidFill>
                  <a:srgbClr val="003399"/>
                </a:solidFill>
                <a:latin typeface="Times New Roman" panose="02020603050405020304" charset="0"/>
                <a:ea typeface="楷体_GB2312" pitchFamily="49" charset="-122"/>
                <a:cs typeface="楷体_GB2312" pitchFamily="49" charset="-122"/>
              </a:rPr>
              <a:t>－</a:t>
            </a:r>
            <a:endParaRPr lang="zh-CN" altLang="en-US" sz="2400" b="0" i="0" u="none" strike="noStrike" kern="1200" cap="none" spc="0" baseline="0">
              <a:solidFill>
                <a:srgbClr val="003399"/>
              </a:solidFill>
              <a:latin typeface="Times New Roman" panose="02020603050405020304" charset="0"/>
              <a:ea typeface="楷体_GB2312" pitchFamily="49" charset="-122"/>
              <a:cs typeface="楷体_GB2312" pitchFamily="49" charset="-122"/>
            </a:endParaRPr>
          </a:p>
        </p:txBody>
      </p:sp>
      <p:sp>
        <p:nvSpPr>
          <p:cNvPr id="2023" name="椭圆形标注" descr="40%"/>
          <p:cNvSpPr/>
          <p:nvPr/>
        </p:nvSpPr>
        <p:spPr>
          <a:xfrm>
            <a:off x="3352800" y="1981200"/>
            <a:ext cx="3124200" cy="1066800"/>
          </a:xfrm>
          <a:prstGeom prst="wedgeEllipseCallout">
            <a:avLst>
              <a:gd name="adj1" fmla="val -33074"/>
              <a:gd name="adj2" fmla="val 110412"/>
            </a:avLst>
          </a:prstGeom>
          <a:pattFill prst="pct40">
            <a:fgClr>
              <a:srgbClr val="00FF00"/>
            </a:fgClr>
            <a:bgClr>
              <a:srgbClr val="FFFFFF"/>
            </a:bgClr>
          </a:patt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反馈电路直接从输</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出端引出</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电压反馈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024" name="椭圆形标注" descr="40%"/>
          <p:cNvSpPr/>
          <p:nvPr/>
        </p:nvSpPr>
        <p:spPr>
          <a:xfrm>
            <a:off x="1066800" y="4953000"/>
            <a:ext cx="4267199" cy="990600"/>
          </a:xfrm>
          <a:prstGeom prst="wedgeEllipseCallout">
            <a:avLst>
              <a:gd name="adj1" fmla="val -20824"/>
              <a:gd name="adj2" fmla="val -177875"/>
            </a:avLst>
          </a:prstGeom>
          <a:pattFill prst="pct40">
            <a:fgClr>
              <a:srgbClr val="CCFF66"/>
            </a:fgClr>
            <a:bgClr>
              <a:srgbClr val="FFFFFF"/>
            </a:bgClr>
          </a:patt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输入信号和反馈信号加在</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同一输入端</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并联反馈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025" name="椭圆形标注" descr="40%"/>
          <p:cNvSpPr/>
          <p:nvPr/>
        </p:nvSpPr>
        <p:spPr>
          <a:xfrm>
            <a:off x="0" y="1524000"/>
            <a:ext cx="3276600" cy="914400"/>
          </a:xfrm>
          <a:prstGeom prst="wedgeEllipseCallout">
            <a:avLst>
              <a:gd name="adj1" fmla="val 17000"/>
              <a:gd name="adj2" fmla="val 130722"/>
            </a:avLst>
          </a:prstGeom>
          <a:pattFill prst="pct40">
            <a:fgClr>
              <a:srgbClr val="FFFF00"/>
            </a:fgClr>
            <a:bgClr>
              <a:srgbClr val="FFFFFF"/>
            </a:bgClr>
          </a:pattFill>
          <a:ln w="28575" cap="flat" cmpd="sng">
            <a:solidFill>
              <a:srgbClr val="006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反馈信号使净输入</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信号减小</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负反馈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026" name="矩形" descr="40%"/>
          <p:cNvSpPr/>
          <p:nvPr/>
        </p:nvSpPr>
        <p:spPr>
          <a:xfrm>
            <a:off x="5410200" y="3962400"/>
            <a:ext cx="34290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3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电压并联负反馈</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027" name="矩形"/>
          <p:cNvSpPr/>
          <p:nvPr/>
        </p:nvSpPr>
        <p:spPr>
          <a:xfrm>
            <a:off x="5867400" y="4572000"/>
            <a:ext cx="27432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0" latinLnBrk="0" hangingPunct="0">
              <a:lnSpc>
                <a:spcPct val="100000"/>
              </a:lnSpc>
              <a:spcBef>
                <a:spcPct val="2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输入电阻低，</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ct val="2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共模电压 </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0</a:t>
            </a:r>
            <a:endParaRPr lang="zh-CN" altLang="en-US"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wipe(left)">
                                      <p:cBhvr>
                                        <p:cTn id="7" dur="5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box(out)">
                                      <p:cBhvr>
                                        <p:cTn id="12" dur="5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box(out)">
                                      <p:cBhvr>
                                        <p:cTn id="17" dur="500"/>
                                        <p:tgtEl>
                                          <p:spTgt spid="20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3"/>
                                        </p:tgtEl>
                                        <p:attrNameLst>
                                          <p:attrName>style.visibility</p:attrName>
                                        </p:attrNameLst>
                                      </p:cBhvr>
                                      <p:to>
                                        <p:strVal val="visible"/>
                                      </p:to>
                                    </p:set>
                                    <p:animEffect transition="in" filter="wipe(up)">
                                      <p:cBhvr>
                                        <p:cTn id="22" dur="500"/>
                                        <p:tgtEl>
                                          <p:spTgt spid="20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25"/>
                                        </p:tgtEl>
                                        <p:attrNameLst>
                                          <p:attrName>style.visibility</p:attrName>
                                        </p:attrNameLst>
                                      </p:cBhvr>
                                      <p:to>
                                        <p:strVal val="visible"/>
                                      </p:to>
                                    </p:set>
                                    <p:animEffect transition="in" filter="wipe(up)">
                                      <p:cBhvr>
                                        <p:cTn id="27" dur="500"/>
                                        <p:tgtEl>
                                          <p:spTgt spid="20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24"/>
                                        </p:tgtEl>
                                        <p:attrNameLst>
                                          <p:attrName>style.visibility</p:attrName>
                                        </p:attrNameLst>
                                      </p:cBhvr>
                                      <p:to>
                                        <p:strVal val="visible"/>
                                      </p:to>
                                    </p:set>
                                    <p:animEffect transition="in" filter="wipe(down)">
                                      <p:cBhvr>
                                        <p:cTn id="32" dur="500"/>
                                        <p:tgtEl>
                                          <p:spTgt spid="20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26"/>
                                        </p:tgtEl>
                                        <p:attrNameLst>
                                          <p:attrName>style.visibility</p:attrName>
                                        </p:attrNameLst>
                                      </p:cBhvr>
                                      <p:to>
                                        <p:strVal val="visible"/>
                                      </p:to>
                                    </p:set>
                                    <p:animEffect transition="in" filter="wipe(left)">
                                      <p:cBhvr>
                                        <p:cTn id="37" dur="500"/>
                                        <p:tgtEl>
                                          <p:spTgt spid="20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27"/>
                                        </p:tgtEl>
                                        <p:attrNameLst>
                                          <p:attrName>style.visibility</p:attrName>
                                        </p:attrNameLst>
                                      </p:cBhvr>
                                      <p:to>
                                        <p:strVal val="visible"/>
                                      </p:to>
                                    </p:set>
                                    <p:animEffect transition="in" filter="wipe(left)">
                                      <p:cBhvr>
                                        <p:cTn id="42" dur="500"/>
                                        <p:tgtEl>
                                          <p:spTgt spid="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1" grpId="0" animBg="1"/>
      <p:bldP spid="2022" grpId="0" animBg="1"/>
      <p:bldP spid="2023" grpId="0" animBg="1"/>
      <p:bldP spid="2025" grpId="0" animBg="1"/>
      <p:bldP spid="2024" grpId="0" animBg="1"/>
      <p:bldP spid="2026" grpId="0"/>
      <p:bldP spid="20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0" name="矩形"/>
          <p:cNvSpPr/>
          <p:nvPr/>
        </p:nvSpPr>
        <p:spPr>
          <a:xfrm>
            <a:off x="755650" y="4487863"/>
            <a:ext cx="7239000" cy="523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⑤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电压并联负反馈，输入、输出电阻低。</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031" name="矩形" descr="40%"/>
          <p:cNvSpPr/>
          <p:nvPr/>
        </p:nvSpPr>
        <p:spPr>
          <a:xfrm>
            <a:off x="381000" y="517524"/>
            <a:ext cx="1676400" cy="579438"/>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结论：</a:t>
            </a:r>
            <a:endParaRPr lang="zh-CN" altLang="en-US"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032" name="矩形"/>
          <p:cNvSpPr/>
          <p:nvPr/>
        </p:nvSpPr>
        <p:spPr>
          <a:xfrm>
            <a:off x="755650" y="1066800"/>
            <a:ext cx="7931150" cy="108337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①   A</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uf</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为负值，即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与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极性相反。</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因为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加</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在反相输入端。</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2033" name="矩形"/>
          <p:cNvSpPr/>
          <p:nvPr/>
        </p:nvSpPr>
        <p:spPr>
          <a:xfrm>
            <a:off x="755650" y="2201863"/>
            <a:ext cx="7545655" cy="108337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②   A</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uf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只与外部电阻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有关，与运放本</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身参数无关。</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034" name="矩形"/>
          <p:cNvSpPr/>
          <p:nvPr/>
        </p:nvSpPr>
        <p:spPr>
          <a:xfrm>
            <a:off x="755650" y="3285236"/>
            <a:ext cx="7438004" cy="523219"/>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③   | A</a:t>
            </a:r>
            <a:r>
              <a:rPr lang="en-US" altLang="zh-CN" sz="2800" b="1" i="0" u="none" strike="noStrike" kern="1200" cap="none" spc="0" baseline="-2500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uf</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 | </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可大于 </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，也可等于 </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或小于 </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sp>
        <p:nvSpPr>
          <p:cNvPr id="2035" name="矩形"/>
          <p:cNvSpPr/>
          <p:nvPr/>
        </p:nvSpPr>
        <p:spPr>
          <a:xfrm>
            <a:off x="755650" y="3808457"/>
            <a:ext cx="7397444" cy="523219"/>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④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0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反相输入端“虚地”。</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2"/>
                                        </p:tgtEl>
                                        <p:attrNameLst>
                                          <p:attrName>style.visibility</p:attrName>
                                        </p:attrNameLst>
                                      </p:cBhvr>
                                      <p:to>
                                        <p:strVal val="visible"/>
                                      </p:to>
                                    </p:set>
                                    <p:animEffect transition="in" filter="wipe(left)">
                                      <p:cBhvr>
                                        <p:cTn id="7" dur="500"/>
                                        <p:tgtEl>
                                          <p:spTgt spid="20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3"/>
                                        </p:tgtEl>
                                        <p:attrNameLst>
                                          <p:attrName>style.visibility</p:attrName>
                                        </p:attrNameLst>
                                      </p:cBhvr>
                                      <p:to>
                                        <p:strVal val="visible"/>
                                      </p:to>
                                    </p:set>
                                    <p:animEffect transition="in" filter="wipe(left)">
                                      <p:cBhvr>
                                        <p:cTn id="12" dur="500"/>
                                        <p:tgtEl>
                                          <p:spTgt spid="20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34"/>
                                        </p:tgtEl>
                                        <p:attrNameLst>
                                          <p:attrName>style.visibility</p:attrName>
                                        </p:attrNameLst>
                                      </p:cBhvr>
                                      <p:to>
                                        <p:strVal val="visible"/>
                                      </p:to>
                                    </p:set>
                                    <p:animEffect transition="in" filter="wipe(left)">
                                      <p:cBhvr>
                                        <p:cTn id="17" dur="500"/>
                                        <p:tgtEl>
                                          <p:spTgt spid="20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35"/>
                                        </p:tgtEl>
                                        <p:attrNameLst>
                                          <p:attrName>style.visibility</p:attrName>
                                        </p:attrNameLst>
                                      </p:cBhvr>
                                      <p:to>
                                        <p:strVal val="visible"/>
                                      </p:to>
                                    </p:set>
                                    <p:animEffect transition="in" filter="wipe(left)">
                                      <p:cBhvr>
                                        <p:cTn id="22" dur="500"/>
                                        <p:tgtEl>
                                          <p:spTgt spid="20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30"/>
                                        </p:tgtEl>
                                        <p:attrNameLst>
                                          <p:attrName>style.visibility</p:attrName>
                                        </p:attrNameLst>
                                      </p:cBhvr>
                                      <p:to>
                                        <p:strVal val="visible"/>
                                      </p:to>
                                    </p:set>
                                    <p:animEffect transition="in" filter="wipe(left)">
                                      <p:cBhvr>
                                        <p:cTn id="27" dur="500"/>
                                        <p:tgtEl>
                                          <p:spTgt spid="2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2" grpId="0"/>
      <p:bldP spid="2033" grpId="0"/>
      <p:bldP spid="2034" grpId="0"/>
      <p:bldP spid="2035" grpId="0"/>
      <p:bldP spid="20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8" name="矩形"/>
          <p:cNvSpPr/>
          <p:nvPr/>
        </p:nvSpPr>
        <p:spPr>
          <a:xfrm>
            <a:off x="228600" y="457200"/>
            <a:ext cx="8763000" cy="15017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例：</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电路如下图所示，已知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10 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50 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1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求：</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1.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若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不变，要求</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为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10</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，则</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应为 多少？</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39" name="矩形"/>
          <p:cNvSpPr/>
          <p:nvPr/>
        </p:nvSpPr>
        <p:spPr>
          <a:xfrm>
            <a:off x="4343400" y="2057400"/>
            <a:ext cx="4648200" cy="11160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解：</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1.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32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 –50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10 = –5</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2040" name="矩形"/>
          <p:cNvSpPr/>
          <p:nvPr/>
        </p:nvSpPr>
        <p:spPr>
          <a:xfrm>
            <a:off x="5562600" y="3048000"/>
            <a:ext cx="3505200" cy="15859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=10 50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10+50) </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 8.3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2041" name="矩形"/>
          <p:cNvSpPr/>
          <p:nvPr/>
        </p:nvSpPr>
        <p:spPr>
          <a:xfrm>
            <a:off x="381000" y="4519613"/>
            <a:ext cx="7467600" cy="166814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uf</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10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10 </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bg1"/>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故得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 –A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f</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32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 –(–10) 10 =100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 10  100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10 +100) = 9. 1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graphicFrame>
        <p:nvGraphicFramePr>
          <p:cNvPr id="2042" name="对象"/>
          <p:cNvGraphicFramePr>
            <a:graphicFrameLocks noChangeAspect="1"/>
          </p:cNvGraphicFramePr>
          <p:nvPr/>
        </p:nvGraphicFramePr>
        <p:xfrm>
          <a:off x="7243763" y="5195888"/>
          <a:ext cx="1366837" cy="1128712"/>
        </p:xfrm>
        <a:graphic>
          <a:graphicData uri="http://schemas.openxmlformats.org/presentationml/2006/ole">
            <mc:AlternateContent xmlns:mc="http://schemas.openxmlformats.org/markup-compatibility/2006">
              <mc:Choice xmlns:v="urn:schemas-microsoft-com:vml" Requires="v">
                <p:oleObj spid="_x0000_s0" name="package" r:id="rId1" imgW="1139190" imgH="941070" progId="package">
                  <p:embed/>
                </p:oleObj>
              </mc:Choice>
              <mc:Fallback>
                <p:oleObj name="package" r:id="rId1" imgW="1139190" imgH="941070" progId="package">
                  <p:embed/>
                  <p:pic>
                    <p:nvPicPr>
                      <p:cNvPr id="0" name="对象"/>
                      <p:cNvPicPr>
                        <a:picLocks noChangeAspect="1"/>
                      </p:cNvPicPr>
                      <p:nvPr/>
                    </p:nvPicPr>
                    <p:blipFill>
                      <a:blip r:embed="rId2" cstate="print"/>
                      <a:stretch>
                        <a:fillRect/>
                      </a:stretch>
                    </p:blipFill>
                    <p:spPr>
                      <a:xfrm>
                        <a:off x="7243763" y="5195888"/>
                        <a:ext cx="1366837" cy="1128712"/>
                      </a:xfrm>
                      <a:prstGeom prst="rect">
                        <a:avLst/>
                      </a:prstGeom>
                      <a:noFill/>
                      <a:ln w="9525" cap="flat" cmpd="sng">
                        <a:noFill/>
                        <a:prstDash val="solid"/>
                        <a:miter/>
                      </a:ln>
                    </p:spPr>
                  </p:pic>
                </p:oleObj>
              </mc:Fallback>
            </mc:AlternateContent>
          </a:graphicData>
        </a:graphic>
      </p:graphicFrame>
      <p:grpSp>
        <p:nvGrpSpPr>
          <p:cNvPr id="2086" name="组合"/>
          <p:cNvGrpSpPr/>
          <p:nvPr/>
        </p:nvGrpSpPr>
        <p:grpSpPr>
          <a:xfrm>
            <a:off x="304800" y="1828800"/>
            <a:ext cx="4648199" cy="2643188"/>
            <a:chOff x="304800" y="1828800"/>
            <a:chExt cx="4648199" cy="2643188"/>
          </a:xfrm>
        </p:grpSpPr>
        <p:sp>
          <p:nvSpPr>
            <p:cNvPr id="2043" name="矩形"/>
            <p:cNvSpPr/>
            <p:nvPr/>
          </p:nvSpPr>
          <p:spPr>
            <a:xfrm>
              <a:off x="3878293" y="3469399"/>
              <a:ext cx="1074706" cy="51838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nvGrpSpPr>
            <p:cNvPr id="2085" name="组合"/>
            <p:cNvGrpSpPr/>
            <p:nvPr/>
          </p:nvGrpSpPr>
          <p:grpSpPr>
            <a:xfrm>
              <a:off x="304800" y="1828800"/>
              <a:ext cx="4249457" cy="2643188"/>
              <a:chOff x="304800" y="1828800"/>
              <a:chExt cx="4249457" cy="2643188"/>
            </a:xfrm>
          </p:grpSpPr>
          <p:sp>
            <p:nvSpPr>
              <p:cNvPr id="2044" name="矩形"/>
              <p:cNvSpPr/>
              <p:nvPr/>
            </p:nvSpPr>
            <p:spPr>
              <a:xfrm>
                <a:off x="2600418" y="1828800"/>
                <a:ext cx="1076605" cy="518383"/>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045" name="矩形"/>
              <p:cNvSpPr/>
              <p:nvPr/>
            </p:nvSpPr>
            <p:spPr>
              <a:xfrm>
                <a:off x="2638393" y="2447822"/>
                <a:ext cx="489882" cy="151907"/>
              </a:xfrm>
              <a:prstGeom prst="rect">
                <a:avLst/>
              </a:prstGeom>
              <a:noFill/>
              <a:ln w="38100" cap="flat" cmpd="sng">
                <a:solidFill>
                  <a:srgbClr val="000000"/>
                </a:solidFill>
                <a:prstDash val="solid"/>
                <a:miter/>
              </a:ln>
            </p:spPr>
          </p:sp>
          <p:sp>
            <p:nvSpPr>
              <p:cNvPr id="2046" name="直线"/>
              <p:cNvSpPr/>
              <p:nvPr/>
            </p:nvSpPr>
            <p:spPr>
              <a:xfrm>
                <a:off x="3659934" y="2521877"/>
                <a:ext cx="0" cy="998791"/>
              </a:xfrm>
              <a:prstGeom prst="line">
                <a:avLst/>
              </a:prstGeom>
              <a:noFill/>
              <a:ln w="38100" cap="flat" cmpd="sng">
                <a:solidFill>
                  <a:srgbClr val="000000"/>
                </a:solidFill>
                <a:prstDash val="solid"/>
                <a:round/>
              </a:ln>
            </p:spPr>
          </p:sp>
          <p:sp>
            <p:nvSpPr>
              <p:cNvPr id="2047" name="矩形"/>
              <p:cNvSpPr/>
              <p:nvPr/>
            </p:nvSpPr>
            <p:spPr>
              <a:xfrm>
                <a:off x="304800" y="3395344"/>
                <a:ext cx="582923" cy="52028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048" name="矩形"/>
              <p:cNvSpPr/>
              <p:nvPr/>
            </p:nvSpPr>
            <p:spPr>
              <a:xfrm>
                <a:off x="1455457" y="3742833"/>
                <a:ext cx="489882" cy="150008"/>
              </a:xfrm>
              <a:prstGeom prst="rect">
                <a:avLst/>
              </a:prstGeom>
              <a:noFill/>
              <a:ln w="38100" cap="flat" cmpd="sng">
                <a:solidFill>
                  <a:srgbClr val="000000"/>
                </a:solidFill>
                <a:prstDash val="solid"/>
                <a:miter/>
              </a:ln>
            </p:spPr>
          </p:sp>
          <p:sp>
            <p:nvSpPr>
              <p:cNvPr id="2049" name="矩形"/>
              <p:cNvSpPr/>
              <p:nvPr/>
            </p:nvSpPr>
            <p:spPr>
              <a:xfrm>
                <a:off x="1398494" y="3833976"/>
                <a:ext cx="670267" cy="51838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50" name="矩形"/>
              <p:cNvSpPr/>
              <p:nvPr/>
            </p:nvSpPr>
            <p:spPr>
              <a:xfrm>
                <a:off x="1455457" y="3251032"/>
                <a:ext cx="489882" cy="150008"/>
              </a:xfrm>
              <a:prstGeom prst="rect">
                <a:avLst/>
              </a:prstGeom>
              <a:noFill/>
              <a:ln w="38100" cap="flat" cmpd="sng">
                <a:solidFill>
                  <a:srgbClr val="000000"/>
                </a:solidFill>
                <a:prstDash val="solid"/>
                <a:miter/>
              </a:ln>
            </p:spPr>
          </p:sp>
          <p:sp>
            <p:nvSpPr>
              <p:cNvPr id="2051" name="直线"/>
              <p:cNvSpPr/>
              <p:nvPr/>
            </p:nvSpPr>
            <p:spPr>
              <a:xfrm>
                <a:off x="2127623" y="2521877"/>
                <a:ext cx="0" cy="843086"/>
              </a:xfrm>
              <a:prstGeom prst="line">
                <a:avLst/>
              </a:prstGeom>
              <a:noFill/>
              <a:ln w="38100" cap="flat" cmpd="sng">
                <a:solidFill>
                  <a:srgbClr val="000000"/>
                </a:solidFill>
                <a:prstDash val="solid"/>
                <a:round/>
              </a:ln>
            </p:spPr>
          </p:sp>
          <p:sp>
            <p:nvSpPr>
              <p:cNvPr id="2052" name="矩形"/>
              <p:cNvSpPr/>
              <p:nvPr/>
            </p:nvSpPr>
            <p:spPr>
              <a:xfrm>
                <a:off x="1389000" y="2649098"/>
                <a:ext cx="636089" cy="524080"/>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053" name="直线"/>
              <p:cNvSpPr/>
              <p:nvPr/>
            </p:nvSpPr>
            <p:spPr>
              <a:xfrm>
                <a:off x="3149164" y="2521877"/>
                <a:ext cx="510770" cy="0"/>
              </a:xfrm>
              <a:prstGeom prst="line">
                <a:avLst/>
              </a:prstGeom>
              <a:noFill/>
              <a:ln w="38100" cap="flat" cmpd="sng">
                <a:solidFill>
                  <a:srgbClr val="000000"/>
                </a:solidFill>
                <a:prstDash val="solid"/>
                <a:round/>
              </a:ln>
            </p:spPr>
          </p:sp>
          <p:sp>
            <p:nvSpPr>
              <p:cNvPr id="2054" name="直线"/>
              <p:cNvSpPr/>
              <p:nvPr/>
            </p:nvSpPr>
            <p:spPr>
              <a:xfrm flipH="1">
                <a:off x="872532" y="3323189"/>
                <a:ext cx="582922" cy="0"/>
              </a:xfrm>
              <a:prstGeom prst="line">
                <a:avLst/>
              </a:prstGeom>
              <a:noFill/>
              <a:ln w="38100" cap="flat" cmpd="sng">
                <a:solidFill>
                  <a:srgbClr val="000000"/>
                </a:solidFill>
                <a:prstDash val="solid"/>
                <a:round/>
              </a:ln>
            </p:spPr>
          </p:sp>
          <p:sp>
            <p:nvSpPr>
              <p:cNvPr id="2055" name="直线"/>
              <p:cNvSpPr/>
              <p:nvPr/>
            </p:nvSpPr>
            <p:spPr>
              <a:xfrm flipH="1">
                <a:off x="1309251" y="3816886"/>
                <a:ext cx="146204" cy="0"/>
              </a:xfrm>
              <a:prstGeom prst="line">
                <a:avLst/>
              </a:prstGeom>
              <a:noFill/>
              <a:ln w="38100" cap="flat" cmpd="sng">
                <a:solidFill>
                  <a:srgbClr val="000000"/>
                </a:solidFill>
                <a:prstDash val="solid"/>
                <a:round/>
              </a:ln>
            </p:spPr>
          </p:sp>
          <p:grpSp>
            <p:nvGrpSpPr>
              <p:cNvPr id="2058" name="组合"/>
              <p:cNvGrpSpPr/>
              <p:nvPr/>
            </p:nvGrpSpPr>
            <p:grpSpPr>
              <a:xfrm>
                <a:off x="1163046" y="3816888"/>
                <a:ext cx="281017" cy="290523"/>
                <a:chOff x="1163046" y="3816888"/>
                <a:chExt cx="281017" cy="290523"/>
              </a:xfrm>
            </p:grpSpPr>
            <p:sp>
              <p:nvSpPr>
                <p:cNvPr id="2056" name="直线"/>
                <p:cNvSpPr/>
                <p:nvPr/>
              </p:nvSpPr>
              <p:spPr>
                <a:xfrm>
                  <a:off x="1163046" y="4107411"/>
                  <a:ext cx="281017" cy="0"/>
                </a:xfrm>
                <a:prstGeom prst="line">
                  <a:avLst/>
                </a:prstGeom>
                <a:noFill/>
                <a:ln w="38100" cap="flat" cmpd="sng">
                  <a:solidFill>
                    <a:srgbClr val="000000"/>
                  </a:solidFill>
                  <a:prstDash val="solid"/>
                  <a:round/>
                </a:ln>
              </p:spPr>
            </p:sp>
            <p:sp>
              <p:nvSpPr>
                <p:cNvPr id="2057" name="直线"/>
                <p:cNvSpPr/>
                <p:nvPr/>
              </p:nvSpPr>
              <p:spPr>
                <a:xfrm>
                  <a:off x="1308871" y="3816888"/>
                  <a:ext cx="0" cy="290522"/>
                </a:xfrm>
                <a:prstGeom prst="line">
                  <a:avLst/>
                </a:prstGeom>
                <a:noFill/>
                <a:ln w="38100" cap="flat" cmpd="sng">
                  <a:solidFill>
                    <a:srgbClr val="000000"/>
                  </a:solidFill>
                  <a:prstDash val="solid"/>
                  <a:round/>
                </a:ln>
              </p:spPr>
            </p:sp>
          </p:grpSp>
          <p:sp>
            <p:nvSpPr>
              <p:cNvPr id="2059" name="直线"/>
              <p:cNvSpPr/>
              <p:nvPr/>
            </p:nvSpPr>
            <p:spPr>
              <a:xfrm>
                <a:off x="2127623" y="2521877"/>
                <a:ext cx="510770" cy="0"/>
              </a:xfrm>
              <a:prstGeom prst="line">
                <a:avLst/>
              </a:prstGeom>
              <a:noFill/>
              <a:ln w="38100" cap="flat" cmpd="sng">
                <a:solidFill>
                  <a:srgbClr val="000000"/>
                </a:solidFill>
                <a:prstDash val="solid"/>
                <a:round/>
              </a:ln>
            </p:spPr>
          </p:sp>
          <p:grpSp>
            <p:nvGrpSpPr>
              <p:cNvPr id="2062" name="组合"/>
              <p:cNvGrpSpPr/>
              <p:nvPr/>
            </p:nvGrpSpPr>
            <p:grpSpPr>
              <a:xfrm>
                <a:off x="3823229" y="4270711"/>
                <a:ext cx="309499" cy="201277"/>
                <a:chOff x="3823229" y="4270711"/>
                <a:chExt cx="309499" cy="201277"/>
              </a:xfrm>
            </p:grpSpPr>
            <p:sp>
              <p:nvSpPr>
                <p:cNvPr id="2060" name="直线"/>
                <p:cNvSpPr/>
                <p:nvPr/>
              </p:nvSpPr>
              <p:spPr>
                <a:xfrm>
                  <a:off x="3823229" y="4471988"/>
                  <a:ext cx="309499" cy="0"/>
                </a:xfrm>
                <a:prstGeom prst="line">
                  <a:avLst/>
                </a:prstGeom>
                <a:noFill/>
                <a:ln w="38100" cap="flat" cmpd="sng">
                  <a:solidFill>
                    <a:srgbClr val="000000"/>
                  </a:solidFill>
                  <a:prstDash val="solid"/>
                  <a:round/>
                </a:ln>
              </p:spPr>
            </p:sp>
            <p:sp>
              <p:nvSpPr>
                <p:cNvPr id="2061" name="直线"/>
                <p:cNvSpPr/>
                <p:nvPr/>
              </p:nvSpPr>
              <p:spPr>
                <a:xfrm>
                  <a:off x="3983834" y="4270711"/>
                  <a:ext cx="0" cy="201277"/>
                </a:xfrm>
                <a:prstGeom prst="line">
                  <a:avLst/>
                </a:prstGeom>
                <a:noFill/>
                <a:ln w="38100" cap="flat" cmpd="sng">
                  <a:solidFill>
                    <a:srgbClr val="000000"/>
                  </a:solidFill>
                  <a:prstDash val="solid"/>
                  <a:round/>
                </a:ln>
              </p:spPr>
            </p:sp>
          </p:grpSp>
          <p:grpSp>
            <p:nvGrpSpPr>
              <p:cNvPr id="2065" name="组合"/>
              <p:cNvGrpSpPr/>
              <p:nvPr/>
            </p:nvGrpSpPr>
            <p:grpSpPr>
              <a:xfrm>
                <a:off x="669364" y="4270711"/>
                <a:ext cx="273422" cy="201277"/>
                <a:chOff x="669364" y="4270711"/>
                <a:chExt cx="273422" cy="201277"/>
              </a:xfrm>
            </p:grpSpPr>
            <p:sp>
              <p:nvSpPr>
                <p:cNvPr id="2063" name="直线"/>
                <p:cNvSpPr/>
                <p:nvPr/>
              </p:nvSpPr>
              <p:spPr>
                <a:xfrm>
                  <a:off x="669364" y="4471988"/>
                  <a:ext cx="273422" cy="0"/>
                </a:xfrm>
                <a:prstGeom prst="line">
                  <a:avLst/>
                </a:prstGeom>
                <a:noFill/>
                <a:ln w="38100" cap="flat" cmpd="sng">
                  <a:solidFill>
                    <a:srgbClr val="000000"/>
                  </a:solidFill>
                  <a:prstDash val="solid"/>
                  <a:round/>
                </a:ln>
              </p:spPr>
            </p:sp>
            <p:sp>
              <p:nvSpPr>
                <p:cNvPr id="2064" name="直线"/>
                <p:cNvSpPr/>
                <p:nvPr/>
              </p:nvSpPr>
              <p:spPr>
                <a:xfrm>
                  <a:off x="811248" y="4270711"/>
                  <a:ext cx="0" cy="201277"/>
                </a:xfrm>
                <a:prstGeom prst="line">
                  <a:avLst/>
                </a:prstGeom>
                <a:noFill/>
                <a:ln w="38100" cap="flat" cmpd="sng">
                  <a:solidFill>
                    <a:srgbClr val="000000"/>
                  </a:solidFill>
                  <a:prstDash val="solid"/>
                  <a:round/>
                </a:ln>
              </p:spPr>
            </p:sp>
          </p:grpSp>
          <p:sp>
            <p:nvSpPr>
              <p:cNvPr id="2066" name="矩形"/>
              <p:cNvSpPr/>
              <p:nvPr/>
            </p:nvSpPr>
            <p:spPr>
              <a:xfrm>
                <a:off x="342775" y="3013677"/>
                <a:ext cx="387350" cy="518384"/>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67" name="矩形"/>
              <p:cNvSpPr/>
              <p:nvPr/>
            </p:nvSpPr>
            <p:spPr>
              <a:xfrm>
                <a:off x="4079562" y="3195966"/>
                <a:ext cx="387350" cy="518383"/>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68" name="矩形"/>
              <p:cNvSpPr/>
              <p:nvPr/>
            </p:nvSpPr>
            <p:spPr>
              <a:xfrm>
                <a:off x="369358" y="3833976"/>
                <a:ext cx="362665" cy="518384"/>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069" name="矩形"/>
              <p:cNvSpPr/>
              <p:nvPr/>
            </p:nvSpPr>
            <p:spPr>
              <a:xfrm>
                <a:off x="3950447" y="3833976"/>
                <a:ext cx="603810" cy="518384"/>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080" name="组合"/>
              <p:cNvGrpSpPr/>
              <p:nvPr/>
            </p:nvGrpSpPr>
            <p:grpSpPr>
              <a:xfrm>
                <a:off x="1945341" y="2557955"/>
                <a:ext cx="2014598" cy="1503882"/>
                <a:chOff x="1945341" y="2557955"/>
                <a:chExt cx="2014598" cy="1503882"/>
              </a:xfrm>
            </p:grpSpPr>
            <p:sp>
              <p:nvSpPr>
                <p:cNvPr id="2070" name="矩形" descr="40%"/>
                <p:cNvSpPr/>
                <p:nvPr/>
              </p:nvSpPr>
              <p:spPr>
                <a:xfrm>
                  <a:off x="2494087" y="2886454"/>
                  <a:ext cx="983563" cy="1175383"/>
                </a:xfrm>
                <a:prstGeom prst="rect">
                  <a:avLst/>
                </a:prstGeom>
                <a:noFill/>
                <a:ln w="38100" cap="flat" cmpd="sng">
                  <a:solidFill>
                    <a:srgbClr val="000000"/>
                  </a:solidFill>
                  <a:prstDash val="solid"/>
                  <a:miter/>
                </a:ln>
              </p:spPr>
            </p:sp>
            <p:sp>
              <p:nvSpPr>
                <p:cNvPr id="2071" name="矩形"/>
                <p:cNvSpPr/>
                <p:nvPr/>
              </p:nvSpPr>
              <p:spPr>
                <a:xfrm>
                  <a:off x="2480795" y="3499780"/>
                  <a:ext cx="423427" cy="52028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72" name="矩形"/>
                <p:cNvSpPr/>
                <p:nvPr/>
              </p:nvSpPr>
              <p:spPr>
                <a:xfrm>
                  <a:off x="3084604" y="3232044"/>
                  <a:ext cx="763306" cy="51838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73" name="矩形"/>
                <p:cNvSpPr/>
                <p:nvPr/>
              </p:nvSpPr>
              <p:spPr>
                <a:xfrm>
                  <a:off x="2892829" y="2818095"/>
                  <a:ext cx="1000653" cy="45762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74" name="直线"/>
                <p:cNvSpPr/>
                <p:nvPr/>
              </p:nvSpPr>
              <p:spPr>
                <a:xfrm>
                  <a:off x="1945341" y="3816886"/>
                  <a:ext cx="550643" cy="0"/>
                </a:xfrm>
                <a:prstGeom prst="line">
                  <a:avLst/>
                </a:prstGeom>
                <a:noFill/>
                <a:ln w="38100" cap="flat" cmpd="sng">
                  <a:solidFill>
                    <a:srgbClr val="000000"/>
                  </a:solidFill>
                  <a:prstDash val="solid"/>
                  <a:round/>
                </a:ln>
              </p:spPr>
            </p:sp>
            <p:sp>
              <p:nvSpPr>
                <p:cNvPr id="2075" name="直线"/>
                <p:cNvSpPr/>
                <p:nvPr/>
              </p:nvSpPr>
              <p:spPr>
                <a:xfrm>
                  <a:off x="3477652" y="3505477"/>
                  <a:ext cx="482287" cy="0"/>
                </a:xfrm>
                <a:prstGeom prst="line">
                  <a:avLst/>
                </a:prstGeom>
                <a:noFill/>
                <a:ln w="38100" cap="flat" cmpd="sng">
                  <a:solidFill>
                    <a:srgbClr val="000000"/>
                  </a:solidFill>
                  <a:prstDash val="solid"/>
                  <a:round/>
                </a:ln>
              </p:spPr>
            </p:sp>
            <p:sp>
              <p:nvSpPr>
                <p:cNvPr id="2076" name="直线"/>
                <p:cNvSpPr/>
                <p:nvPr/>
              </p:nvSpPr>
              <p:spPr>
                <a:xfrm>
                  <a:off x="2121927" y="2557955"/>
                  <a:ext cx="0" cy="0"/>
                </a:xfrm>
                <a:prstGeom prst="line">
                  <a:avLst/>
                </a:prstGeom>
                <a:noFill/>
                <a:ln w="28575" cap="flat" cmpd="sng">
                  <a:solidFill>
                    <a:srgbClr val="000000"/>
                  </a:solidFill>
                  <a:prstDash val="solid"/>
                  <a:round/>
                </a:ln>
              </p:spPr>
            </p:sp>
            <p:sp>
              <p:nvSpPr>
                <p:cNvPr id="2077" name="直线"/>
                <p:cNvSpPr/>
                <p:nvPr/>
              </p:nvSpPr>
              <p:spPr>
                <a:xfrm>
                  <a:off x="1945341" y="3347873"/>
                  <a:ext cx="550643" cy="0"/>
                </a:xfrm>
                <a:prstGeom prst="line">
                  <a:avLst/>
                </a:prstGeom>
                <a:noFill/>
                <a:ln w="38100" cap="flat" cmpd="sng">
                  <a:solidFill>
                    <a:srgbClr val="000000"/>
                  </a:solidFill>
                  <a:prstDash val="solid"/>
                  <a:round/>
                </a:ln>
              </p:spPr>
            </p:sp>
            <p:sp>
              <p:nvSpPr>
                <p:cNvPr id="2078" name="矩形"/>
                <p:cNvSpPr/>
                <p:nvPr/>
              </p:nvSpPr>
              <p:spPr>
                <a:xfrm>
                  <a:off x="2494087" y="2983296"/>
                  <a:ext cx="624695" cy="51838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79" name="矩形"/>
                <p:cNvSpPr/>
                <p:nvPr/>
              </p:nvSpPr>
              <p:spPr>
                <a:xfrm rot="5400000">
                  <a:off x="2704844" y="2884564"/>
                  <a:ext cx="370274" cy="457604"/>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081" name="椭圆"/>
              <p:cNvSpPr/>
              <p:nvPr/>
            </p:nvSpPr>
            <p:spPr>
              <a:xfrm>
                <a:off x="760505" y="3258628"/>
                <a:ext cx="119621" cy="119626"/>
              </a:xfrm>
              <a:prstGeom prst="ellipse">
                <a:avLst/>
              </a:prstGeom>
              <a:noFill/>
              <a:ln w="38100" cap="flat" cmpd="sng">
                <a:solidFill>
                  <a:srgbClr val="000000"/>
                </a:solidFill>
                <a:prstDash val="solid"/>
                <a:round/>
              </a:ln>
            </p:spPr>
          </p:sp>
          <p:sp>
            <p:nvSpPr>
              <p:cNvPr id="2082" name="椭圆"/>
              <p:cNvSpPr/>
              <p:nvPr/>
            </p:nvSpPr>
            <p:spPr>
              <a:xfrm>
                <a:off x="3950447" y="3440916"/>
                <a:ext cx="119621" cy="119626"/>
              </a:xfrm>
              <a:prstGeom prst="ellipse">
                <a:avLst/>
              </a:prstGeom>
              <a:noFill/>
              <a:ln w="38100" cap="flat" cmpd="sng">
                <a:solidFill>
                  <a:srgbClr val="000000"/>
                </a:solidFill>
                <a:prstDash val="solid"/>
                <a:round/>
              </a:ln>
            </p:spPr>
          </p:sp>
          <p:sp>
            <p:nvSpPr>
              <p:cNvPr id="2083" name="椭圆"/>
              <p:cNvSpPr/>
              <p:nvPr/>
            </p:nvSpPr>
            <p:spPr>
              <a:xfrm>
                <a:off x="760505" y="4170071"/>
                <a:ext cx="119621" cy="119626"/>
              </a:xfrm>
              <a:prstGeom prst="ellipse">
                <a:avLst/>
              </a:prstGeom>
              <a:noFill/>
              <a:ln w="38100" cap="flat" cmpd="sng">
                <a:solidFill>
                  <a:srgbClr val="000000"/>
                </a:solidFill>
                <a:prstDash val="solid"/>
                <a:round/>
              </a:ln>
            </p:spPr>
          </p:sp>
          <p:sp>
            <p:nvSpPr>
              <p:cNvPr id="2084" name="椭圆"/>
              <p:cNvSpPr/>
              <p:nvPr/>
            </p:nvSpPr>
            <p:spPr>
              <a:xfrm>
                <a:off x="3921964" y="4170071"/>
                <a:ext cx="119621" cy="119626"/>
              </a:xfrm>
              <a:prstGeom prst="ellipse">
                <a:avLst/>
              </a:prstGeom>
              <a:noFill/>
              <a:ln w="38100" cap="flat" cmpd="sng">
                <a:solidFill>
                  <a:srgbClr val="000000"/>
                </a:solidFill>
                <a:prstDash val="solid"/>
                <a:round/>
              </a:ln>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039">
                                            <p:txEl>
                                              <p:pRg st="0" end="0"/>
                                            </p:txEl>
                                          </p:spTgt>
                                        </p:tgtEl>
                                        <p:attrNameLst>
                                          <p:attrName>style.visibility</p:attrName>
                                        </p:attrNameLst>
                                      </p:cBhvr>
                                      <p:to>
                                        <p:strVal val="visible"/>
                                      </p:to>
                                    </p:set>
                                    <p:animEffect transition="in" filter="blinds(vertical)">
                                      <p:cBhvr>
                                        <p:cTn id="7" dur="500"/>
                                        <p:tgtEl>
                                          <p:spTgt spid="20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039">
                                            <p:txEl>
                                              <p:pRg st="1" end="1"/>
                                            </p:txEl>
                                          </p:spTgt>
                                        </p:tgtEl>
                                        <p:attrNameLst>
                                          <p:attrName>style.visibility</p:attrName>
                                        </p:attrNameLst>
                                      </p:cBhvr>
                                      <p:to>
                                        <p:strVal val="visible"/>
                                      </p:to>
                                    </p:set>
                                    <p:animEffect transition="in" filter="blinds(vertical)">
                                      <p:cBhvr>
                                        <p:cTn id="12" dur="500"/>
                                        <p:tgtEl>
                                          <p:spTgt spid="20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040">
                                            <p:txEl>
                                              <p:pRg st="0" end="0"/>
                                            </p:txEl>
                                          </p:spTgt>
                                        </p:tgtEl>
                                        <p:attrNameLst>
                                          <p:attrName>style.visibility</p:attrName>
                                        </p:attrNameLst>
                                      </p:cBhvr>
                                      <p:to>
                                        <p:strVal val="visible"/>
                                      </p:to>
                                    </p:set>
                                    <p:animEffect transition="in" filter="blinds(vertical)">
                                      <p:cBhvr>
                                        <p:cTn id="17" dur="500"/>
                                        <p:tgtEl>
                                          <p:spTgt spid="204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040">
                                            <p:txEl>
                                              <p:pRg st="1" end="1"/>
                                            </p:txEl>
                                          </p:spTgt>
                                        </p:tgtEl>
                                        <p:attrNameLst>
                                          <p:attrName>style.visibility</p:attrName>
                                        </p:attrNameLst>
                                      </p:cBhvr>
                                      <p:to>
                                        <p:strVal val="visible"/>
                                      </p:to>
                                    </p:set>
                                    <p:animEffect transition="in" filter="blinds(vertical)">
                                      <p:cBhvr>
                                        <p:cTn id="22" dur="500"/>
                                        <p:tgtEl>
                                          <p:spTgt spid="204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040">
                                            <p:txEl>
                                              <p:pRg st="2" end="2"/>
                                            </p:txEl>
                                          </p:spTgt>
                                        </p:tgtEl>
                                        <p:attrNameLst>
                                          <p:attrName>style.visibility</p:attrName>
                                        </p:attrNameLst>
                                      </p:cBhvr>
                                      <p:to>
                                        <p:strVal val="visible"/>
                                      </p:to>
                                    </p:set>
                                    <p:animEffect transition="in" filter="blinds(vertical)">
                                      <p:cBhvr>
                                        <p:cTn id="27" dur="500"/>
                                        <p:tgtEl>
                                          <p:spTgt spid="204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041">
                                            <p:txEl>
                                              <p:pRg st="0" end="0"/>
                                            </p:txEl>
                                          </p:spTgt>
                                        </p:tgtEl>
                                        <p:attrNameLst>
                                          <p:attrName>style.visibility</p:attrName>
                                        </p:attrNameLst>
                                      </p:cBhvr>
                                      <p:to>
                                        <p:strVal val="visible"/>
                                      </p:to>
                                    </p:set>
                                    <p:animEffect transition="in" filter="blinds(vertical)">
                                      <p:cBhvr>
                                        <p:cTn id="32" dur="500"/>
                                        <p:tgtEl>
                                          <p:spTgt spid="204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2041">
                                            <p:txEl>
                                              <p:pRg st="1" end="1"/>
                                            </p:txEl>
                                          </p:spTgt>
                                        </p:tgtEl>
                                        <p:attrNameLst>
                                          <p:attrName>style.visibility</p:attrName>
                                        </p:attrNameLst>
                                      </p:cBhvr>
                                      <p:to>
                                        <p:strVal val="visible"/>
                                      </p:to>
                                    </p:set>
                                    <p:animEffect transition="in" filter="blinds(vertical)">
                                      <p:cBhvr>
                                        <p:cTn id="37" dur="500"/>
                                        <p:tgtEl>
                                          <p:spTgt spid="204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2041">
                                            <p:txEl>
                                              <p:pRg st="2" end="2"/>
                                            </p:txEl>
                                          </p:spTgt>
                                        </p:tgtEl>
                                        <p:attrNameLst>
                                          <p:attrName>style.visibility</p:attrName>
                                        </p:attrNameLst>
                                      </p:cBhvr>
                                      <p:to>
                                        <p:strVal val="visible"/>
                                      </p:to>
                                    </p:set>
                                    <p:animEffect transition="in" filter="blinds(vertical)">
                                      <p:cBhvr>
                                        <p:cTn id="42" dur="500"/>
                                        <p:tgtEl>
                                          <p:spTgt spid="2041">
                                            <p:txEl>
                                              <p:pRg st="2" end="2"/>
                                            </p:txEl>
                                          </p:spTgt>
                                        </p:tgtEl>
                                      </p:cBhvr>
                                    </p:animEffect>
                                  </p:childTnLst>
                                </p:cTn>
                              </p:par>
                            </p:childTnLst>
                          </p:cTn>
                        </p:par>
                        <p:par>
                          <p:cTn id="43" fill="hold">
                            <p:stCondLst>
                              <p:cond delay="500"/>
                            </p:stCondLst>
                            <p:childTnLst>
                              <p:par>
                                <p:cTn id="44" presetID="4" presetClass="entr" presetSubtype="32" fill="hold" nodeType="afterEffect">
                                  <p:stCondLst>
                                    <p:cond delay="0"/>
                                  </p:stCondLst>
                                  <p:childTnLst>
                                    <p:set>
                                      <p:cBhvr>
                                        <p:cTn id="45" dur="1" fill="hold">
                                          <p:stCondLst>
                                            <p:cond delay="0"/>
                                          </p:stCondLst>
                                        </p:cTn>
                                        <p:tgtEl>
                                          <p:spTgt spid="2042"/>
                                        </p:tgtEl>
                                        <p:attrNameLst>
                                          <p:attrName>style.visibility</p:attrName>
                                        </p:attrNameLst>
                                      </p:cBhvr>
                                      <p:to>
                                        <p:strVal val="visible"/>
                                      </p:to>
                                    </p:set>
                                    <p:animEffect transition="in" filter="box(out)">
                                      <p:cBhvr>
                                        <p:cTn id="46" dur="5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9" name="文本框"/>
          <p:cNvSpPr>
            <a:spLocks noGrp="1"/>
          </p:cNvSpPr>
          <p:nvPr>
            <p:ph type="subTitle" idx="1"/>
          </p:nvPr>
        </p:nvSpPr>
        <p:spPr>
          <a:xfrm>
            <a:off x="533400" y="457200"/>
            <a:ext cx="36576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10000"/>
              </a:spcBef>
              <a:spcAft>
                <a:spcPts val="0"/>
              </a:spcAft>
              <a:buNone/>
            </a:pPr>
            <a:r>
              <a:rPr lang="en-US" altLang="zh-CN"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同相比例运算</a:t>
            </a:r>
            <a:endParaRPr lang="zh-CN" altLang="en-US" sz="2600" b="0"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2090" name="对象"/>
          <p:cNvGraphicFramePr>
            <a:graphicFrameLocks noChangeAspect="1"/>
          </p:cNvGraphicFramePr>
          <p:nvPr/>
        </p:nvGraphicFramePr>
        <p:xfrm>
          <a:off x="5424488" y="1746250"/>
          <a:ext cx="2043112" cy="993775"/>
        </p:xfrm>
        <a:graphic>
          <a:graphicData uri="http://schemas.openxmlformats.org/presentationml/2006/ole">
            <mc:AlternateContent xmlns:mc="http://schemas.openxmlformats.org/markup-compatibility/2006">
              <mc:Choice xmlns:v="urn:schemas-microsoft-com:vml" Requires="v">
                <p:oleObj spid="_x0000_s0" name="package" r:id="rId1" imgW="1181100" imgH="419100" progId="package">
                  <p:embed/>
                </p:oleObj>
              </mc:Choice>
              <mc:Fallback>
                <p:oleObj name="package" r:id="rId1" imgW="1181100" imgH="419100" progId="package">
                  <p:embed/>
                  <p:pic>
                    <p:nvPicPr>
                      <p:cNvPr id="0" name="对象"/>
                      <p:cNvPicPr>
                        <a:picLocks noChangeAspect="1"/>
                      </p:cNvPicPr>
                      <p:nvPr/>
                    </p:nvPicPr>
                    <p:blipFill>
                      <a:blip r:embed="rId2" cstate="print"/>
                      <a:stretch>
                        <a:fillRect/>
                      </a:stretch>
                    </p:blipFill>
                    <p:spPr>
                      <a:xfrm>
                        <a:off x="5424488" y="1746250"/>
                        <a:ext cx="2043112" cy="993775"/>
                      </a:xfrm>
                      <a:prstGeom prst="rect">
                        <a:avLst/>
                      </a:prstGeom>
                      <a:noFill/>
                      <a:ln w="9525" cap="flat" cmpd="sng">
                        <a:noFill/>
                        <a:prstDash val="solid"/>
                        <a:miter/>
                      </a:ln>
                    </p:spPr>
                  </p:pic>
                </p:oleObj>
              </mc:Fallback>
            </mc:AlternateContent>
          </a:graphicData>
        </a:graphic>
      </p:graphicFrame>
      <p:sp>
        <p:nvSpPr>
          <p:cNvPr id="2091" name="矩形"/>
          <p:cNvSpPr/>
          <p:nvPr/>
        </p:nvSpPr>
        <p:spPr>
          <a:xfrm>
            <a:off x="5105400" y="1233488"/>
            <a:ext cx="3429000" cy="52321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虚断，</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i</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2092" name="对象"/>
          <p:cNvGraphicFramePr>
            <a:graphicFrameLocks noChangeAspect="1"/>
          </p:cNvGraphicFramePr>
          <p:nvPr/>
        </p:nvGraphicFramePr>
        <p:xfrm>
          <a:off x="5562600" y="3783013"/>
          <a:ext cx="2286000" cy="1017587"/>
        </p:xfrm>
        <a:graphic>
          <a:graphicData uri="http://schemas.openxmlformats.org/presentationml/2006/ole">
            <mc:AlternateContent xmlns:mc="http://schemas.openxmlformats.org/markup-compatibility/2006">
              <mc:Choice xmlns:v="urn:schemas-microsoft-com:vml" Requires="v">
                <p:oleObj spid="_x0000_s2" name="package" r:id="rId3" imgW="1104900" imgH="393700" progId="package">
                  <p:embed/>
                </p:oleObj>
              </mc:Choice>
              <mc:Fallback>
                <p:oleObj name="package" r:id="rId3" imgW="1104900" imgH="393700" progId="package">
                  <p:embed/>
                  <p:pic>
                    <p:nvPicPr>
                      <p:cNvPr id="0" name="对象"/>
                      <p:cNvPicPr>
                        <a:picLocks noChangeAspect="1"/>
                      </p:cNvPicPr>
                      <p:nvPr/>
                    </p:nvPicPr>
                    <p:blipFill>
                      <a:blip r:embed="rId4" cstate="print"/>
                      <a:stretch>
                        <a:fillRect/>
                      </a:stretch>
                    </p:blipFill>
                    <p:spPr>
                      <a:xfrm>
                        <a:off x="5562600" y="3783013"/>
                        <a:ext cx="2286000" cy="1017587"/>
                      </a:xfrm>
                      <a:prstGeom prst="rect">
                        <a:avLst/>
                      </a:prstGeom>
                      <a:noFill/>
                      <a:ln w="9525" cap="flat" cmpd="sng">
                        <a:noFill/>
                        <a:prstDash val="solid"/>
                        <a:miter/>
                      </a:ln>
                    </p:spPr>
                  </p:pic>
                </p:oleObj>
              </mc:Fallback>
            </mc:AlternateContent>
          </a:graphicData>
        </a:graphic>
      </p:graphicFrame>
      <p:sp>
        <p:nvSpPr>
          <p:cNvPr id="2093" name="矩形"/>
          <p:cNvSpPr/>
          <p:nvPr/>
        </p:nvSpPr>
        <p:spPr>
          <a:xfrm>
            <a:off x="533400" y="908050"/>
            <a:ext cx="3124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1</a:t>
            </a: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）电路组成</a:t>
            </a:r>
            <a:endParaRPr lang="zh-CN" altLang="en-US" sz="2800" b="0"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endParaRPr>
          </a:p>
        </p:txBody>
      </p:sp>
      <p:sp>
        <p:nvSpPr>
          <p:cNvPr id="2094" name="矩形"/>
          <p:cNvSpPr/>
          <p:nvPr/>
        </p:nvSpPr>
        <p:spPr>
          <a:xfrm>
            <a:off x="4495800" y="609600"/>
            <a:ext cx="38862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2</a:t>
            </a: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rPr>
              <a:t>）电压放大倍数</a:t>
            </a:r>
            <a:endParaRPr lang="zh-CN" altLang="en-US" sz="2800" b="0"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endParaRPr>
          </a:p>
        </p:txBody>
      </p:sp>
      <p:sp>
        <p:nvSpPr>
          <p:cNvPr id="2095" name="矩形"/>
          <p:cNvSpPr/>
          <p:nvPr/>
        </p:nvSpPr>
        <p:spPr>
          <a:xfrm>
            <a:off x="5029200" y="304800"/>
            <a:ext cx="1905000" cy="685800"/>
          </a:xfrm>
          <a:prstGeom prst="rect">
            <a:avLst/>
          </a:prstGeom>
          <a:noFill/>
          <a:ln w="9525" cap="flat" cmpd="sng">
            <a:noFill/>
            <a:prstDash val="solid"/>
            <a:round/>
          </a:ln>
        </p:spPr>
      </p:sp>
      <p:graphicFrame>
        <p:nvGraphicFramePr>
          <p:cNvPr id="2096" name="对象"/>
          <p:cNvGraphicFramePr>
            <a:graphicFrameLocks noChangeAspect="1"/>
          </p:cNvGraphicFramePr>
          <p:nvPr/>
        </p:nvGraphicFramePr>
        <p:xfrm>
          <a:off x="5410200" y="4802188"/>
          <a:ext cx="2959098" cy="1133473"/>
        </p:xfrm>
        <a:graphic>
          <a:graphicData uri="http://schemas.openxmlformats.org/presentationml/2006/ole">
            <mc:AlternateContent xmlns:mc="http://schemas.openxmlformats.org/markup-compatibility/2006">
              <mc:Choice xmlns:v="urn:schemas-microsoft-com:vml" Requires="v">
                <p:oleObj spid="_x0000_s3" name="package" r:id="rId5" imgW="1358900" imgH="419100" progId="package">
                  <p:embed/>
                </p:oleObj>
              </mc:Choice>
              <mc:Fallback>
                <p:oleObj name="package" r:id="rId5" imgW="1358900" imgH="419100" progId="package">
                  <p:embed/>
                  <p:pic>
                    <p:nvPicPr>
                      <p:cNvPr id="0" name="对象"/>
                      <p:cNvPicPr>
                        <a:picLocks noChangeAspect="1"/>
                      </p:cNvPicPr>
                      <p:nvPr/>
                    </p:nvPicPr>
                    <p:blipFill>
                      <a:blip r:embed="rId6" cstate="print"/>
                      <a:stretch>
                        <a:fillRect/>
                      </a:stretch>
                    </p:blipFill>
                    <p:spPr>
                      <a:xfrm>
                        <a:off x="5410200" y="4802188"/>
                        <a:ext cx="2959098" cy="1133473"/>
                      </a:xfrm>
                      <a:prstGeom prst="rect">
                        <a:avLst/>
                      </a:prstGeom>
                      <a:noFill/>
                      <a:ln w="38100" cap="flat" cmpd="sng">
                        <a:solidFill>
                          <a:srgbClr val="CC0000"/>
                        </a:solidFill>
                        <a:prstDash val="solid"/>
                        <a:miter/>
                      </a:ln>
                    </p:spPr>
                  </p:pic>
                </p:oleObj>
              </mc:Fallback>
            </mc:AlternateContent>
          </a:graphicData>
        </a:graphic>
      </p:graphicFrame>
      <p:grpSp>
        <p:nvGrpSpPr>
          <p:cNvPr id="2139" name="组合"/>
          <p:cNvGrpSpPr/>
          <p:nvPr/>
        </p:nvGrpSpPr>
        <p:grpSpPr>
          <a:xfrm>
            <a:off x="457200" y="1538287"/>
            <a:ext cx="4876800" cy="2938461"/>
            <a:chOff x="457200" y="1538287"/>
            <a:chExt cx="4876800" cy="2938461"/>
          </a:xfrm>
        </p:grpSpPr>
        <p:sp>
          <p:nvSpPr>
            <p:cNvPr id="2097" name="矩形"/>
            <p:cNvSpPr/>
            <p:nvPr/>
          </p:nvSpPr>
          <p:spPr>
            <a:xfrm>
              <a:off x="4241800" y="3087687"/>
              <a:ext cx="1092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098" name="矩形"/>
            <p:cNvSpPr/>
            <p:nvPr/>
          </p:nvSpPr>
          <p:spPr>
            <a:xfrm>
              <a:off x="2790824" y="1538287"/>
              <a:ext cx="10937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099" name="矩形"/>
            <p:cNvSpPr/>
            <p:nvPr/>
          </p:nvSpPr>
          <p:spPr>
            <a:xfrm>
              <a:off x="2828923" y="2047875"/>
              <a:ext cx="498475" cy="155574"/>
            </a:xfrm>
            <a:prstGeom prst="rect">
              <a:avLst/>
            </a:prstGeom>
            <a:noFill/>
            <a:ln w="38100" cap="flat" cmpd="sng">
              <a:solidFill>
                <a:srgbClr val="000000"/>
              </a:solidFill>
              <a:prstDash val="solid"/>
              <a:miter/>
            </a:ln>
          </p:spPr>
        </p:sp>
        <p:sp>
          <p:nvSpPr>
            <p:cNvPr id="2100" name="直线"/>
            <p:cNvSpPr/>
            <p:nvPr/>
          </p:nvSpPr>
          <p:spPr>
            <a:xfrm>
              <a:off x="3867150" y="2124075"/>
              <a:ext cx="0" cy="1014412"/>
            </a:xfrm>
            <a:prstGeom prst="line">
              <a:avLst/>
            </a:prstGeom>
            <a:noFill/>
            <a:ln w="38100" cap="flat" cmpd="sng">
              <a:solidFill>
                <a:srgbClr val="000000"/>
              </a:solidFill>
              <a:prstDash val="solid"/>
              <a:round/>
            </a:ln>
          </p:spPr>
        </p:sp>
        <p:sp>
          <p:nvSpPr>
            <p:cNvPr id="2101" name="矩形"/>
            <p:cNvSpPr/>
            <p:nvPr/>
          </p:nvSpPr>
          <p:spPr>
            <a:xfrm>
              <a:off x="457200" y="3519487"/>
              <a:ext cx="59213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102" name="矩形"/>
            <p:cNvSpPr/>
            <p:nvPr/>
          </p:nvSpPr>
          <p:spPr>
            <a:xfrm>
              <a:off x="1627187" y="3365499"/>
              <a:ext cx="496886" cy="152400"/>
            </a:xfrm>
            <a:prstGeom prst="rect">
              <a:avLst/>
            </a:prstGeom>
            <a:noFill/>
            <a:ln w="38100" cap="flat" cmpd="sng">
              <a:solidFill>
                <a:srgbClr val="000000"/>
              </a:solidFill>
              <a:prstDash val="solid"/>
              <a:miter/>
            </a:ln>
          </p:spPr>
        </p:sp>
        <p:sp>
          <p:nvSpPr>
            <p:cNvPr id="2103" name="矩形"/>
            <p:cNvSpPr/>
            <p:nvPr/>
          </p:nvSpPr>
          <p:spPr>
            <a:xfrm>
              <a:off x="1568450" y="3457574"/>
              <a:ext cx="6810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04" name="矩形"/>
            <p:cNvSpPr/>
            <p:nvPr/>
          </p:nvSpPr>
          <p:spPr>
            <a:xfrm>
              <a:off x="1627187" y="2865437"/>
              <a:ext cx="496886" cy="152399"/>
            </a:xfrm>
            <a:prstGeom prst="rect">
              <a:avLst/>
            </a:prstGeom>
            <a:noFill/>
            <a:ln w="38100" cap="flat" cmpd="sng">
              <a:solidFill>
                <a:srgbClr val="000000"/>
              </a:solidFill>
              <a:prstDash val="solid"/>
              <a:miter/>
            </a:ln>
          </p:spPr>
        </p:sp>
        <p:sp>
          <p:nvSpPr>
            <p:cNvPr id="2105" name="直线"/>
            <p:cNvSpPr/>
            <p:nvPr/>
          </p:nvSpPr>
          <p:spPr>
            <a:xfrm>
              <a:off x="2309812" y="2124075"/>
              <a:ext cx="0" cy="857249"/>
            </a:xfrm>
            <a:prstGeom prst="line">
              <a:avLst/>
            </a:prstGeom>
            <a:noFill/>
            <a:ln w="38100" cap="flat" cmpd="sng">
              <a:solidFill>
                <a:srgbClr val="000000"/>
              </a:solidFill>
              <a:prstDash val="solid"/>
              <a:round/>
            </a:ln>
          </p:spPr>
        </p:sp>
        <p:sp>
          <p:nvSpPr>
            <p:cNvPr id="2106" name="矩形"/>
            <p:cNvSpPr/>
            <p:nvPr/>
          </p:nvSpPr>
          <p:spPr>
            <a:xfrm>
              <a:off x="1592262" y="2286000"/>
              <a:ext cx="634999"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107" name="直线"/>
            <p:cNvSpPr/>
            <p:nvPr/>
          </p:nvSpPr>
          <p:spPr>
            <a:xfrm>
              <a:off x="3348037" y="2124075"/>
              <a:ext cx="519112" cy="0"/>
            </a:xfrm>
            <a:prstGeom prst="line">
              <a:avLst/>
            </a:prstGeom>
            <a:noFill/>
            <a:ln w="38100" cap="flat" cmpd="sng">
              <a:solidFill>
                <a:srgbClr val="000000"/>
              </a:solidFill>
              <a:prstDash val="solid"/>
              <a:round/>
            </a:ln>
          </p:spPr>
        </p:sp>
        <p:sp>
          <p:nvSpPr>
            <p:cNvPr id="2108" name="直线"/>
            <p:cNvSpPr/>
            <p:nvPr/>
          </p:nvSpPr>
          <p:spPr>
            <a:xfrm flipH="1">
              <a:off x="1198562" y="2938462"/>
              <a:ext cx="414337" cy="0"/>
            </a:xfrm>
            <a:prstGeom prst="line">
              <a:avLst/>
            </a:prstGeom>
            <a:noFill/>
            <a:ln w="38100" cap="flat" cmpd="sng">
              <a:solidFill>
                <a:srgbClr val="000000"/>
              </a:solidFill>
              <a:prstDash val="solid"/>
              <a:round/>
            </a:ln>
          </p:spPr>
        </p:sp>
        <p:sp>
          <p:nvSpPr>
            <p:cNvPr id="2109" name="直线"/>
            <p:cNvSpPr/>
            <p:nvPr/>
          </p:nvSpPr>
          <p:spPr>
            <a:xfrm flipH="1">
              <a:off x="1057275" y="3440112"/>
              <a:ext cx="587375" cy="0"/>
            </a:xfrm>
            <a:prstGeom prst="line">
              <a:avLst/>
            </a:prstGeom>
            <a:noFill/>
            <a:ln w="38100" cap="flat" cmpd="sng">
              <a:solidFill>
                <a:srgbClr val="000000"/>
              </a:solidFill>
              <a:prstDash val="solid"/>
              <a:round/>
            </a:ln>
          </p:spPr>
        </p:sp>
        <p:grpSp>
          <p:nvGrpSpPr>
            <p:cNvPr id="2112" name="组合"/>
            <p:cNvGrpSpPr/>
            <p:nvPr/>
          </p:nvGrpSpPr>
          <p:grpSpPr>
            <a:xfrm>
              <a:off x="1060450" y="2920999"/>
              <a:ext cx="285749" cy="304800"/>
              <a:chOff x="1060450" y="2920999"/>
              <a:chExt cx="285749" cy="304800"/>
            </a:xfrm>
          </p:grpSpPr>
          <p:sp>
            <p:nvSpPr>
              <p:cNvPr id="2110" name="直线"/>
              <p:cNvSpPr/>
              <p:nvPr/>
            </p:nvSpPr>
            <p:spPr>
              <a:xfrm>
                <a:off x="1060450" y="3216275"/>
                <a:ext cx="285749" cy="9524"/>
              </a:xfrm>
              <a:prstGeom prst="line">
                <a:avLst/>
              </a:prstGeom>
              <a:noFill/>
              <a:ln w="38100" cap="flat" cmpd="sng">
                <a:solidFill>
                  <a:srgbClr val="000000"/>
                </a:solidFill>
                <a:prstDash val="solid"/>
                <a:round/>
              </a:ln>
            </p:spPr>
          </p:sp>
          <p:sp>
            <p:nvSpPr>
              <p:cNvPr id="2111" name="直线"/>
              <p:cNvSpPr/>
              <p:nvPr/>
            </p:nvSpPr>
            <p:spPr>
              <a:xfrm>
                <a:off x="1204912" y="2920999"/>
                <a:ext cx="7936" cy="295274"/>
              </a:xfrm>
              <a:prstGeom prst="line">
                <a:avLst/>
              </a:prstGeom>
              <a:noFill/>
              <a:ln w="38100" cap="flat" cmpd="sng">
                <a:solidFill>
                  <a:srgbClr val="000000"/>
                </a:solidFill>
                <a:prstDash val="solid"/>
                <a:round/>
              </a:ln>
            </p:spPr>
          </p:sp>
        </p:grpSp>
        <p:sp>
          <p:nvSpPr>
            <p:cNvPr id="2113" name="直线"/>
            <p:cNvSpPr/>
            <p:nvPr/>
          </p:nvSpPr>
          <p:spPr>
            <a:xfrm>
              <a:off x="2309812" y="2124075"/>
              <a:ext cx="519112" cy="0"/>
            </a:xfrm>
            <a:prstGeom prst="line">
              <a:avLst/>
            </a:prstGeom>
            <a:noFill/>
            <a:ln w="38100" cap="flat" cmpd="sng">
              <a:solidFill>
                <a:srgbClr val="000000"/>
              </a:solidFill>
              <a:prstDash val="solid"/>
              <a:round/>
            </a:ln>
          </p:spPr>
        </p:sp>
        <p:grpSp>
          <p:nvGrpSpPr>
            <p:cNvPr id="2116" name="组合"/>
            <p:cNvGrpSpPr/>
            <p:nvPr/>
          </p:nvGrpSpPr>
          <p:grpSpPr>
            <a:xfrm>
              <a:off x="4033838" y="3902074"/>
              <a:ext cx="314324" cy="204788"/>
              <a:chOff x="4033838" y="3902074"/>
              <a:chExt cx="314324" cy="204788"/>
            </a:xfrm>
          </p:grpSpPr>
          <p:sp>
            <p:nvSpPr>
              <p:cNvPr id="2114" name="直线"/>
              <p:cNvSpPr/>
              <p:nvPr/>
            </p:nvSpPr>
            <p:spPr>
              <a:xfrm>
                <a:off x="4033838" y="4106862"/>
                <a:ext cx="314324" cy="0"/>
              </a:xfrm>
              <a:prstGeom prst="line">
                <a:avLst/>
              </a:prstGeom>
              <a:noFill/>
              <a:ln w="38100" cap="flat" cmpd="sng">
                <a:solidFill>
                  <a:srgbClr val="000000"/>
                </a:solidFill>
                <a:prstDash val="solid"/>
                <a:round/>
              </a:ln>
            </p:spPr>
          </p:sp>
          <p:sp>
            <p:nvSpPr>
              <p:cNvPr id="2115" name="直线"/>
              <p:cNvSpPr/>
              <p:nvPr/>
            </p:nvSpPr>
            <p:spPr>
              <a:xfrm>
                <a:off x="4196946" y="3902074"/>
                <a:ext cx="0" cy="204787"/>
              </a:xfrm>
              <a:prstGeom prst="line">
                <a:avLst/>
              </a:prstGeom>
              <a:noFill/>
              <a:ln w="38100" cap="flat" cmpd="sng">
                <a:solidFill>
                  <a:srgbClr val="000000"/>
                </a:solidFill>
                <a:prstDash val="solid"/>
                <a:round/>
              </a:ln>
            </p:spPr>
          </p:sp>
        </p:grpSp>
        <p:grpSp>
          <p:nvGrpSpPr>
            <p:cNvPr id="2119" name="组合"/>
            <p:cNvGrpSpPr/>
            <p:nvPr/>
          </p:nvGrpSpPr>
          <p:grpSpPr>
            <a:xfrm>
              <a:off x="827087" y="4271962"/>
              <a:ext cx="277812" cy="204787"/>
              <a:chOff x="827087" y="4271962"/>
              <a:chExt cx="277812" cy="204787"/>
            </a:xfrm>
          </p:grpSpPr>
          <p:sp>
            <p:nvSpPr>
              <p:cNvPr id="2117" name="直线"/>
              <p:cNvSpPr/>
              <p:nvPr/>
            </p:nvSpPr>
            <p:spPr>
              <a:xfrm>
                <a:off x="827087" y="4476749"/>
                <a:ext cx="277812" cy="0"/>
              </a:xfrm>
              <a:prstGeom prst="line">
                <a:avLst/>
              </a:prstGeom>
              <a:noFill/>
              <a:ln w="38100" cap="flat" cmpd="sng">
                <a:solidFill>
                  <a:srgbClr val="000000"/>
                </a:solidFill>
                <a:prstDash val="solid"/>
                <a:round/>
              </a:ln>
            </p:spPr>
          </p:sp>
          <p:sp>
            <p:nvSpPr>
              <p:cNvPr id="2118" name="直线"/>
              <p:cNvSpPr/>
              <p:nvPr/>
            </p:nvSpPr>
            <p:spPr>
              <a:xfrm>
                <a:off x="971249" y="4271962"/>
                <a:ext cx="0" cy="204787"/>
              </a:xfrm>
              <a:prstGeom prst="line">
                <a:avLst/>
              </a:prstGeom>
              <a:noFill/>
              <a:ln w="38100" cap="flat" cmpd="sng">
                <a:solidFill>
                  <a:srgbClr val="000000"/>
                </a:solidFill>
                <a:prstDash val="solid"/>
                <a:round/>
              </a:ln>
            </p:spPr>
          </p:sp>
        </p:grpSp>
        <p:sp>
          <p:nvSpPr>
            <p:cNvPr id="2120" name="矩形"/>
            <p:cNvSpPr/>
            <p:nvPr/>
          </p:nvSpPr>
          <p:spPr>
            <a:xfrm>
              <a:off x="527050" y="3175000"/>
              <a:ext cx="387349" cy="52069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21" name="矩形"/>
            <p:cNvSpPr/>
            <p:nvPr/>
          </p:nvSpPr>
          <p:spPr>
            <a:xfrm>
              <a:off x="4295775" y="2808287"/>
              <a:ext cx="387350" cy="52069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22" name="矩形"/>
            <p:cNvSpPr/>
            <p:nvPr/>
          </p:nvSpPr>
          <p:spPr>
            <a:xfrm>
              <a:off x="527050" y="3898898"/>
              <a:ext cx="361949" cy="52069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23" name="矩形"/>
            <p:cNvSpPr/>
            <p:nvPr/>
          </p:nvSpPr>
          <p:spPr>
            <a:xfrm>
              <a:off x="4162425" y="3519487"/>
              <a:ext cx="6143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134" name="组合"/>
            <p:cNvGrpSpPr/>
            <p:nvPr/>
          </p:nvGrpSpPr>
          <p:grpSpPr>
            <a:xfrm>
              <a:off x="2124075" y="2160587"/>
              <a:ext cx="2047873" cy="1528762"/>
              <a:chOff x="2124075" y="2160587"/>
              <a:chExt cx="2047873" cy="1528762"/>
            </a:xfrm>
          </p:grpSpPr>
          <p:sp>
            <p:nvSpPr>
              <p:cNvPr id="2124" name="矩形" descr="40%"/>
              <p:cNvSpPr/>
              <p:nvPr/>
            </p:nvSpPr>
            <p:spPr>
              <a:xfrm>
                <a:off x="2681885" y="2494521"/>
                <a:ext cx="999809" cy="1194828"/>
              </a:xfrm>
              <a:prstGeom prst="rect">
                <a:avLst/>
              </a:prstGeom>
              <a:noFill/>
              <a:ln w="38100" cap="flat" cmpd="sng">
                <a:solidFill>
                  <a:srgbClr val="000000"/>
                </a:solidFill>
                <a:prstDash val="solid"/>
                <a:miter/>
              </a:ln>
            </p:spPr>
          </p:sp>
          <p:sp>
            <p:nvSpPr>
              <p:cNvPr id="2125" name="矩形"/>
              <p:cNvSpPr/>
              <p:nvPr/>
            </p:nvSpPr>
            <p:spPr>
              <a:xfrm>
                <a:off x="2668374" y="3117994"/>
                <a:ext cx="430420"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26" name="矩形"/>
              <p:cNvSpPr/>
              <p:nvPr/>
            </p:nvSpPr>
            <p:spPr>
              <a:xfrm>
                <a:off x="3282157" y="2845828"/>
                <a:ext cx="775914"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27" name="矩形"/>
              <p:cNvSpPr/>
              <p:nvPr/>
            </p:nvSpPr>
            <p:spPr>
              <a:xfrm>
                <a:off x="3087213" y="2425032"/>
                <a:ext cx="1015251" cy="45746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28" name="直线"/>
              <p:cNvSpPr/>
              <p:nvPr/>
            </p:nvSpPr>
            <p:spPr>
              <a:xfrm>
                <a:off x="2124075" y="3440346"/>
                <a:ext cx="559739" cy="0"/>
              </a:xfrm>
              <a:prstGeom prst="line">
                <a:avLst/>
              </a:prstGeom>
              <a:noFill/>
              <a:ln w="38100" cap="flat" cmpd="sng">
                <a:solidFill>
                  <a:srgbClr val="000000"/>
                </a:solidFill>
                <a:prstDash val="solid"/>
                <a:round/>
              </a:ln>
            </p:spPr>
          </p:sp>
          <p:sp>
            <p:nvSpPr>
              <p:cNvPr id="2129" name="直线"/>
              <p:cNvSpPr/>
              <p:nvPr/>
            </p:nvSpPr>
            <p:spPr>
              <a:xfrm>
                <a:off x="3681695" y="3123785"/>
                <a:ext cx="490253" cy="0"/>
              </a:xfrm>
              <a:prstGeom prst="line">
                <a:avLst/>
              </a:prstGeom>
              <a:noFill/>
              <a:ln w="38100" cap="flat" cmpd="sng">
                <a:solidFill>
                  <a:srgbClr val="000000"/>
                </a:solidFill>
                <a:prstDash val="solid"/>
                <a:round/>
              </a:ln>
            </p:spPr>
          </p:sp>
          <p:sp>
            <p:nvSpPr>
              <p:cNvPr id="2130" name="直线"/>
              <p:cNvSpPr/>
              <p:nvPr/>
            </p:nvSpPr>
            <p:spPr>
              <a:xfrm>
                <a:off x="2303577" y="2160587"/>
                <a:ext cx="0" cy="0"/>
              </a:xfrm>
              <a:prstGeom prst="line">
                <a:avLst/>
              </a:prstGeom>
              <a:noFill/>
              <a:ln w="28575" cap="flat" cmpd="sng">
                <a:solidFill>
                  <a:srgbClr val="000000"/>
                </a:solidFill>
                <a:prstDash val="solid"/>
                <a:round/>
              </a:ln>
            </p:spPr>
          </p:sp>
          <p:sp>
            <p:nvSpPr>
              <p:cNvPr id="2131" name="直线"/>
              <p:cNvSpPr/>
              <p:nvPr/>
            </p:nvSpPr>
            <p:spPr>
              <a:xfrm>
                <a:off x="2124075" y="2963574"/>
                <a:ext cx="559739" cy="0"/>
              </a:xfrm>
              <a:prstGeom prst="line">
                <a:avLst/>
              </a:prstGeom>
              <a:noFill/>
              <a:ln w="38100" cap="flat" cmpd="sng">
                <a:solidFill>
                  <a:srgbClr val="000000"/>
                </a:solidFill>
                <a:prstDash val="solid"/>
                <a:round/>
              </a:ln>
            </p:spPr>
          </p:sp>
          <p:sp>
            <p:nvSpPr>
              <p:cNvPr id="2132" name="矩形"/>
              <p:cNvSpPr/>
              <p:nvPr/>
            </p:nvSpPr>
            <p:spPr>
              <a:xfrm>
                <a:off x="2679954" y="2592965"/>
                <a:ext cx="635014"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33" name="矩形"/>
              <p:cNvSpPr/>
              <p:nvPr/>
            </p:nvSpPr>
            <p:spPr>
              <a:xfrm rot="5400000">
                <a:off x="2901908" y="2494535"/>
                <a:ext cx="370608" cy="457442"/>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135" name="椭圆"/>
            <p:cNvSpPr/>
            <p:nvPr/>
          </p:nvSpPr>
          <p:spPr>
            <a:xfrm>
              <a:off x="920750" y="3381375"/>
              <a:ext cx="120649" cy="120650"/>
            </a:xfrm>
            <a:prstGeom prst="ellipse">
              <a:avLst/>
            </a:prstGeom>
            <a:noFill/>
            <a:ln w="38100" cap="flat" cmpd="sng">
              <a:solidFill>
                <a:srgbClr val="000000"/>
              </a:solidFill>
              <a:prstDash val="solid"/>
              <a:round/>
            </a:ln>
          </p:spPr>
        </p:sp>
        <p:sp>
          <p:nvSpPr>
            <p:cNvPr id="2136" name="椭圆"/>
            <p:cNvSpPr/>
            <p:nvPr/>
          </p:nvSpPr>
          <p:spPr>
            <a:xfrm>
              <a:off x="4162425" y="3057525"/>
              <a:ext cx="122236" cy="122236"/>
            </a:xfrm>
            <a:prstGeom prst="ellipse">
              <a:avLst/>
            </a:prstGeom>
            <a:noFill/>
            <a:ln w="38100" cap="flat" cmpd="sng">
              <a:solidFill>
                <a:srgbClr val="000000"/>
              </a:solidFill>
              <a:prstDash val="solid"/>
              <a:round/>
            </a:ln>
          </p:spPr>
        </p:sp>
        <p:sp>
          <p:nvSpPr>
            <p:cNvPr id="2137" name="椭圆"/>
            <p:cNvSpPr/>
            <p:nvPr/>
          </p:nvSpPr>
          <p:spPr>
            <a:xfrm>
              <a:off x="920750" y="4170362"/>
              <a:ext cx="120649" cy="120650"/>
            </a:xfrm>
            <a:prstGeom prst="ellipse">
              <a:avLst/>
            </a:prstGeom>
            <a:noFill/>
            <a:ln w="38100" cap="flat" cmpd="sng">
              <a:solidFill>
                <a:srgbClr val="000000"/>
              </a:solidFill>
              <a:prstDash val="solid"/>
              <a:round/>
            </a:ln>
          </p:spPr>
        </p:sp>
        <p:sp>
          <p:nvSpPr>
            <p:cNvPr id="2138" name="椭圆"/>
            <p:cNvSpPr/>
            <p:nvPr/>
          </p:nvSpPr>
          <p:spPr>
            <a:xfrm>
              <a:off x="4133850" y="3798887"/>
              <a:ext cx="120648" cy="122236"/>
            </a:xfrm>
            <a:prstGeom prst="ellipse">
              <a:avLst/>
            </a:prstGeom>
            <a:noFill/>
            <a:ln w="38100" cap="flat" cmpd="sng">
              <a:solidFill>
                <a:srgbClr val="000000"/>
              </a:solidFill>
              <a:prstDash val="solid"/>
              <a:round/>
            </a:ln>
          </p:spPr>
        </p:sp>
      </p:grpSp>
      <p:sp>
        <p:nvSpPr>
          <p:cNvPr id="2140" name="矩形"/>
          <p:cNvSpPr/>
          <p:nvPr/>
        </p:nvSpPr>
        <p:spPr>
          <a:xfrm>
            <a:off x="5181599" y="2668588"/>
            <a:ext cx="3810000" cy="11176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虚短，</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 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a:p>
            <a:pPr marL="0" indent="0" algn="l">
              <a:lnSpc>
                <a:spcPct val="120000"/>
              </a:lnSpc>
              <a:spcBef>
                <a:spcPts val="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反相输入端不“虚地”</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141" name="矩形"/>
          <p:cNvSpPr/>
          <p:nvPr/>
        </p:nvSpPr>
        <p:spPr>
          <a:xfrm>
            <a:off x="457200" y="4756150"/>
            <a:ext cx="4343400" cy="141605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0"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因要求静态时</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对地电阻相同， </a:t>
            </a:r>
            <a:endPar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所以</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平衡电阻</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1</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endParaRPr>
          </a:p>
        </p:txBody>
      </p:sp>
      <p:grpSp>
        <p:nvGrpSpPr>
          <p:cNvPr id="2144" name="组合"/>
          <p:cNvGrpSpPr/>
          <p:nvPr/>
        </p:nvGrpSpPr>
        <p:grpSpPr>
          <a:xfrm>
            <a:off x="2214563" y="2438400"/>
            <a:ext cx="833437" cy="1371598"/>
            <a:chOff x="2214563" y="2438400"/>
            <a:chExt cx="833437" cy="1371598"/>
          </a:xfrm>
        </p:grpSpPr>
        <p:sp>
          <p:nvSpPr>
            <p:cNvPr id="2142" name="矩形"/>
            <p:cNvSpPr/>
            <p:nvPr/>
          </p:nvSpPr>
          <p:spPr>
            <a:xfrm>
              <a:off x="2214563" y="3290887"/>
              <a:ext cx="8334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143" name="矩形"/>
            <p:cNvSpPr/>
            <p:nvPr/>
          </p:nvSpPr>
          <p:spPr>
            <a:xfrm>
              <a:off x="2220913" y="2438400"/>
              <a:ext cx="7508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93"/>
                                        </p:tgtEl>
                                        <p:attrNameLst>
                                          <p:attrName>style.visibility</p:attrName>
                                        </p:attrNameLst>
                                      </p:cBhvr>
                                      <p:to>
                                        <p:strVal val="visible"/>
                                      </p:to>
                                    </p:set>
                                    <p:animEffect transition="in" filter="blinds(vertical)">
                                      <p:cBhvr>
                                        <p:cTn id="7" dur="500"/>
                                        <p:tgtEl>
                                          <p:spTgt spid="209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39"/>
                                        </p:tgtEl>
                                        <p:attrNameLst>
                                          <p:attrName>style.visibility</p:attrName>
                                        </p:attrNameLst>
                                      </p:cBhvr>
                                      <p:to>
                                        <p:strVal val="visible"/>
                                      </p:to>
                                    </p:set>
                                    <p:animEffect transition="in" filter="box(out)">
                                      <p:cBhvr>
                                        <p:cTn id="12" dur="500"/>
                                        <p:tgtEl>
                                          <p:spTgt spid="21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4"/>
                                        </p:tgtEl>
                                        <p:attrNameLst>
                                          <p:attrName>style.visibility</p:attrName>
                                        </p:attrNameLst>
                                      </p:cBhvr>
                                      <p:to>
                                        <p:strVal val="visible"/>
                                      </p:to>
                                    </p:set>
                                    <p:animEffect transition="in" filter="blinds(horizontal)">
                                      <p:cBhvr>
                                        <p:cTn id="17" dur="500"/>
                                        <p:tgtEl>
                                          <p:spTgt spid="20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91"/>
                                        </p:tgtEl>
                                        <p:attrNameLst>
                                          <p:attrName>style.visibility</p:attrName>
                                        </p:attrNameLst>
                                      </p:cBhvr>
                                      <p:to>
                                        <p:strVal val="visible"/>
                                      </p:to>
                                    </p:set>
                                    <p:animEffect transition="in" filter="wipe(left)">
                                      <p:cBhvr>
                                        <p:cTn id="22" dur="500"/>
                                        <p:tgtEl>
                                          <p:spTgt spid="20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90"/>
                                        </p:tgtEl>
                                        <p:attrNameLst>
                                          <p:attrName>style.visibility</p:attrName>
                                        </p:attrNameLst>
                                      </p:cBhvr>
                                      <p:to>
                                        <p:strVal val="visible"/>
                                      </p:to>
                                    </p:set>
                                    <p:animEffect transition="in" filter="wipe(left)">
                                      <p:cBhvr>
                                        <p:cTn id="27" dur="500"/>
                                        <p:tgtEl>
                                          <p:spTgt spid="20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40">
                                            <p:txEl>
                                              <p:pRg st="0" end="0"/>
                                            </p:txEl>
                                          </p:spTgt>
                                        </p:tgtEl>
                                        <p:attrNameLst>
                                          <p:attrName>style.visibility</p:attrName>
                                        </p:attrNameLst>
                                      </p:cBhvr>
                                      <p:to>
                                        <p:strVal val="visible"/>
                                      </p:to>
                                    </p:set>
                                    <p:animEffect transition="in" filter="wipe(left)">
                                      <p:cBhvr>
                                        <p:cTn id="32" dur="500"/>
                                        <p:tgtEl>
                                          <p:spTgt spid="214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40">
                                            <p:txEl>
                                              <p:pRg st="1" end="1"/>
                                            </p:txEl>
                                          </p:spTgt>
                                        </p:tgtEl>
                                        <p:attrNameLst>
                                          <p:attrName>style.visibility</p:attrName>
                                        </p:attrNameLst>
                                      </p:cBhvr>
                                      <p:to>
                                        <p:strVal val="visible"/>
                                      </p:to>
                                    </p:set>
                                    <p:animEffect transition="in" filter="wipe(left)">
                                      <p:cBhvr>
                                        <p:cTn id="37" dur="500"/>
                                        <p:tgtEl>
                                          <p:spTgt spid="214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92"/>
                                        </p:tgtEl>
                                        <p:attrNameLst>
                                          <p:attrName>style.visibility</p:attrName>
                                        </p:attrNameLst>
                                      </p:cBhvr>
                                      <p:to>
                                        <p:strVal val="visible"/>
                                      </p:to>
                                    </p:set>
                                    <p:animEffect transition="in" filter="wipe(left)">
                                      <p:cBhvr>
                                        <p:cTn id="42" dur="500"/>
                                        <p:tgtEl>
                                          <p:spTgt spid="209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96"/>
                                        </p:tgtEl>
                                        <p:attrNameLst>
                                          <p:attrName>style.visibility</p:attrName>
                                        </p:attrNameLst>
                                      </p:cBhvr>
                                      <p:to>
                                        <p:strVal val="visible"/>
                                      </p:to>
                                    </p:set>
                                    <p:animEffect transition="in" filter="wipe(left)">
                                      <p:cBhvr>
                                        <p:cTn id="47" dur="500"/>
                                        <p:tgtEl>
                                          <p:spTgt spid="20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41"/>
                                        </p:tgtEl>
                                        <p:attrNameLst>
                                          <p:attrName>style.visibility</p:attrName>
                                        </p:attrNameLst>
                                      </p:cBhvr>
                                      <p:to>
                                        <p:strVal val="visible"/>
                                      </p:to>
                                    </p:set>
                                    <p:animEffect transition="in" filter="wipe(left)">
                                      <p:cBhvr>
                                        <p:cTn id="52" dur="500"/>
                                        <p:tgtEl>
                                          <p:spTgt spid="21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44"/>
                                        </p:tgtEl>
                                        <p:attrNameLst>
                                          <p:attrName>style.visibility</p:attrName>
                                        </p:attrNameLst>
                                      </p:cBhvr>
                                      <p:to>
                                        <p:strVal val="visible"/>
                                      </p:to>
                                    </p:set>
                                    <p:animEffect transition="in" filter="wipe(left)">
                                      <p:cBhvr>
                                        <p:cTn id="57" dur="500"/>
                                        <p:tgtEl>
                                          <p:spTgt spid="2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3" grpId="0"/>
      <p:bldP spid="2139" grpId="0" animBg="1"/>
      <p:bldP spid="2094" grpId="0"/>
      <p:bldP spid="2091" grpId="0"/>
      <p:bldP spid="2141" grpId="0"/>
      <p:bldP spid="21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7" name="文本框"/>
          <p:cNvSpPr>
            <a:spLocks noGrp="1"/>
          </p:cNvSpPr>
          <p:nvPr>
            <p:ph type="subTitle" idx="1"/>
          </p:nvPr>
        </p:nvSpPr>
        <p:spPr>
          <a:xfrm>
            <a:off x="685800" y="304800"/>
            <a:ext cx="36576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10000"/>
              </a:spcBef>
              <a:spcAft>
                <a:spcPts val="0"/>
              </a:spcAft>
              <a:buNone/>
            </a:pPr>
            <a:r>
              <a:rPr lang="en-US" altLang="zh-CN"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同相比例运算</a:t>
            </a:r>
            <a:endPar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148" name="矩形"/>
          <p:cNvSpPr/>
          <p:nvPr/>
        </p:nvSpPr>
        <p:spPr>
          <a:xfrm>
            <a:off x="9829800" y="3124200"/>
            <a:ext cx="914400" cy="914400"/>
          </a:xfrm>
          <a:prstGeom prst="rect">
            <a:avLst/>
          </a:prstGeom>
          <a:noFill/>
          <a:ln w="9525" cap="flat" cmpd="sng">
            <a:noFill/>
            <a:prstDash val="solid"/>
            <a:round/>
          </a:ln>
        </p:spPr>
      </p:sp>
      <p:sp>
        <p:nvSpPr>
          <p:cNvPr id="2149" name="矩形"/>
          <p:cNvSpPr/>
          <p:nvPr/>
        </p:nvSpPr>
        <p:spPr>
          <a:xfrm>
            <a:off x="914400" y="5207000"/>
            <a:ext cx="1987550" cy="954088"/>
          </a:xfrm>
          <a:prstGeom prst="rect">
            <a:avLst/>
          </a:prstGeom>
          <a:noFill/>
          <a:ln w="9525" cap="flat" cmpd="sng">
            <a:noFill/>
            <a:prstDash val="solid"/>
            <a:miter/>
          </a:ln>
        </p:spPr>
        <p:txBody>
          <a:bodyPr vert="horz" wrap="none" lIns="91440" tIns="45720" rIns="91440" bIns="45720" anchor="t" anchorCtr="0">
            <a:spAutoFit/>
          </a:bodyPr>
          <a:lstStyle/>
          <a:p>
            <a:pPr marL="0" indent="0" algn="l" eaLnBrk="0" latinLnBrk="0" hangingPunct="0">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输入电阻高</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eaLnBrk="0" latinLnBrk="0" hangingPunct="0">
              <a:lnSpc>
                <a:spcPct val="120000"/>
              </a:lnSpc>
              <a:spcBef>
                <a:spcPts val="0"/>
              </a:spcBef>
              <a:spcAft>
                <a:spcPts val="0"/>
              </a:spcAft>
              <a:buNone/>
            </a:pPr>
            <a:endParaRPr lang="zh-CN" altLang="en-US"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150" name="矩形"/>
          <p:cNvSpPr/>
          <p:nvPr/>
        </p:nvSpPr>
        <p:spPr>
          <a:xfrm>
            <a:off x="5029200" y="1828800"/>
            <a:ext cx="3886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电压放大倍数</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2151" name="对象"/>
          <p:cNvGraphicFramePr>
            <a:graphicFrameLocks noChangeAspect="1"/>
          </p:cNvGraphicFramePr>
          <p:nvPr/>
        </p:nvGraphicFramePr>
        <p:xfrm>
          <a:off x="889635" y="2989580"/>
          <a:ext cx="319405" cy="337819"/>
        </p:xfrm>
        <a:graphic>
          <a:graphicData uri="http://schemas.openxmlformats.org/presentationml/2006/ole">
            <mc:AlternateContent xmlns:mc="http://schemas.openxmlformats.org/markup-compatibility/2006">
              <mc:Choice xmlns:v="urn:schemas-microsoft-com:vml" Requires="v">
                <p:oleObj spid="_x0000_s0" name="package" r:id="rId1" imgW="38100" imgH="63500" progId="package">
                  <p:embed/>
                </p:oleObj>
              </mc:Choice>
              <mc:Fallback>
                <p:oleObj name="package" r:id="rId1" imgW="38100" imgH="63500" progId="package">
                  <p:embed/>
                  <p:pic>
                    <p:nvPicPr>
                      <p:cNvPr id="0" name="对象"/>
                      <p:cNvPicPr>
                        <a:picLocks noChangeAspect="1"/>
                      </p:cNvPicPr>
                      <p:nvPr/>
                    </p:nvPicPr>
                    <p:blipFill>
                      <a:blip r:embed="rId2" cstate="print"/>
                      <a:stretch>
                        <a:fillRect/>
                      </a:stretch>
                    </p:blipFill>
                    <p:spPr>
                      <a:xfrm>
                        <a:off x="889635" y="2989580"/>
                        <a:ext cx="319405" cy="337819"/>
                      </a:xfrm>
                      <a:prstGeom prst="rect">
                        <a:avLst/>
                      </a:prstGeom>
                      <a:noFill/>
                      <a:ln w="9525" cap="flat" cmpd="sng">
                        <a:noFill/>
                        <a:prstDash val="solid"/>
                        <a:miter/>
                      </a:ln>
                    </p:spPr>
                  </p:pic>
                </p:oleObj>
              </mc:Fallback>
            </mc:AlternateContent>
          </a:graphicData>
        </a:graphic>
      </p:graphicFrame>
      <p:graphicFrame>
        <p:nvGraphicFramePr>
          <p:cNvPr id="2152" name="对象"/>
          <p:cNvGraphicFramePr>
            <a:graphicFrameLocks noChangeAspect="1"/>
          </p:cNvGraphicFramePr>
          <p:nvPr/>
        </p:nvGraphicFramePr>
        <p:xfrm>
          <a:off x="3734435" y="2227580"/>
          <a:ext cx="300355" cy="358774"/>
        </p:xfrm>
        <a:graphic>
          <a:graphicData uri="http://schemas.openxmlformats.org/presentationml/2006/ole">
            <mc:AlternateContent xmlns:mc="http://schemas.openxmlformats.org/markup-compatibility/2006">
              <mc:Choice xmlns:v="urn:schemas-microsoft-com:vml" Requires="v">
                <p:oleObj spid="_x0000_s2" name="package" r:id="rId3" imgW="38100" imgH="63500" progId="package">
                  <p:embed/>
                </p:oleObj>
              </mc:Choice>
              <mc:Fallback>
                <p:oleObj name="package" r:id="rId3" imgW="38100" imgH="63500" progId="package">
                  <p:embed/>
                  <p:pic>
                    <p:nvPicPr>
                      <p:cNvPr id="0" name="对象"/>
                      <p:cNvPicPr>
                        <a:picLocks noChangeAspect="1"/>
                      </p:cNvPicPr>
                      <p:nvPr/>
                    </p:nvPicPr>
                    <p:blipFill>
                      <a:blip r:embed="rId4" cstate="print"/>
                      <a:stretch>
                        <a:fillRect/>
                      </a:stretch>
                    </p:blipFill>
                    <p:spPr>
                      <a:xfrm>
                        <a:off x="3734435" y="2227580"/>
                        <a:ext cx="300355" cy="358774"/>
                      </a:xfrm>
                      <a:prstGeom prst="rect">
                        <a:avLst/>
                      </a:prstGeom>
                      <a:noFill/>
                      <a:ln w="9525" cap="flat" cmpd="sng">
                        <a:noFill/>
                        <a:prstDash val="solid"/>
                        <a:miter/>
                      </a:ln>
                    </p:spPr>
                  </p:pic>
                </p:oleObj>
              </mc:Fallback>
            </mc:AlternateContent>
          </a:graphicData>
        </a:graphic>
      </p:graphicFrame>
      <p:sp>
        <p:nvSpPr>
          <p:cNvPr id="2153" name="矩形"/>
          <p:cNvSpPr/>
          <p:nvPr/>
        </p:nvSpPr>
        <p:spPr>
          <a:xfrm>
            <a:off x="6080125" y="477838"/>
            <a:ext cx="184148" cy="457198"/>
          </a:xfrm>
          <a:prstGeom prst="rect">
            <a:avLst/>
          </a:prstGeom>
          <a:noFill/>
          <a:ln w="9525" cap="flat" cmpd="sng">
            <a:noFill/>
            <a:prstDash val="solid"/>
            <a:round/>
          </a:ln>
        </p:spPr>
      </p:sp>
      <p:sp>
        <p:nvSpPr>
          <p:cNvPr id="2154" name="矩形" descr="90%"/>
          <p:cNvSpPr/>
          <p:nvPr/>
        </p:nvSpPr>
        <p:spPr>
          <a:xfrm>
            <a:off x="914400" y="4760913"/>
            <a:ext cx="3051174" cy="60483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0" latinLnBrk="0" hangingPunct="0">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电压串联负反馈</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155" name="椭圆形标注" descr="40%"/>
          <p:cNvSpPr/>
          <p:nvPr/>
        </p:nvSpPr>
        <p:spPr>
          <a:xfrm>
            <a:off x="990600" y="3657600"/>
            <a:ext cx="3962400" cy="1143000"/>
          </a:xfrm>
          <a:prstGeom prst="wedgeEllipseCallout">
            <a:avLst>
              <a:gd name="adj1" fmla="val -12250"/>
              <a:gd name="adj2" fmla="val -147074"/>
            </a:avLst>
          </a:prstGeom>
          <a:pattFill prst="pct40">
            <a:fgClr>
              <a:srgbClr val="CCFF66"/>
            </a:fgClr>
            <a:bgClr>
              <a:srgbClr val="FFFFFF"/>
            </a:bgClr>
          </a:pattFill>
          <a:ln w="28575" cap="flat" cmpd="sng">
            <a:solidFill>
              <a:srgbClr val="339933"/>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输入信号和反馈信号分别</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加两个输入端</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串联反馈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56" name="椭圆形标注" descr="40%"/>
          <p:cNvSpPr/>
          <p:nvPr/>
        </p:nvSpPr>
        <p:spPr>
          <a:xfrm>
            <a:off x="3733800" y="685800"/>
            <a:ext cx="3200400" cy="990600"/>
          </a:xfrm>
          <a:prstGeom prst="wedgeEllipseCallout">
            <a:avLst>
              <a:gd name="adj1" fmla="val -37986"/>
              <a:gd name="adj2" fmla="val 117138"/>
            </a:avLst>
          </a:prstGeom>
          <a:pattFill prst="pct40">
            <a:fgClr>
              <a:srgbClr val="00FF00"/>
            </a:fgClr>
            <a:bgClr>
              <a:srgbClr val="FFFFFF"/>
            </a:bgClr>
          </a:pattFill>
          <a:ln w="28575" cap="flat" cmpd="sng">
            <a:solidFill>
              <a:srgbClr val="339933"/>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反馈电路直接从输</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出端引出</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电压反馈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57" name="矩形"/>
          <p:cNvSpPr/>
          <p:nvPr/>
        </p:nvSpPr>
        <p:spPr>
          <a:xfrm>
            <a:off x="5029200" y="2438400"/>
            <a:ext cx="3733800" cy="111760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虚短，所以</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反相输入端不“虚地” </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2158" name="对象"/>
          <p:cNvGraphicFramePr>
            <a:graphicFrameLocks noChangeAspect="1"/>
          </p:cNvGraphicFramePr>
          <p:nvPr/>
        </p:nvGraphicFramePr>
        <p:xfrm>
          <a:off x="2309495" y="2075180"/>
          <a:ext cx="320675" cy="335914"/>
        </p:xfrm>
        <a:graphic>
          <a:graphicData uri="http://schemas.openxmlformats.org/presentationml/2006/ole">
            <mc:AlternateContent xmlns:mc="http://schemas.openxmlformats.org/markup-compatibility/2006">
              <mc:Choice xmlns:v="urn:schemas-microsoft-com:vml" Requires="v">
                <p:oleObj spid="_x0000_s3" name="package" r:id="rId5" imgW="38100" imgH="63500" progId="package">
                  <p:embed/>
                </p:oleObj>
              </mc:Choice>
              <mc:Fallback>
                <p:oleObj name="package" r:id="rId5" imgW="38100" imgH="63500" progId="package">
                  <p:embed/>
                  <p:pic>
                    <p:nvPicPr>
                      <p:cNvPr id="0" name="对象"/>
                      <p:cNvPicPr>
                        <a:picLocks noChangeAspect="1"/>
                      </p:cNvPicPr>
                      <p:nvPr/>
                    </p:nvPicPr>
                    <p:blipFill>
                      <a:blip r:embed="rId6" cstate="print"/>
                      <a:stretch>
                        <a:fillRect/>
                      </a:stretch>
                    </p:blipFill>
                    <p:spPr>
                      <a:xfrm>
                        <a:off x="2309495" y="2075180"/>
                        <a:ext cx="320675" cy="335914"/>
                      </a:xfrm>
                      <a:prstGeom prst="rect">
                        <a:avLst/>
                      </a:prstGeom>
                      <a:noFill/>
                      <a:ln w="9525" cap="flat" cmpd="sng">
                        <a:noFill/>
                        <a:prstDash val="solid"/>
                        <a:miter/>
                      </a:ln>
                    </p:spPr>
                  </p:pic>
                </p:oleObj>
              </mc:Fallback>
            </mc:AlternateContent>
          </a:graphicData>
        </a:graphic>
      </p:graphicFrame>
      <p:graphicFrame>
        <p:nvGraphicFramePr>
          <p:cNvPr id="2159" name="对象"/>
          <p:cNvGraphicFramePr>
            <a:graphicFrameLocks noChangeAspect="1"/>
          </p:cNvGraphicFramePr>
          <p:nvPr/>
        </p:nvGraphicFramePr>
        <p:xfrm>
          <a:off x="5253038" y="4708525"/>
          <a:ext cx="2981325" cy="1141413"/>
        </p:xfrm>
        <a:graphic>
          <a:graphicData uri="http://schemas.openxmlformats.org/presentationml/2006/ole">
            <mc:AlternateContent xmlns:mc="http://schemas.openxmlformats.org/markup-compatibility/2006">
              <mc:Choice xmlns:v="urn:schemas-microsoft-com:vml" Requires="v">
                <p:oleObj spid="_x0000_s4" name="package" r:id="rId7" imgW="1358900" imgH="419100" progId="package">
                  <p:embed/>
                </p:oleObj>
              </mc:Choice>
              <mc:Fallback>
                <p:oleObj name="package" r:id="rId7" imgW="1358900" imgH="419100" progId="package">
                  <p:embed/>
                  <p:pic>
                    <p:nvPicPr>
                      <p:cNvPr id="0" name="对象"/>
                      <p:cNvPicPr>
                        <a:picLocks noChangeAspect="1"/>
                      </p:cNvPicPr>
                      <p:nvPr/>
                    </p:nvPicPr>
                    <p:blipFill>
                      <a:blip r:embed="rId8" cstate="print"/>
                      <a:stretch>
                        <a:fillRect/>
                      </a:stretch>
                    </p:blipFill>
                    <p:spPr>
                      <a:xfrm>
                        <a:off x="5253038" y="4708525"/>
                        <a:ext cx="2981325" cy="1141413"/>
                      </a:xfrm>
                      <a:prstGeom prst="rect">
                        <a:avLst/>
                      </a:prstGeom>
                      <a:noFill/>
                      <a:ln w="38100" cap="flat" cmpd="sng">
                        <a:solidFill>
                          <a:srgbClr val="CC0000"/>
                        </a:solidFill>
                        <a:prstDash val="solid"/>
                        <a:miter/>
                      </a:ln>
                    </p:spPr>
                  </p:pic>
                </p:oleObj>
              </mc:Fallback>
            </mc:AlternateContent>
          </a:graphicData>
        </a:graphic>
      </p:graphicFrame>
      <p:graphicFrame>
        <p:nvGraphicFramePr>
          <p:cNvPr id="2160" name="对象"/>
          <p:cNvGraphicFramePr>
            <a:graphicFrameLocks noChangeAspect="1"/>
          </p:cNvGraphicFramePr>
          <p:nvPr/>
        </p:nvGraphicFramePr>
        <p:xfrm>
          <a:off x="5562600" y="3581399"/>
          <a:ext cx="2430461" cy="1082675"/>
        </p:xfrm>
        <a:graphic>
          <a:graphicData uri="http://schemas.openxmlformats.org/presentationml/2006/ole">
            <mc:AlternateContent xmlns:mc="http://schemas.openxmlformats.org/markup-compatibility/2006">
              <mc:Choice xmlns:v="urn:schemas-microsoft-com:vml" Requires="v">
                <p:oleObj spid="_x0000_s5" name="package" r:id="rId9" imgW="1104900" imgH="393700" progId="package">
                  <p:embed/>
                </p:oleObj>
              </mc:Choice>
              <mc:Fallback>
                <p:oleObj name="package" r:id="rId9" imgW="1104900" imgH="393700" progId="package">
                  <p:embed/>
                  <p:pic>
                    <p:nvPicPr>
                      <p:cNvPr id="0" name="对象"/>
                      <p:cNvPicPr>
                        <a:picLocks noChangeAspect="1"/>
                      </p:cNvPicPr>
                      <p:nvPr/>
                    </p:nvPicPr>
                    <p:blipFill>
                      <a:blip r:embed="rId10" cstate="print"/>
                      <a:stretch>
                        <a:fillRect/>
                      </a:stretch>
                    </p:blipFill>
                    <p:spPr>
                      <a:xfrm>
                        <a:off x="5562600" y="3581399"/>
                        <a:ext cx="2430461" cy="1082675"/>
                      </a:xfrm>
                      <a:prstGeom prst="rect">
                        <a:avLst/>
                      </a:prstGeom>
                      <a:noFill/>
                      <a:ln w="9525" cap="flat" cmpd="sng">
                        <a:noFill/>
                        <a:prstDash val="solid"/>
                        <a:miter/>
                      </a:ln>
                    </p:spPr>
                  </p:pic>
                </p:oleObj>
              </mc:Fallback>
            </mc:AlternateContent>
          </a:graphicData>
        </a:graphic>
      </p:graphicFrame>
      <p:sp>
        <p:nvSpPr>
          <p:cNvPr id="2161" name="椭圆形标注" descr="40%"/>
          <p:cNvSpPr/>
          <p:nvPr/>
        </p:nvSpPr>
        <p:spPr>
          <a:xfrm>
            <a:off x="0" y="838200"/>
            <a:ext cx="2971799" cy="914400"/>
          </a:xfrm>
          <a:prstGeom prst="wedgeEllipseCallout">
            <a:avLst>
              <a:gd name="adj1" fmla="val 31083"/>
              <a:gd name="adj2" fmla="val 90625"/>
            </a:avLst>
          </a:prstGeom>
          <a:pattFill prst="pct40">
            <a:fgClr>
              <a:srgbClr val="FFFF00"/>
            </a:fgClr>
            <a:bgClr>
              <a:srgbClr val="FFFFFF"/>
            </a:bgClr>
          </a:pattFill>
          <a:ln w="28575" cap="flat" cmpd="sng">
            <a:solidFill>
              <a:srgbClr val="339933"/>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反馈信号使净输入</a:t>
            </a:r>
            <a:endPar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a:p>
            <a:pPr marL="0" indent="0" algn="ctr">
              <a:lnSpc>
                <a:spcPct val="100000"/>
              </a:lnSpc>
              <a:spcBef>
                <a:spcPts val="0"/>
              </a:spcBef>
              <a:spcAft>
                <a:spcPts val="0"/>
              </a:spcAft>
              <a:buNone/>
            </a:pP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信号减小</a:t>
            </a:r>
            <a:r>
              <a:rPr lang="en-US" altLang="zh-CN"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r>
              <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负反馈</a:t>
            </a:r>
            <a:endParaRPr lang="zh-CN" altLang="en-US" sz="24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204" name="组合"/>
          <p:cNvGrpSpPr/>
          <p:nvPr/>
        </p:nvGrpSpPr>
        <p:grpSpPr>
          <a:xfrm>
            <a:off x="555625" y="1090295"/>
            <a:ext cx="4876800" cy="2938462"/>
            <a:chOff x="555625" y="1090295"/>
            <a:chExt cx="4876800" cy="2938462"/>
          </a:xfrm>
        </p:grpSpPr>
        <p:sp>
          <p:nvSpPr>
            <p:cNvPr id="2162" name="矩形"/>
            <p:cNvSpPr/>
            <p:nvPr/>
          </p:nvSpPr>
          <p:spPr>
            <a:xfrm>
              <a:off x="4340225" y="2639695"/>
              <a:ext cx="1092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163" name="矩形"/>
            <p:cNvSpPr/>
            <p:nvPr/>
          </p:nvSpPr>
          <p:spPr>
            <a:xfrm>
              <a:off x="2889250" y="1090295"/>
              <a:ext cx="109378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164" name="矩形"/>
            <p:cNvSpPr/>
            <p:nvPr/>
          </p:nvSpPr>
          <p:spPr>
            <a:xfrm>
              <a:off x="2927350" y="1599882"/>
              <a:ext cx="498475" cy="155574"/>
            </a:xfrm>
            <a:prstGeom prst="rect">
              <a:avLst/>
            </a:prstGeom>
            <a:noFill/>
            <a:ln w="38100" cap="flat" cmpd="sng">
              <a:solidFill>
                <a:srgbClr val="000000"/>
              </a:solidFill>
              <a:prstDash val="solid"/>
              <a:miter/>
            </a:ln>
          </p:spPr>
        </p:sp>
        <p:sp>
          <p:nvSpPr>
            <p:cNvPr id="2165" name="直线"/>
            <p:cNvSpPr/>
            <p:nvPr/>
          </p:nvSpPr>
          <p:spPr>
            <a:xfrm>
              <a:off x="3965575" y="1676082"/>
              <a:ext cx="0" cy="1014412"/>
            </a:xfrm>
            <a:prstGeom prst="line">
              <a:avLst/>
            </a:prstGeom>
            <a:noFill/>
            <a:ln w="38100" cap="flat" cmpd="sng">
              <a:solidFill>
                <a:srgbClr val="000000"/>
              </a:solidFill>
              <a:prstDash val="solid"/>
              <a:round/>
            </a:ln>
          </p:spPr>
        </p:sp>
        <p:sp>
          <p:nvSpPr>
            <p:cNvPr id="2166" name="矩形"/>
            <p:cNvSpPr/>
            <p:nvPr/>
          </p:nvSpPr>
          <p:spPr>
            <a:xfrm>
              <a:off x="555625" y="3071495"/>
              <a:ext cx="59213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167" name="矩形"/>
            <p:cNvSpPr/>
            <p:nvPr/>
          </p:nvSpPr>
          <p:spPr>
            <a:xfrm>
              <a:off x="1725612" y="2917508"/>
              <a:ext cx="496886" cy="152400"/>
            </a:xfrm>
            <a:prstGeom prst="rect">
              <a:avLst/>
            </a:prstGeom>
            <a:noFill/>
            <a:ln w="38100" cap="flat" cmpd="sng">
              <a:solidFill>
                <a:srgbClr val="000000"/>
              </a:solidFill>
              <a:prstDash val="solid"/>
              <a:miter/>
            </a:ln>
          </p:spPr>
        </p:sp>
        <p:sp>
          <p:nvSpPr>
            <p:cNvPr id="2168" name="矩形"/>
            <p:cNvSpPr/>
            <p:nvPr/>
          </p:nvSpPr>
          <p:spPr>
            <a:xfrm>
              <a:off x="1666874" y="3009581"/>
              <a:ext cx="68103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69" name="矩形"/>
            <p:cNvSpPr/>
            <p:nvPr/>
          </p:nvSpPr>
          <p:spPr>
            <a:xfrm>
              <a:off x="1725612" y="2417445"/>
              <a:ext cx="496886" cy="152400"/>
            </a:xfrm>
            <a:prstGeom prst="rect">
              <a:avLst/>
            </a:prstGeom>
            <a:noFill/>
            <a:ln w="38100" cap="flat" cmpd="sng">
              <a:solidFill>
                <a:srgbClr val="000000"/>
              </a:solidFill>
              <a:prstDash val="solid"/>
              <a:miter/>
            </a:ln>
          </p:spPr>
        </p:sp>
        <p:sp>
          <p:nvSpPr>
            <p:cNvPr id="2170" name="直线"/>
            <p:cNvSpPr/>
            <p:nvPr/>
          </p:nvSpPr>
          <p:spPr>
            <a:xfrm>
              <a:off x="2408237" y="1676082"/>
              <a:ext cx="0" cy="857249"/>
            </a:xfrm>
            <a:prstGeom prst="line">
              <a:avLst/>
            </a:prstGeom>
            <a:noFill/>
            <a:ln w="38100" cap="flat" cmpd="sng">
              <a:solidFill>
                <a:srgbClr val="000000"/>
              </a:solidFill>
              <a:prstDash val="solid"/>
              <a:round/>
            </a:ln>
          </p:spPr>
        </p:sp>
        <p:sp>
          <p:nvSpPr>
            <p:cNvPr id="2171" name="矩形"/>
            <p:cNvSpPr/>
            <p:nvPr/>
          </p:nvSpPr>
          <p:spPr>
            <a:xfrm>
              <a:off x="1690687" y="1838007"/>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172" name="直线"/>
            <p:cNvSpPr/>
            <p:nvPr/>
          </p:nvSpPr>
          <p:spPr>
            <a:xfrm>
              <a:off x="3446462" y="1676082"/>
              <a:ext cx="519111" cy="0"/>
            </a:xfrm>
            <a:prstGeom prst="line">
              <a:avLst/>
            </a:prstGeom>
            <a:noFill/>
            <a:ln w="38100" cap="flat" cmpd="sng">
              <a:solidFill>
                <a:srgbClr val="000000"/>
              </a:solidFill>
              <a:prstDash val="solid"/>
              <a:round/>
            </a:ln>
          </p:spPr>
        </p:sp>
        <p:sp>
          <p:nvSpPr>
            <p:cNvPr id="2173" name="直线"/>
            <p:cNvSpPr/>
            <p:nvPr/>
          </p:nvSpPr>
          <p:spPr>
            <a:xfrm flipH="1">
              <a:off x="1296986" y="2490470"/>
              <a:ext cx="414337" cy="0"/>
            </a:xfrm>
            <a:prstGeom prst="line">
              <a:avLst/>
            </a:prstGeom>
            <a:noFill/>
            <a:ln w="38100" cap="flat" cmpd="sng">
              <a:solidFill>
                <a:srgbClr val="000000"/>
              </a:solidFill>
              <a:prstDash val="solid"/>
              <a:round/>
            </a:ln>
          </p:spPr>
        </p:sp>
        <p:sp>
          <p:nvSpPr>
            <p:cNvPr id="2174" name="直线"/>
            <p:cNvSpPr/>
            <p:nvPr/>
          </p:nvSpPr>
          <p:spPr>
            <a:xfrm flipH="1">
              <a:off x="1155700" y="2992120"/>
              <a:ext cx="587375" cy="0"/>
            </a:xfrm>
            <a:prstGeom prst="line">
              <a:avLst/>
            </a:prstGeom>
            <a:noFill/>
            <a:ln w="38100" cap="flat" cmpd="sng">
              <a:solidFill>
                <a:srgbClr val="000000"/>
              </a:solidFill>
              <a:prstDash val="solid"/>
              <a:round/>
            </a:ln>
          </p:spPr>
        </p:sp>
        <p:grpSp>
          <p:nvGrpSpPr>
            <p:cNvPr id="2177" name="组合"/>
            <p:cNvGrpSpPr/>
            <p:nvPr/>
          </p:nvGrpSpPr>
          <p:grpSpPr>
            <a:xfrm>
              <a:off x="1158875" y="2473007"/>
              <a:ext cx="285749" cy="304800"/>
              <a:chOff x="1158875" y="2473007"/>
              <a:chExt cx="285749" cy="304800"/>
            </a:xfrm>
          </p:grpSpPr>
          <p:sp>
            <p:nvSpPr>
              <p:cNvPr id="2175" name="直线"/>
              <p:cNvSpPr/>
              <p:nvPr/>
            </p:nvSpPr>
            <p:spPr>
              <a:xfrm>
                <a:off x="1158875" y="2768282"/>
                <a:ext cx="285749" cy="9525"/>
              </a:xfrm>
              <a:prstGeom prst="line">
                <a:avLst/>
              </a:prstGeom>
              <a:noFill/>
              <a:ln w="38100" cap="flat" cmpd="sng">
                <a:solidFill>
                  <a:srgbClr val="000000"/>
                </a:solidFill>
                <a:prstDash val="solid"/>
                <a:round/>
              </a:ln>
            </p:spPr>
          </p:sp>
          <p:sp>
            <p:nvSpPr>
              <p:cNvPr id="2176" name="直线"/>
              <p:cNvSpPr/>
              <p:nvPr/>
            </p:nvSpPr>
            <p:spPr>
              <a:xfrm>
                <a:off x="1303336" y="2473007"/>
                <a:ext cx="7937" cy="295274"/>
              </a:xfrm>
              <a:prstGeom prst="line">
                <a:avLst/>
              </a:prstGeom>
              <a:noFill/>
              <a:ln w="38100" cap="flat" cmpd="sng">
                <a:solidFill>
                  <a:srgbClr val="000000"/>
                </a:solidFill>
                <a:prstDash val="solid"/>
                <a:round/>
              </a:ln>
            </p:spPr>
          </p:sp>
        </p:grpSp>
        <p:sp>
          <p:nvSpPr>
            <p:cNvPr id="2178" name="直线"/>
            <p:cNvSpPr/>
            <p:nvPr/>
          </p:nvSpPr>
          <p:spPr>
            <a:xfrm>
              <a:off x="2408237" y="1676082"/>
              <a:ext cx="519111" cy="0"/>
            </a:xfrm>
            <a:prstGeom prst="line">
              <a:avLst/>
            </a:prstGeom>
            <a:noFill/>
            <a:ln w="38100" cap="flat" cmpd="sng">
              <a:solidFill>
                <a:srgbClr val="000000"/>
              </a:solidFill>
              <a:prstDash val="solid"/>
              <a:round/>
            </a:ln>
          </p:spPr>
        </p:sp>
        <p:grpSp>
          <p:nvGrpSpPr>
            <p:cNvPr id="2181" name="组合"/>
            <p:cNvGrpSpPr/>
            <p:nvPr/>
          </p:nvGrpSpPr>
          <p:grpSpPr>
            <a:xfrm>
              <a:off x="4132263" y="3454083"/>
              <a:ext cx="314324" cy="204787"/>
              <a:chOff x="4132263" y="3454083"/>
              <a:chExt cx="314324" cy="204787"/>
            </a:xfrm>
          </p:grpSpPr>
          <p:sp>
            <p:nvSpPr>
              <p:cNvPr id="2179" name="直线"/>
              <p:cNvSpPr/>
              <p:nvPr/>
            </p:nvSpPr>
            <p:spPr>
              <a:xfrm>
                <a:off x="4132263" y="3658870"/>
                <a:ext cx="314324" cy="0"/>
              </a:xfrm>
              <a:prstGeom prst="line">
                <a:avLst/>
              </a:prstGeom>
              <a:noFill/>
              <a:ln w="38100" cap="flat" cmpd="sng">
                <a:solidFill>
                  <a:srgbClr val="000000"/>
                </a:solidFill>
                <a:prstDash val="solid"/>
                <a:round/>
              </a:ln>
            </p:spPr>
          </p:sp>
          <p:sp>
            <p:nvSpPr>
              <p:cNvPr id="2180" name="直线"/>
              <p:cNvSpPr/>
              <p:nvPr/>
            </p:nvSpPr>
            <p:spPr>
              <a:xfrm>
                <a:off x="4295371" y="3454083"/>
                <a:ext cx="0" cy="204787"/>
              </a:xfrm>
              <a:prstGeom prst="line">
                <a:avLst/>
              </a:prstGeom>
              <a:noFill/>
              <a:ln w="38100" cap="flat" cmpd="sng">
                <a:solidFill>
                  <a:srgbClr val="000000"/>
                </a:solidFill>
                <a:prstDash val="solid"/>
                <a:round/>
              </a:ln>
            </p:spPr>
          </p:sp>
        </p:grpSp>
        <p:grpSp>
          <p:nvGrpSpPr>
            <p:cNvPr id="2184" name="组合"/>
            <p:cNvGrpSpPr/>
            <p:nvPr/>
          </p:nvGrpSpPr>
          <p:grpSpPr>
            <a:xfrm>
              <a:off x="925511" y="3823970"/>
              <a:ext cx="277812" cy="204787"/>
              <a:chOff x="925511" y="3823970"/>
              <a:chExt cx="277812" cy="204787"/>
            </a:xfrm>
          </p:grpSpPr>
          <p:sp>
            <p:nvSpPr>
              <p:cNvPr id="2182" name="直线"/>
              <p:cNvSpPr/>
              <p:nvPr/>
            </p:nvSpPr>
            <p:spPr>
              <a:xfrm>
                <a:off x="925511" y="4028758"/>
                <a:ext cx="277812" cy="0"/>
              </a:xfrm>
              <a:prstGeom prst="line">
                <a:avLst/>
              </a:prstGeom>
              <a:noFill/>
              <a:ln w="38100" cap="flat" cmpd="sng">
                <a:solidFill>
                  <a:srgbClr val="000000"/>
                </a:solidFill>
                <a:prstDash val="solid"/>
                <a:round/>
              </a:ln>
            </p:spPr>
          </p:sp>
          <p:sp>
            <p:nvSpPr>
              <p:cNvPr id="2183" name="直线"/>
              <p:cNvSpPr/>
              <p:nvPr/>
            </p:nvSpPr>
            <p:spPr>
              <a:xfrm>
                <a:off x="1069674" y="3823970"/>
                <a:ext cx="0" cy="204787"/>
              </a:xfrm>
              <a:prstGeom prst="line">
                <a:avLst/>
              </a:prstGeom>
              <a:noFill/>
              <a:ln w="38100" cap="flat" cmpd="sng">
                <a:solidFill>
                  <a:srgbClr val="000000"/>
                </a:solidFill>
                <a:prstDash val="solid"/>
                <a:round/>
              </a:ln>
            </p:spPr>
          </p:sp>
        </p:grpSp>
        <p:sp>
          <p:nvSpPr>
            <p:cNvPr id="2185" name="矩形"/>
            <p:cNvSpPr/>
            <p:nvPr/>
          </p:nvSpPr>
          <p:spPr>
            <a:xfrm>
              <a:off x="625474" y="2727007"/>
              <a:ext cx="387348" cy="52070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86" name="矩形"/>
            <p:cNvSpPr/>
            <p:nvPr/>
          </p:nvSpPr>
          <p:spPr>
            <a:xfrm>
              <a:off x="4383087" y="2360295"/>
              <a:ext cx="387348" cy="52070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87" name="矩形"/>
            <p:cNvSpPr/>
            <p:nvPr/>
          </p:nvSpPr>
          <p:spPr>
            <a:xfrm>
              <a:off x="625474" y="3450907"/>
              <a:ext cx="361950" cy="52070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188" name="矩形"/>
            <p:cNvSpPr/>
            <p:nvPr/>
          </p:nvSpPr>
          <p:spPr>
            <a:xfrm>
              <a:off x="4260850" y="3071495"/>
              <a:ext cx="6143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199" name="组合"/>
            <p:cNvGrpSpPr/>
            <p:nvPr/>
          </p:nvGrpSpPr>
          <p:grpSpPr>
            <a:xfrm>
              <a:off x="2222500" y="1712594"/>
              <a:ext cx="2047875" cy="1528763"/>
              <a:chOff x="2222500" y="1712594"/>
              <a:chExt cx="2047875" cy="1528763"/>
            </a:xfrm>
          </p:grpSpPr>
          <p:sp>
            <p:nvSpPr>
              <p:cNvPr id="2189" name="矩形" descr="40%"/>
              <p:cNvSpPr/>
              <p:nvPr/>
            </p:nvSpPr>
            <p:spPr>
              <a:xfrm>
                <a:off x="2780310" y="2046529"/>
                <a:ext cx="999809" cy="1194828"/>
              </a:xfrm>
              <a:prstGeom prst="rect">
                <a:avLst/>
              </a:prstGeom>
              <a:noFill/>
              <a:ln w="38100" cap="flat" cmpd="sng">
                <a:solidFill>
                  <a:srgbClr val="000000"/>
                </a:solidFill>
                <a:prstDash val="solid"/>
                <a:miter/>
              </a:ln>
            </p:spPr>
          </p:sp>
          <p:sp>
            <p:nvSpPr>
              <p:cNvPr id="2190" name="矩形"/>
              <p:cNvSpPr/>
              <p:nvPr/>
            </p:nvSpPr>
            <p:spPr>
              <a:xfrm>
                <a:off x="2766798" y="2670002"/>
                <a:ext cx="430420"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91" name="矩形"/>
              <p:cNvSpPr/>
              <p:nvPr/>
            </p:nvSpPr>
            <p:spPr>
              <a:xfrm>
                <a:off x="3380582" y="2397836"/>
                <a:ext cx="440071" cy="51730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92" name="矩形"/>
              <p:cNvSpPr/>
              <p:nvPr/>
            </p:nvSpPr>
            <p:spPr>
              <a:xfrm>
                <a:off x="3185638" y="1977039"/>
                <a:ext cx="461302" cy="46133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93" name="直线"/>
              <p:cNvSpPr/>
              <p:nvPr/>
            </p:nvSpPr>
            <p:spPr>
              <a:xfrm>
                <a:off x="2222500" y="2992354"/>
                <a:ext cx="559739" cy="0"/>
              </a:xfrm>
              <a:prstGeom prst="line">
                <a:avLst/>
              </a:prstGeom>
              <a:noFill/>
              <a:ln w="38100" cap="flat" cmpd="sng">
                <a:solidFill>
                  <a:srgbClr val="000000"/>
                </a:solidFill>
                <a:prstDash val="solid"/>
                <a:round/>
              </a:ln>
            </p:spPr>
          </p:sp>
          <p:sp>
            <p:nvSpPr>
              <p:cNvPr id="2194" name="直线"/>
              <p:cNvSpPr/>
              <p:nvPr/>
            </p:nvSpPr>
            <p:spPr>
              <a:xfrm>
                <a:off x="3780121" y="2675792"/>
                <a:ext cx="490253" cy="0"/>
              </a:xfrm>
              <a:prstGeom prst="line">
                <a:avLst/>
              </a:prstGeom>
              <a:noFill/>
              <a:ln w="38100" cap="flat" cmpd="sng">
                <a:solidFill>
                  <a:srgbClr val="000000"/>
                </a:solidFill>
                <a:prstDash val="solid"/>
                <a:round/>
              </a:ln>
            </p:spPr>
          </p:sp>
          <p:sp>
            <p:nvSpPr>
              <p:cNvPr id="2195" name="直线"/>
              <p:cNvSpPr/>
              <p:nvPr/>
            </p:nvSpPr>
            <p:spPr>
              <a:xfrm>
                <a:off x="2402002" y="1712594"/>
                <a:ext cx="0" cy="0"/>
              </a:xfrm>
              <a:prstGeom prst="line">
                <a:avLst/>
              </a:prstGeom>
              <a:noFill/>
              <a:ln w="28575" cap="flat" cmpd="sng">
                <a:solidFill>
                  <a:srgbClr val="000000"/>
                </a:solidFill>
                <a:prstDash val="solid"/>
                <a:round/>
              </a:ln>
            </p:spPr>
          </p:sp>
          <p:sp>
            <p:nvSpPr>
              <p:cNvPr id="2196" name="直线"/>
              <p:cNvSpPr/>
              <p:nvPr/>
            </p:nvSpPr>
            <p:spPr>
              <a:xfrm>
                <a:off x="2222500" y="2515580"/>
                <a:ext cx="559739" cy="0"/>
              </a:xfrm>
              <a:prstGeom prst="line">
                <a:avLst/>
              </a:prstGeom>
              <a:noFill/>
              <a:ln w="38100" cap="flat" cmpd="sng">
                <a:solidFill>
                  <a:srgbClr val="000000"/>
                </a:solidFill>
                <a:prstDash val="solid"/>
                <a:round/>
              </a:ln>
            </p:spPr>
          </p:sp>
          <p:sp>
            <p:nvSpPr>
              <p:cNvPr id="2197" name="矩形"/>
              <p:cNvSpPr/>
              <p:nvPr/>
            </p:nvSpPr>
            <p:spPr>
              <a:xfrm>
                <a:off x="2778379" y="2144972"/>
                <a:ext cx="635014" cy="51923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98" name="矩形"/>
              <p:cNvSpPr/>
              <p:nvPr/>
            </p:nvSpPr>
            <p:spPr>
              <a:xfrm rot="5400000">
                <a:off x="3000334" y="2046543"/>
                <a:ext cx="370607" cy="457441"/>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200" name="椭圆"/>
            <p:cNvSpPr/>
            <p:nvPr/>
          </p:nvSpPr>
          <p:spPr>
            <a:xfrm>
              <a:off x="1019175" y="2933382"/>
              <a:ext cx="120649" cy="120650"/>
            </a:xfrm>
            <a:prstGeom prst="ellipse">
              <a:avLst/>
            </a:prstGeom>
            <a:noFill/>
            <a:ln w="38100" cap="flat" cmpd="sng">
              <a:solidFill>
                <a:srgbClr val="000000"/>
              </a:solidFill>
              <a:prstDash val="solid"/>
              <a:round/>
            </a:ln>
          </p:spPr>
        </p:sp>
        <p:sp>
          <p:nvSpPr>
            <p:cNvPr id="2201" name="椭圆"/>
            <p:cNvSpPr/>
            <p:nvPr/>
          </p:nvSpPr>
          <p:spPr>
            <a:xfrm>
              <a:off x="4260850" y="2609532"/>
              <a:ext cx="122236" cy="122236"/>
            </a:xfrm>
            <a:prstGeom prst="ellipse">
              <a:avLst/>
            </a:prstGeom>
            <a:noFill/>
            <a:ln w="38100" cap="flat" cmpd="sng">
              <a:solidFill>
                <a:srgbClr val="000000"/>
              </a:solidFill>
              <a:prstDash val="solid"/>
              <a:round/>
            </a:ln>
          </p:spPr>
        </p:sp>
        <p:sp>
          <p:nvSpPr>
            <p:cNvPr id="2202" name="椭圆"/>
            <p:cNvSpPr/>
            <p:nvPr/>
          </p:nvSpPr>
          <p:spPr>
            <a:xfrm>
              <a:off x="1019175" y="3722370"/>
              <a:ext cx="120649" cy="120650"/>
            </a:xfrm>
            <a:prstGeom prst="ellipse">
              <a:avLst/>
            </a:prstGeom>
            <a:noFill/>
            <a:ln w="38100" cap="flat" cmpd="sng">
              <a:solidFill>
                <a:srgbClr val="000000"/>
              </a:solidFill>
              <a:prstDash val="solid"/>
              <a:round/>
            </a:ln>
          </p:spPr>
        </p:sp>
        <p:sp>
          <p:nvSpPr>
            <p:cNvPr id="2203" name="椭圆"/>
            <p:cNvSpPr/>
            <p:nvPr/>
          </p:nvSpPr>
          <p:spPr>
            <a:xfrm>
              <a:off x="4232275" y="3350895"/>
              <a:ext cx="120650" cy="122236"/>
            </a:xfrm>
            <a:prstGeom prst="ellipse">
              <a:avLst/>
            </a:prstGeom>
            <a:noFill/>
            <a:ln w="38100" cap="flat" cmpd="sng">
              <a:solidFill>
                <a:srgbClr val="000000"/>
              </a:solidFill>
              <a:prstDash val="solid"/>
              <a:round/>
            </a:ln>
          </p:spPr>
        </p:sp>
      </p:grpSp>
      <p:sp>
        <p:nvSpPr>
          <p:cNvPr id="2205" name="棱台">
            <a:hlinkClick r:id="rId11" action="ppaction://program"/>
          </p:cNvPr>
          <p:cNvSpPr/>
          <p:nvPr/>
        </p:nvSpPr>
        <p:spPr>
          <a:xfrm>
            <a:off x="3429000" y="3810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4"/>
                                        </p:tgtEl>
                                        <p:attrNameLst>
                                          <p:attrName>style.visibility</p:attrName>
                                        </p:attrNameLst>
                                      </p:cBhvr>
                                      <p:to>
                                        <p:strVal val="visible"/>
                                      </p:to>
                                    </p:set>
                                    <p:animEffect transition="in" filter="box(out)">
                                      <p:cBhvr>
                                        <p:cTn id="7" dur="500"/>
                                        <p:tgtEl>
                                          <p:spTgt spid="2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1"/>
                                        </p:tgtEl>
                                        <p:attrNameLst>
                                          <p:attrName>style.visibility</p:attrName>
                                        </p:attrNameLst>
                                      </p:cBhvr>
                                      <p:to>
                                        <p:strVal val="visible"/>
                                      </p:to>
                                    </p:set>
                                    <p:animEffect transition="in" filter="wipe(left)">
                                      <p:cBhvr>
                                        <p:cTn id="12" dur="500"/>
                                        <p:tgtEl>
                                          <p:spTgt spid="2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2"/>
                                        </p:tgtEl>
                                        <p:attrNameLst>
                                          <p:attrName>style.visibility</p:attrName>
                                        </p:attrNameLst>
                                      </p:cBhvr>
                                      <p:to>
                                        <p:strVal val="visible"/>
                                      </p:to>
                                    </p:set>
                                    <p:animEffect transition="in" filter="wipe(left)">
                                      <p:cBhvr>
                                        <p:cTn id="17" dur="500"/>
                                        <p:tgtEl>
                                          <p:spTgt spid="21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58"/>
                                        </p:tgtEl>
                                        <p:attrNameLst>
                                          <p:attrName>style.visibility</p:attrName>
                                        </p:attrNameLst>
                                      </p:cBhvr>
                                      <p:to>
                                        <p:strVal val="visible"/>
                                      </p:to>
                                    </p:set>
                                    <p:animEffect transition="in" filter="wipe(left)">
                                      <p:cBhvr>
                                        <p:cTn id="22" dur="500"/>
                                        <p:tgtEl>
                                          <p:spTgt spid="21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wipe(up)">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61"/>
                                        </p:tgtEl>
                                        <p:attrNameLst>
                                          <p:attrName>style.visibility</p:attrName>
                                        </p:attrNameLst>
                                      </p:cBhvr>
                                      <p:to>
                                        <p:strVal val="visible"/>
                                      </p:to>
                                    </p:set>
                                    <p:animEffect transition="in" filter="wipe(up)">
                                      <p:cBhvr>
                                        <p:cTn id="32" dur="500"/>
                                        <p:tgtEl>
                                          <p:spTgt spid="21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55"/>
                                        </p:tgtEl>
                                        <p:attrNameLst>
                                          <p:attrName>style.visibility</p:attrName>
                                        </p:attrNameLst>
                                      </p:cBhvr>
                                      <p:to>
                                        <p:strVal val="visible"/>
                                      </p:to>
                                    </p:set>
                                    <p:animEffect transition="in" filter="wipe(down)">
                                      <p:cBhvr>
                                        <p:cTn id="37" dur="500"/>
                                        <p:tgtEl>
                                          <p:spTgt spid="215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54">
                                            <p:txEl>
                                              <p:pRg st="0" end="0"/>
                                            </p:txEl>
                                          </p:spTgt>
                                        </p:tgtEl>
                                        <p:attrNameLst>
                                          <p:attrName>style.visibility</p:attrName>
                                        </p:attrNameLst>
                                      </p:cBhvr>
                                      <p:to>
                                        <p:strVal val="visible"/>
                                      </p:to>
                                    </p:set>
                                    <p:animEffect transition="in" filter="blinds(horizontal)">
                                      <p:cBhvr>
                                        <p:cTn id="42" dur="500"/>
                                        <p:tgtEl>
                                          <p:spTgt spid="215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49"/>
                                        </p:tgtEl>
                                        <p:attrNameLst>
                                          <p:attrName>style.visibility</p:attrName>
                                        </p:attrNameLst>
                                      </p:cBhvr>
                                      <p:to>
                                        <p:strVal val="visible"/>
                                      </p:to>
                                    </p:set>
                                    <p:animEffect transition="in" filter="wipe(up)">
                                      <p:cBhvr>
                                        <p:cTn id="47" dur="500"/>
                                        <p:tgtEl>
                                          <p:spTgt spid="2149"/>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4" grpId="0" animBg="1"/>
      <p:bldP spid="2156" grpId="0" animBg="1"/>
      <p:bldP spid="2161" grpId="0" animBg="1"/>
      <p:bldP spid="2155" grpId="0" animBg="1"/>
      <p:bldP spid="2149" grpId="0"/>
      <p:bldP spid="220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8" name="矩形"/>
          <p:cNvSpPr/>
          <p:nvPr/>
        </p:nvSpPr>
        <p:spPr>
          <a:xfrm>
            <a:off x="533400" y="4564063"/>
            <a:ext cx="8229600" cy="523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⑤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电压串联负反馈，输入电阻高、输出电阻低。</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209" name="矩形" descr="40%"/>
          <p:cNvSpPr/>
          <p:nvPr/>
        </p:nvSpPr>
        <p:spPr>
          <a:xfrm>
            <a:off x="228600" y="403224"/>
            <a:ext cx="1676400" cy="579438"/>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32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32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结论：</a:t>
            </a:r>
            <a:endParaRPr lang="zh-CN" altLang="en-US" sz="32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210" name="矩形"/>
          <p:cNvSpPr/>
          <p:nvPr/>
        </p:nvSpPr>
        <p:spPr>
          <a:xfrm>
            <a:off x="496888" y="982663"/>
            <a:ext cx="7656512" cy="1083373"/>
          </a:xfrm>
          <a:prstGeom prst="rect">
            <a:avLst/>
          </a:prstGeom>
          <a:noFill/>
          <a:ln w="9525" cap="flat" cmpd="sng">
            <a:noFill/>
            <a:prstDash val="solid"/>
            <a:miter/>
          </a:ln>
        </p:spPr>
        <p:txBody>
          <a:bodyPr vert="horz" wrap="square" lIns="91440" tIns="45720" rIns="91440" bIns="45720" anchor="t" anchorCtr="0">
            <a:spAutoFit/>
          </a:bodyPr>
          <a:lstStyle/>
          <a:p>
            <a:pPr marL="514350" indent="-514350" algn="l">
              <a:lnSpc>
                <a:spcPct val="100000"/>
              </a:lnSpc>
              <a:spcBef>
                <a:spcPct val="30000"/>
              </a:spcBef>
              <a:spcAft>
                <a:spcPts val="0"/>
              </a:spcAft>
              <a:buAutoNum type="circleNumDbPlain"/>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uf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为正值，即</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与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极性相同。</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因为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加</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3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在同相输入端。</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2211" name="矩形"/>
          <p:cNvSpPr/>
          <p:nvPr/>
        </p:nvSpPr>
        <p:spPr>
          <a:xfrm>
            <a:off x="534988" y="2049463"/>
            <a:ext cx="7425964" cy="108337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②   A</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uf</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只与外部电阻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有关，与运放本</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身参数无关。</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212" name="矩形"/>
          <p:cNvSpPr/>
          <p:nvPr/>
        </p:nvSpPr>
        <p:spPr>
          <a:xfrm>
            <a:off x="493306" y="3130549"/>
            <a:ext cx="4471212" cy="523219"/>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③   A</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uf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，不能小于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213" name="矩形"/>
          <p:cNvSpPr/>
          <p:nvPr/>
        </p:nvSpPr>
        <p:spPr>
          <a:xfrm>
            <a:off x="504825" y="3878263"/>
            <a:ext cx="8170000" cy="523219"/>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3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④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 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0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，反相输入端不存在“虚地”现象。</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0"/>
                                        </p:tgtEl>
                                        <p:attrNameLst>
                                          <p:attrName>style.visibility</p:attrName>
                                        </p:attrNameLst>
                                      </p:cBhvr>
                                      <p:to>
                                        <p:strVal val="visible"/>
                                      </p:to>
                                    </p:set>
                                    <p:animEffect transition="in" filter="wipe(left)">
                                      <p:cBhvr>
                                        <p:cTn id="7" dur="500"/>
                                        <p:tgtEl>
                                          <p:spTgt spid="22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11"/>
                                        </p:tgtEl>
                                        <p:attrNameLst>
                                          <p:attrName>style.visibility</p:attrName>
                                        </p:attrNameLst>
                                      </p:cBhvr>
                                      <p:to>
                                        <p:strVal val="visible"/>
                                      </p:to>
                                    </p:set>
                                    <p:animEffect transition="in" filter="wipe(left)">
                                      <p:cBhvr>
                                        <p:cTn id="12" dur="500"/>
                                        <p:tgtEl>
                                          <p:spTgt spid="22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12"/>
                                        </p:tgtEl>
                                        <p:attrNameLst>
                                          <p:attrName>style.visibility</p:attrName>
                                        </p:attrNameLst>
                                      </p:cBhvr>
                                      <p:to>
                                        <p:strVal val="visible"/>
                                      </p:to>
                                    </p:set>
                                    <p:animEffect transition="in" filter="wipe(left)">
                                      <p:cBhvr>
                                        <p:cTn id="17" dur="500"/>
                                        <p:tgtEl>
                                          <p:spTgt spid="22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13"/>
                                        </p:tgtEl>
                                        <p:attrNameLst>
                                          <p:attrName>style.visibility</p:attrName>
                                        </p:attrNameLst>
                                      </p:cBhvr>
                                      <p:to>
                                        <p:strVal val="visible"/>
                                      </p:to>
                                    </p:set>
                                    <p:animEffect transition="in" filter="wipe(left)">
                                      <p:cBhvr>
                                        <p:cTn id="22" dur="500"/>
                                        <p:tgtEl>
                                          <p:spTgt spid="22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08"/>
                                        </p:tgtEl>
                                        <p:attrNameLst>
                                          <p:attrName>style.visibility</p:attrName>
                                        </p:attrNameLst>
                                      </p:cBhvr>
                                      <p:to>
                                        <p:strVal val="visible"/>
                                      </p:to>
                                    </p:set>
                                    <p:animEffect transition="in" filter="wipe(left)">
                                      <p:cBhvr>
                                        <p:cTn id="27" dur="500"/>
                                        <p:tgtEl>
                                          <p:spTgt spid="2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0" grpId="0"/>
      <p:bldP spid="2211" grpId="0"/>
      <p:bldP spid="2212" grpId="0"/>
      <p:bldP spid="2213" grpId="0"/>
      <p:bldP spid="220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6" name="矩形"/>
          <p:cNvSpPr/>
          <p:nvPr/>
        </p:nvSpPr>
        <p:spPr>
          <a:xfrm>
            <a:off x="381000" y="168275"/>
            <a:ext cx="4267200" cy="625474"/>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25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当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或</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0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时，</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217" name="矩形"/>
          <p:cNvSpPr/>
          <p:nvPr/>
        </p:nvSpPr>
        <p:spPr>
          <a:xfrm>
            <a:off x="5026145" y="127928"/>
            <a:ext cx="4114800" cy="1151596"/>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25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 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uf</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 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，称电压跟随器。</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2260" name="组合"/>
          <p:cNvGrpSpPr/>
          <p:nvPr/>
        </p:nvGrpSpPr>
        <p:grpSpPr>
          <a:xfrm>
            <a:off x="609600" y="762000"/>
            <a:ext cx="3886199" cy="2514600"/>
            <a:chOff x="609600" y="762000"/>
            <a:chExt cx="3886199" cy="2514600"/>
          </a:xfrm>
        </p:grpSpPr>
        <p:sp>
          <p:nvSpPr>
            <p:cNvPr id="2218" name="矩形"/>
            <p:cNvSpPr/>
            <p:nvPr/>
          </p:nvSpPr>
          <p:spPr>
            <a:xfrm>
              <a:off x="3597274" y="2133600"/>
              <a:ext cx="8985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219" name="矩形"/>
            <p:cNvSpPr/>
            <p:nvPr/>
          </p:nvSpPr>
          <p:spPr>
            <a:xfrm>
              <a:off x="2528887" y="762000"/>
              <a:ext cx="9001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220" name="矩形"/>
            <p:cNvSpPr/>
            <p:nvPr/>
          </p:nvSpPr>
          <p:spPr>
            <a:xfrm>
              <a:off x="2560637" y="1279525"/>
              <a:ext cx="409574" cy="126999"/>
            </a:xfrm>
            <a:prstGeom prst="rect">
              <a:avLst/>
            </a:prstGeom>
            <a:noFill/>
            <a:ln w="38100" cap="flat" cmpd="sng">
              <a:solidFill>
                <a:srgbClr val="000000"/>
              </a:solidFill>
              <a:prstDash val="solid"/>
              <a:miter/>
            </a:ln>
          </p:spPr>
        </p:sp>
        <p:sp>
          <p:nvSpPr>
            <p:cNvPr id="2221" name="直线"/>
            <p:cNvSpPr/>
            <p:nvPr/>
          </p:nvSpPr>
          <p:spPr>
            <a:xfrm>
              <a:off x="3414711" y="1341437"/>
              <a:ext cx="0" cy="835025"/>
            </a:xfrm>
            <a:prstGeom prst="line">
              <a:avLst/>
            </a:prstGeom>
            <a:noFill/>
            <a:ln w="38100" cap="flat" cmpd="sng">
              <a:solidFill>
                <a:srgbClr val="000000"/>
              </a:solidFill>
              <a:prstDash val="solid"/>
              <a:round/>
            </a:ln>
          </p:spPr>
        </p:sp>
        <p:sp>
          <p:nvSpPr>
            <p:cNvPr id="2222" name="矩形"/>
            <p:cNvSpPr/>
            <p:nvPr/>
          </p:nvSpPr>
          <p:spPr>
            <a:xfrm>
              <a:off x="609600" y="2452687"/>
              <a:ext cx="4873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223" name="矩形"/>
            <p:cNvSpPr/>
            <p:nvPr/>
          </p:nvSpPr>
          <p:spPr>
            <a:xfrm>
              <a:off x="1571624" y="2362200"/>
              <a:ext cx="409575" cy="125411"/>
            </a:xfrm>
            <a:prstGeom prst="rect">
              <a:avLst/>
            </a:prstGeom>
            <a:noFill/>
            <a:ln w="38100" cap="flat" cmpd="sng">
              <a:solidFill>
                <a:srgbClr val="000000"/>
              </a:solidFill>
              <a:prstDash val="solid"/>
              <a:miter/>
            </a:ln>
          </p:spPr>
        </p:sp>
        <p:sp>
          <p:nvSpPr>
            <p:cNvPr id="2224" name="矩形"/>
            <p:cNvSpPr/>
            <p:nvPr/>
          </p:nvSpPr>
          <p:spPr>
            <a:xfrm>
              <a:off x="1524000" y="2438400"/>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25" name="矩形"/>
            <p:cNvSpPr/>
            <p:nvPr/>
          </p:nvSpPr>
          <p:spPr>
            <a:xfrm>
              <a:off x="1571624" y="1951037"/>
              <a:ext cx="409575" cy="125411"/>
            </a:xfrm>
            <a:prstGeom prst="rect">
              <a:avLst/>
            </a:prstGeom>
            <a:noFill/>
            <a:ln w="38100" cap="flat" cmpd="sng">
              <a:solidFill>
                <a:srgbClr val="000000"/>
              </a:solidFill>
              <a:prstDash val="solid"/>
              <a:miter/>
            </a:ln>
          </p:spPr>
        </p:sp>
        <p:sp>
          <p:nvSpPr>
            <p:cNvPr id="2226" name="直线"/>
            <p:cNvSpPr/>
            <p:nvPr/>
          </p:nvSpPr>
          <p:spPr>
            <a:xfrm>
              <a:off x="2133600" y="1341437"/>
              <a:ext cx="0" cy="704849"/>
            </a:xfrm>
            <a:prstGeom prst="line">
              <a:avLst/>
            </a:prstGeom>
            <a:noFill/>
            <a:ln w="38100" cap="flat" cmpd="sng">
              <a:solidFill>
                <a:srgbClr val="000000"/>
              </a:solidFill>
              <a:prstDash val="solid"/>
              <a:round/>
            </a:ln>
          </p:spPr>
        </p:sp>
        <p:sp>
          <p:nvSpPr>
            <p:cNvPr id="2227" name="矩形"/>
            <p:cNvSpPr/>
            <p:nvPr/>
          </p:nvSpPr>
          <p:spPr>
            <a:xfrm>
              <a:off x="1516062" y="1447800"/>
              <a:ext cx="634999"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228" name="直线"/>
            <p:cNvSpPr/>
            <p:nvPr/>
          </p:nvSpPr>
          <p:spPr>
            <a:xfrm>
              <a:off x="2987675" y="1341437"/>
              <a:ext cx="427036" cy="0"/>
            </a:xfrm>
            <a:prstGeom prst="line">
              <a:avLst/>
            </a:prstGeom>
            <a:noFill/>
            <a:ln w="38100" cap="flat" cmpd="sng">
              <a:solidFill>
                <a:srgbClr val="000000"/>
              </a:solidFill>
              <a:prstDash val="solid"/>
              <a:round/>
            </a:ln>
          </p:spPr>
        </p:sp>
        <p:sp>
          <p:nvSpPr>
            <p:cNvPr id="2229" name="直线"/>
            <p:cNvSpPr/>
            <p:nvPr/>
          </p:nvSpPr>
          <p:spPr>
            <a:xfrm flipH="1">
              <a:off x="1219200" y="2011361"/>
              <a:ext cx="341312" cy="0"/>
            </a:xfrm>
            <a:prstGeom prst="line">
              <a:avLst/>
            </a:prstGeom>
            <a:noFill/>
            <a:ln w="38100" cap="flat" cmpd="sng">
              <a:solidFill>
                <a:srgbClr val="000000"/>
              </a:solidFill>
              <a:prstDash val="solid"/>
              <a:round/>
            </a:ln>
          </p:spPr>
        </p:sp>
        <p:sp>
          <p:nvSpPr>
            <p:cNvPr id="2230" name="直线"/>
            <p:cNvSpPr/>
            <p:nvPr/>
          </p:nvSpPr>
          <p:spPr>
            <a:xfrm flipH="1">
              <a:off x="1103312" y="2424112"/>
              <a:ext cx="482599" cy="0"/>
            </a:xfrm>
            <a:prstGeom prst="line">
              <a:avLst/>
            </a:prstGeom>
            <a:noFill/>
            <a:ln w="38100" cap="flat" cmpd="sng">
              <a:solidFill>
                <a:srgbClr val="000000"/>
              </a:solidFill>
              <a:prstDash val="solid"/>
              <a:round/>
            </a:ln>
          </p:spPr>
        </p:sp>
        <p:grpSp>
          <p:nvGrpSpPr>
            <p:cNvPr id="2233" name="组合"/>
            <p:cNvGrpSpPr/>
            <p:nvPr/>
          </p:nvGrpSpPr>
          <p:grpSpPr>
            <a:xfrm>
              <a:off x="1100137" y="2000249"/>
              <a:ext cx="234950" cy="242888"/>
              <a:chOff x="1100137" y="2000249"/>
              <a:chExt cx="234950" cy="242888"/>
            </a:xfrm>
          </p:grpSpPr>
          <p:sp>
            <p:nvSpPr>
              <p:cNvPr id="2231" name="直线"/>
              <p:cNvSpPr/>
              <p:nvPr/>
            </p:nvSpPr>
            <p:spPr>
              <a:xfrm>
                <a:off x="1100137" y="2243138"/>
                <a:ext cx="234950" cy="0"/>
              </a:xfrm>
              <a:prstGeom prst="line">
                <a:avLst/>
              </a:prstGeom>
              <a:noFill/>
              <a:ln w="38100" cap="flat" cmpd="sng">
                <a:solidFill>
                  <a:srgbClr val="000000"/>
                </a:solidFill>
                <a:prstDash val="solid"/>
                <a:round/>
              </a:ln>
            </p:spPr>
          </p:sp>
          <p:sp>
            <p:nvSpPr>
              <p:cNvPr id="2232" name="直线"/>
              <p:cNvSpPr/>
              <p:nvPr/>
            </p:nvSpPr>
            <p:spPr>
              <a:xfrm>
                <a:off x="1222057" y="2000249"/>
                <a:ext cx="0" cy="242886"/>
              </a:xfrm>
              <a:prstGeom prst="line">
                <a:avLst/>
              </a:prstGeom>
              <a:noFill/>
              <a:ln w="38100" cap="flat" cmpd="sng">
                <a:solidFill>
                  <a:srgbClr val="000000"/>
                </a:solidFill>
                <a:prstDash val="solid"/>
                <a:round/>
              </a:ln>
            </p:spPr>
          </p:sp>
        </p:grpSp>
        <p:sp>
          <p:nvSpPr>
            <p:cNvPr id="2234" name="直线"/>
            <p:cNvSpPr/>
            <p:nvPr/>
          </p:nvSpPr>
          <p:spPr>
            <a:xfrm>
              <a:off x="2133600" y="1341437"/>
              <a:ext cx="427037" cy="0"/>
            </a:xfrm>
            <a:prstGeom prst="line">
              <a:avLst/>
            </a:prstGeom>
            <a:noFill/>
            <a:ln w="38100" cap="flat" cmpd="sng">
              <a:solidFill>
                <a:srgbClr val="000000"/>
              </a:solidFill>
              <a:prstDash val="solid"/>
              <a:round/>
            </a:ln>
          </p:spPr>
        </p:sp>
        <p:grpSp>
          <p:nvGrpSpPr>
            <p:cNvPr id="2237" name="组合"/>
            <p:cNvGrpSpPr/>
            <p:nvPr/>
          </p:nvGrpSpPr>
          <p:grpSpPr>
            <a:xfrm>
              <a:off x="3551237" y="2803525"/>
              <a:ext cx="258761" cy="168274"/>
              <a:chOff x="3551237" y="2803525"/>
              <a:chExt cx="258761" cy="168274"/>
            </a:xfrm>
          </p:grpSpPr>
          <p:sp>
            <p:nvSpPr>
              <p:cNvPr id="2235" name="直线"/>
              <p:cNvSpPr/>
              <p:nvPr/>
            </p:nvSpPr>
            <p:spPr>
              <a:xfrm>
                <a:off x="3551237" y="2971799"/>
                <a:ext cx="258761" cy="0"/>
              </a:xfrm>
              <a:prstGeom prst="line">
                <a:avLst/>
              </a:prstGeom>
              <a:noFill/>
              <a:ln w="38100" cap="flat" cmpd="sng">
                <a:solidFill>
                  <a:srgbClr val="000000"/>
                </a:solidFill>
                <a:prstDash val="solid"/>
                <a:round/>
              </a:ln>
            </p:spPr>
          </p:sp>
          <p:sp>
            <p:nvSpPr>
              <p:cNvPr id="2236" name="直线"/>
              <p:cNvSpPr/>
              <p:nvPr/>
            </p:nvSpPr>
            <p:spPr>
              <a:xfrm>
                <a:off x="3685514" y="2803525"/>
                <a:ext cx="0" cy="168274"/>
              </a:xfrm>
              <a:prstGeom prst="line">
                <a:avLst/>
              </a:prstGeom>
              <a:noFill/>
              <a:ln w="38100" cap="flat" cmpd="sng">
                <a:solidFill>
                  <a:srgbClr val="000000"/>
                </a:solidFill>
                <a:prstDash val="solid"/>
                <a:round/>
              </a:ln>
            </p:spPr>
          </p:sp>
        </p:grpSp>
        <p:grpSp>
          <p:nvGrpSpPr>
            <p:cNvPr id="2240" name="组合"/>
            <p:cNvGrpSpPr/>
            <p:nvPr/>
          </p:nvGrpSpPr>
          <p:grpSpPr>
            <a:xfrm>
              <a:off x="914400" y="3108325"/>
              <a:ext cx="228598" cy="168274"/>
              <a:chOff x="914400" y="3108325"/>
              <a:chExt cx="228598" cy="168274"/>
            </a:xfrm>
          </p:grpSpPr>
          <p:sp>
            <p:nvSpPr>
              <p:cNvPr id="2238" name="直线"/>
              <p:cNvSpPr/>
              <p:nvPr/>
            </p:nvSpPr>
            <p:spPr>
              <a:xfrm>
                <a:off x="914400" y="3276600"/>
                <a:ext cx="228598" cy="0"/>
              </a:xfrm>
              <a:prstGeom prst="line">
                <a:avLst/>
              </a:prstGeom>
              <a:noFill/>
              <a:ln w="38100" cap="flat" cmpd="sng">
                <a:solidFill>
                  <a:srgbClr val="000000"/>
                </a:solidFill>
                <a:prstDash val="solid"/>
                <a:round/>
              </a:ln>
            </p:spPr>
          </p:sp>
          <p:sp>
            <p:nvSpPr>
              <p:cNvPr id="2239" name="直线"/>
              <p:cNvSpPr/>
              <p:nvPr/>
            </p:nvSpPr>
            <p:spPr>
              <a:xfrm>
                <a:off x="1033023" y="3108325"/>
                <a:ext cx="0" cy="168274"/>
              </a:xfrm>
              <a:prstGeom prst="line">
                <a:avLst/>
              </a:prstGeom>
              <a:noFill/>
              <a:ln w="38100" cap="flat" cmpd="sng">
                <a:solidFill>
                  <a:srgbClr val="000000"/>
                </a:solidFill>
                <a:prstDash val="solid"/>
                <a:round/>
              </a:ln>
            </p:spPr>
          </p:sp>
        </p:grpSp>
        <p:sp>
          <p:nvSpPr>
            <p:cNvPr id="2241" name="矩形"/>
            <p:cNvSpPr/>
            <p:nvPr/>
          </p:nvSpPr>
          <p:spPr>
            <a:xfrm>
              <a:off x="609600" y="2147887"/>
              <a:ext cx="387349" cy="51911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42" name="矩形"/>
            <p:cNvSpPr/>
            <p:nvPr/>
          </p:nvSpPr>
          <p:spPr>
            <a:xfrm>
              <a:off x="3733800" y="1905000"/>
              <a:ext cx="387350"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43" name="矩形"/>
            <p:cNvSpPr/>
            <p:nvPr/>
          </p:nvSpPr>
          <p:spPr>
            <a:xfrm>
              <a:off x="634999" y="2743200"/>
              <a:ext cx="361949"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44" name="矩形"/>
            <p:cNvSpPr/>
            <p:nvPr/>
          </p:nvSpPr>
          <p:spPr>
            <a:xfrm>
              <a:off x="3657600" y="2438400"/>
              <a:ext cx="50482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255" name="组合"/>
            <p:cNvGrpSpPr/>
            <p:nvPr/>
          </p:nvGrpSpPr>
          <p:grpSpPr>
            <a:xfrm>
              <a:off x="1981200" y="1371599"/>
              <a:ext cx="1684336" cy="1306513"/>
              <a:chOff x="1981200" y="1371599"/>
              <a:chExt cx="1684336" cy="1306513"/>
            </a:xfrm>
          </p:grpSpPr>
          <p:sp>
            <p:nvSpPr>
              <p:cNvPr id="2245" name="矩形" descr="40%"/>
              <p:cNvSpPr/>
              <p:nvPr/>
            </p:nvSpPr>
            <p:spPr>
              <a:xfrm>
                <a:off x="2439988" y="1646236"/>
                <a:ext cx="822325" cy="982661"/>
              </a:xfrm>
              <a:prstGeom prst="rect">
                <a:avLst/>
              </a:prstGeom>
              <a:noFill/>
              <a:ln w="38100" cap="flat" cmpd="sng">
                <a:solidFill>
                  <a:srgbClr val="000000"/>
                </a:solidFill>
                <a:prstDash val="solid"/>
                <a:miter/>
              </a:ln>
            </p:spPr>
          </p:sp>
          <p:sp>
            <p:nvSpPr>
              <p:cNvPr id="2246" name="矩形"/>
              <p:cNvSpPr/>
              <p:nvPr/>
            </p:nvSpPr>
            <p:spPr>
              <a:xfrm>
                <a:off x="2428875" y="21590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47" name="矩形"/>
              <p:cNvSpPr/>
              <p:nvPr/>
            </p:nvSpPr>
            <p:spPr>
              <a:xfrm>
                <a:off x="2933700" y="1935162"/>
                <a:ext cx="63817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48" name="矩形"/>
              <p:cNvSpPr/>
              <p:nvPr/>
            </p:nvSpPr>
            <p:spPr>
              <a:xfrm>
                <a:off x="2773362" y="1589087"/>
                <a:ext cx="83661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49" name="直线"/>
              <p:cNvSpPr/>
              <p:nvPr/>
            </p:nvSpPr>
            <p:spPr>
              <a:xfrm>
                <a:off x="1981200" y="2424112"/>
                <a:ext cx="460375" cy="0"/>
              </a:xfrm>
              <a:prstGeom prst="line">
                <a:avLst/>
              </a:prstGeom>
              <a:noFill/>
              <a:ln w="38100" cap="flat" cmpd="sng">
                <a:solidFill>
                  <a:srgbClr val="000000"/>
                </a:solidFill>
                <a:prstDash val="solid"/>
                <a:round/>
              </a:ln>
            </p:spPr>
          </p:sp>
          <p:sp>
            <p:nvSpPr>
              <p:cNvPr id="2250" name="直线"/>
              <p:cNvSpPr/>
              <p:nvPr/>
            </p:nvSpPr>
            <p:spPr>
              <a:xfrm>
                <a:off x="3262312" y="2163762"/>
                <a:ext cx="403225" cy="0"/>
              </a:xfrm>
              <a:prstGeom prst="line">
                <a:avLst/>
              </a:prstGeom>
              <a:noFill/>
              <a:ln w="38100" cap="flat" cmpd="sng">
                <a:solidFill>
                  <a:srgbClr val="000000"/>
                </a:solidFill>
                <a:prstDash val="solid"/>
                <a:round/>
              </a:ln>
            </p:spPr>
          </p:sp>
          <p:sp>
            <p:nvSpPr>
              <p:cNvPr id="2251" name="直线"/>
              <p:cNvSpPr/>
              <p:nvPr/>
            </p:nvSpPr>
            <p:spPr>
              <a:xfrm>
                <a:off x="2128837" y="1371599"/>
                <a:ext cx="0" cy="0"/>
              </a:xfrm>
              <a:prstGeom prst="line">
                <a:avLst/>
              </a:prstGeom>
              <a:noFill/>
              <a:ln w="28575" cap="flat" cmpd="sng">
                <a:solidFill>
                  <a:srgbClr val="000000"/>
                </a:solidFill>
                <a:prstDash val="solid"/>
                <a:round/>
              </a:ln>
            </p:spPr>
          </p:sp>
          <p:sp>
            <p:nvSpPr>
              <p:cNvPr id="2252" name="直线"/>
              <p:cNvSpPr/>
              <p:nvPr/>
            </p:nvSpPr>
            <p:spPr>
              <a:xfrm>
                <a:off x="1981200" y="2031999"/>
                <a:ext cx="460375" cy="0"/>
              </a:xfrm>
              <a:prstGeom prst="line">
                <a:avLst/>
              </a:prstGeom>
              <a:noFill/>
              <a:ln w="38100" cap="flat" cmpd="sng">
                <a:solidFill>
                  <a:srgbClr val="000000"/>
                </a:solidFill>
                <a:prstDash val="solid"/>
                <a:round/>
              </a:ln>
            </p:spPr>
          </p:sp>
          <p:sp>
            <p:nvSpPr>
              <p:cNvPr id="2253" name="矩形"/>
              <p:cNvSpPr/>
              <p:nvPr/>
            </p:nvSpPr>
            <p:spPr>
              <a:xfrm>
                <a:off x="2439988" y="17272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54" name="矩形"/>
              <p:cNvSpPr/>
              <p:nvPr/>
            </p:nvSpPr>
            <p:spPr>
              <a:xfrm rot="5400000">
                <a:off x="2547938" y="1608136"/>
                <a:ext cx="371475"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256" name="椭圆"/>
            <p:cNvSpPr/>
            <p:nvPr/>
          </p:nvSpPr>
          <p:spPr>
            <a:xfrm>
              <a:off x="990600" y="2362200"/>
              <a:ext cx="100012" cy="100012"/>
            </a:xfrm>
            <a:prstGeom prst="ellipse">
              <a:avLst/>
            </a:prstGeom>
            <a:noFill/>
            <a:ln w="38100" cap="flat" cmpd="sng">
              <a:solidFill>
                <a:srgbClr val="000000"/>
              </a:solidFill>
              <a:prstDash val="solid"/>
              <a:round/>
            </a:ln>
          </p:spPr>
        </p:sp>
        <p:sp>
          <p:nvSpPr>
            <p:cNvPr id="2257" name="椭圆"/>
            <p:cNvSpPr/>
            <p:nvPr/>
          </p:nvSpPr>
          <p:spPr>
            <a:xfrm>
              <a:off x="3657600" y="2109787"/>
              <a:ext cx="100012" cy="100012"/>
            </a:xfrm>
            <a:prstGeom prst="ellipse">
              <a:avLst/>
            </a:prstGeom>
            <a:noFill/>
            <a:ln w="38100" cap="flat" cmpd="sng">
              <a:solidFill>
                <a:srgbClr val="000000"/>
              </a:solidFill>
              <a:prstDash val="solid"/>
              <a:round/>
            </a:ln>
          </p:spPr>
        </p:sp>
        <p:sp>
          <p:nvSpPr>
            <p:cNvPr id="2258" name="椭圆"/>
            <p:cNvSpPr/>
            <p:nvPr/>
          </p:nvSpPr>
          <p:spPr>
            <a:xfrm>
              <a:off x="990600" y="3024187"/>
              <a:ext cx="100012" cy="100011"/>
            </a:xfrm>
            <a:prstGeom prst="ellipse">
              <a:avLst/>
            </a:prstGeom>
            <a:noFill/>
            <a:ln w="38100" cap="flat" cmpd="sng">
              <a:solidFill>
                <a:srgbClr val="000000"/>
              </a:solidFill>
              <a:prstDash val="solid"/>
              <a:round/>
            </a:ln>
          </p:spPr>
        </p:sp>
        <p:sp>
          <p:nvSpPr>
            <p:cNvPr id="2259" name="椭圆"/>
            <p:cNvSpPr/>
            <p:nvPr/>
          </p:nvSpPr>
          <p:spPr>
            <a:xfrm>
              <a:off x="3633787" y="2719387"/>
              <a:ext cx="100012" cy="100011"/>
            </a:xfrm>
            <a:prstGeom prst="ellipse">
              <a:avLst/>
            </a:prstGeom>
            <a:noFill/>
            <a:ln w="38100" cap="flat" cmpd="sng">
              <a:solidFill>
                <a:srgbClr val="000000"/>
              </a:solidFill>
              <a:prstDash val="solid"/>
              <a:round/>
            </a:ln>
          </p:spPr>
        </p:sp>
      </p:grpSp>
      <p:sp>
        <p:nvSpPr>
          <p:cNvPr id="2261" name="竖卷形" descr="40%"/>
          <p:cNvSpPr/>
          <p:nvPr/>
        </p:nvSpPr>
        <p:spPr>
          <a:xfrm>
            <a:off x="381000" y="840020"/>
            <a:ext cx="4695825" cy="2438400"/>
          </a:xfrm>
          <a:prstGeom prst="verticalScroll">
            <a:avLst>
              <a:gd name="adj" fmla="val 12500"/>
            </a:avLst>
          </a:prstGeom>
          <a:pattFill prst="pct40">
            <a:fgClr>
              <a:srgbClr val="CCFF33"/>
            </a:fgClr>
            <a:bgClr>
              <a:srgbClr val="FFFFFF"/>
            </a:bgClr>
          </a:pattFill>
          <a:ln w="9525" cap="flat" cmpd="sng">
            <a:solidFill>
              <a:srgbClr val="006600"/>
            </a:solidFill>
            <a:prstDash val="solid"/>
            <a:round/>
          </a:ln>
        </p:spPr>
        <p:txBody>
          <a:bodyPr vert="horz" wrap="none" lIns="91440" tIns="45720" rIns="91440" bIns="45720" anchor="ctr" anchorCtr="0"/>
          <a:lstStyle/>
          <a:p>
            <a:pPr marL="0" indent="0" algn="l" eaLnBrk="0" latinLnBrk="0" hangingPunct="0">
              <a:lnSpc>
                <a:spcPct val="100000"/>
              </a:lnSpc>
              <a:spcBef>
                <a:spcPct val="10000"/>
              </a:spcBef>
              <a:spcAft>
                <a:spcPts val="0"/>
              </a:spcAft>
              <a:buNone/>
            </a:pPr>
            <a:r>
              <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rPr>
              <a:t>   </a:t>
            </a:r>
            <a:r>
              <a:rPr lang="zh-CN" altLang="en-US"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rPr>
              <a:t>由运放构成的电压跟</a:t>
            </a:r>
            <a:endPar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endParaRPr>
          </a:p>
          <a:p>
            <a:pPr marL="0" indent="0" algn="l" eaLnBrk="0" latinLnBrk="0" hangingPunct="0">
              <a:lnSpc>
                <a:spcPct val="100000"/>
              </a:lnSpc>
              <a:spcBef>
                <a:spcPct val="10000"/>
              </a:spcBef>
              <a:spcAft>
                <a:spcPts val="0"/>
              </a:spcAft>
              <a:buNone/>
            </a:pPr>
            <a:r>
              <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rPr>
              <a:t> 随器:</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rPr>
              <a:t>输入电阻高、输出</a:t>
            </a:r>
            <a:endPar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endParaRPr>
          </a:p>
          <a:p>
            <a:pPr marL="0" indent="0" algn="l" eaLnBrk="0" latinLnBrk="0" hangingPunct="0">
              <a:lnSpc>
                <a:spcPct val="100000"/>
              </a:lnSpc>
              <a:spcBef>
                <a:spcPct val="1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rPr>
              <a:t>  电阻低，</a:t>
            </a:r>
            <a:r>
              <a:rPr lang="zh-CN" altLang="en-US"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rPr>
              <a:t>其跟随性能比</a:t>
            </a:r>
            <a:endPar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endParaRPr>
          </a:p>
          <a:p>
            <a:pPr marL="0" indent="0" algn="l" eaLnBrk="0" latinLnBrk="0" hangingPunct="0">
              <a:lnSpc>
                <a:spcPct val="100000"/>
              </a:lnSpc>
              <a:spcBef>
                <a:spcPct val="10000"/>
              </a:spcBef>
              <a:spcAft>
                <a:spcPts val="0"/>
              </a:spcAft>
              <a:buNone/>
            </a:pPr>
            <a:r>
              <a:rPr lang="en-US" altLang="zh-CN"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rPr>
              <a:t> 射极输出器更好。</a:t>
            </a:r>
            <a:endParaRPr lang="zh-CN" altLang="en-US" sz="2800" b="1" i="0" u="none" strike="noStrike" kern="1200" cap="none" spc="0" baseline="0">
              <a:solidFill>
                <a:srgbClr val="FF3300"/>
              </a:solidFill>
              <a:latin typeface="宋体" panose="02010600030101010101" pitchFamily="2" charset="-122"/>
              <a:ea typeface="宋体" panose="02010600030101010101" pitchFamily="2" charset="-122"/>
              <a:cs typeface="Calibri" panose="020F0502020204030204" charset="0"/>
            </a:endParaRPr>
          </a:p>
        </p:txBody>
      </p:sp>
      <p:grpSp>
        <p:nvGrpSpPr>
          <p:cNvPr id="2291" name="组合"/>
          <p:cNvGrpSpPr/>
          <p:nvPr/>
        </p:nvGrpSpPr>
        <p:grpSpPr>
          <a:xfrm>
            <a:off x="5257800" y="1371600"/>
            <a:ext cx="3306764" cy="2305049"/>
            <a:chOff x="5257800" y="1371600"/>
            <a:chExt cx="3306764" cy="2305049"/>
          </a:xfrm>
        </p:grpSpPr>
        <p:sp>
          <p:nvSpPr>
            <p:cNvPr id="2262" name="矩形"/>
            <p:cNvSpPr/>
            <p:nvPr/>
          </p:nvSpPr>
          <p:spPr>
            <a:xfrm>
              <a:off x="7585076" y="2314575"/>
              <a:ext cx="97948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263" name="直线"/>
            <p:cNvSpPr/>
            <p:nvPr/>
          </p:nvSpPr>
          <p:spPr>
            <a:xfrm>
              <a:off x="7385050" y="1371600"/>
              <a:ext cx="0" cy="995361"/>
            </a:xfrm>
            <a:prstGeom prst="line">
              <a:avLst/>
            </a:prstGeom>
            <a:noFill/>
            <a:ln w="38100" cap="flat" cmpd="sng">
              <a:solidFill>
                <a:srgbClr val="000000"/>
              </a:solidFill>
              <a:prstDash val="solid"/>
              <a:round/>
            </a:ln>
          </p:spPr>
        </p:sp>
        <p:sp>
          <p:nvSpPr>
            <p:cNvPr id="2264" name="矩形"/>
            <p:cNvSpPr/>
            <p:nvPr/>
          </p:nvSpPr>
          <p:spPr>
            <a:xfrm>
              <a:off x="5257800" y="2757487"/>
              <a:ext cx="53181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265" name="直线"/>
            <p:cNvSpPr/>
            <p:nvPr/>
          </p:nvSpPr>
          <p:spPr>
            <a:xfrm>
              <a:off x="5988051" y="1371600"/>
              <a:ext cx="0" cy="839786"/>
            </a:xfrm>
            <a:prstGeom prst="line">
              <a:avLst/>
            </a:prstGeom>
            <a:noFill/>
            <a:ln w="38100" cap="flat" cmpd="sng">
              <a:solidFill>
                <a:srgbClr val="000000"/>
              </a:solidFill>
              <a:prstDash val="solid"/>
              <a:round/>
            </a:ln>
          </p:spPr>
        </p:sp>
        <p:sp>
          <p:nvSpPr>
            <p:cNvPr id="2266" name="直线"/>
            <p:cNvSpPr/>
            <p:nvPr/>
          </p:nvSpPr>
          <p:spPr>
            <a:xfrm>
              <a:off x="5988051" y="1371600"/>
              <a:ext cx="1393825" cy="0"/>
            </a:xfrm>
            <a:prstGeom prst="line">
              <a:avLst/>
            </a:prstGeom>
            <a:noFill/>
            <a:ln w="38100" cap="flat" cmpd="sng">
              <a:solidFill>
                <a:srgbClr val="000000"/>
              </a:solidFill>
              <a:prstDash val="solid"/>
              <a:round/>
            </a:ln>
          </p:spPr>
        </p:sp>
        <p:grpSp>
          <p:nvGrpSpPr>
            <p:cNvPr id="2269" name="组合"/>
            <p:cNvGrpSpPr/>
            <p:nvPr/>
          </p:nvGrpSpPr>
          <p:grpSpPr>
            <a:xfrm>
              <a:off x="7534276" y="3113087"/>
              <a:ext cx="282573" cy="200025"/>
              <a:chOff x="7534276" y="3113087"/>
              <a:chExt cx="282573" cy="200025"/>
            </a:xfrm>
          </p:grpSpPr>
          <p:sp>
            <p:nvSpPr>
              <p:cNvPr id="2267" name="直线"/>
              <p:cNvSpPr/>
              <p:nvPr/>
            </p:nvSpPr>
            <p:spPr>
              <a:xfrm>
                <a:off x="7534276" y="3313112"/>
                <a:ext cx="282573" cy="0"/>
              </a:xfrm>
              <a:prstGeom prst="line">
                <a:avLst/>
              </a:prstGeom>
              <a:noFill/>
              <a:ln w="38100" cap="flat" cmpd="sng">
                <a:solidFill>
                  <a:srgbClr val="000000"/>
                </a:solidFill>
                <a:prstDash val="solid"/>
                <a:round/>
              </a:ln>
            </p:spPr>
          </p:sp>
          <p:sp>
            <p:nvSpPr>
              <p:cNvPr id="2268" name="直线"/>
              <p:cNvSpPr/>
              <p:nvPr/>
            </p:nvSpPr>
            <p:spPr>
              <a:xfrm>
                <a:off x="7680910" y="3113087"/>
                <a:ext cx="0" cy="200024"/>
              </a:xfrm>
              <a:prstGeom prst="line">
                <a:avLst/>
              </a:prstGeom>
              <a:noFill/>
              <a:ln w="38100" cap="flat" cmpd="sng">
                <a:solidFill>
                  <a:srgbClr val="000000"/>
                </a:solidFill>
                <a:prstDash val="solid"/>
                <a:round/>
              </a:ln>
            </p:spPr>
          </p:sp>
        </p:grpSp>
        <p:grpSp>
          <p:nvGrpSpPr>
            <p:cNvPr id="2272" name="组合"/>
            <p:cNvGrpSpPr/>
            <p:nvPr/>
          </p:nvGrpSpPr>
          <p:grpSpPr>
            <a:xfrm>
              <a:off x="5622925" y="3476625"/>
              <a:ext cx="249236" cy="200024"/>
              <a:chOff x="5622925" y="3476625"/>
              <a:chExt cx="249236" cy="200024"/>
            </a:xfrm>
          </p:grpSpPr>
          <p:sp>
            <p:nvSpPr>
              <p:cNvPr id="2270" name="直线"/>
              <p:cNvSpPr/>
              <p:nvPr/>
            </p:nvSpPr>
            <p:spPr>
              <a:xfrm>
                <a:off x="5622925" y="3676650"/>
                <a:ext cx="249236" cy="0"/>
              </a:xfrm>
              <a:prstGeom prst="line">
                <a:avLst/>
              </a:prstGeom>
              <a:noFill/>
              <a:ln w="38100" cap="flat" cmpd="sng">
                <a:solidFill>
                  <a:srgbClr val="000000"/>
                </a:solidFill>
                <a:prstDash val="solid"/>
                <a:round/>
              </a:ln>
            </p:spPr>
          </p:sp>
          <p:sp>
            <p:nvSpPr>
              <p:cNvPr id="2271" name="直线"/>
              <p:cNvSpPr/>
              <p:nvPr/>
            </p:nvSpPr>
            <p:spPr>
              <a:xfrm>
                <a:off x="5752259" y="3476625"/>
                <a:ext cx="0" cy="200024"/>
              </a:xfrm>
              <a:prstGeom prst="line">
                <a:avLst/>
              </a:prstGeom>
              <a:noFill/>
              <a:ln w="38100" cap="flat" cmpd="sng">
                <a:solidFill>
                  <a:srgbClr val="000000"/>
                </a:solidFill>
                <a:prstDash val="solid"/>
                <a:round/>
              </a:ln>
            </p:spPr>
          </p:sp>
        </p:grpSp>
        <p:sp>
          <p:nvSpPr>
            <p:cNvPr id="2273" name="矩形"/>
            <p:cNvSpPr/>
            <p:nvPr/>
          </p:nvSpPr>
          <p:spPr>
            <a:xfrm>
              <a:off x="5300663" y="2376487"/>
              <a:ext cx="385761"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74" name="矩形"/>
            <p:cNvSpPr/>
            <p:nvPr/>
          </p:nvSpPr>
          <p:spPr>
            <a:xfrm>
              <a:off x="7750175" y="2043112"/>
              <a:ext cx="387350" cy="51911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75" name="矩形"/>
            <p:cNvSpPr/>
            <p:nvPr/>
          </p:nvSpPr>
          <p:spPr>
            <a:xfrm>
              <a:off x="5334001" y="3149600"/>
              <a:ext cx="361949"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76" name="矩形"/>
            <p:cNvSpPr/>
            <p:nvPr/>
          </p:nvSpPr>
          <p:spPr>
            <a:xfrm>
              <a:off x="7650164" y="2678112"/>
              <a:ext cx="550862" cy="520700"/>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77" name="矩形" descr="40%"/>
            <p:cNvSpPr/>
            <p:nvPr/>
          </p:nvSpPr>
          <p:spPr>
            <a:xfrm>
              <a:off x="6323012" y="1735137"/>
              <a:ext cx="896936" cy="1169986"/>
            </a:xfrm>
            <a:prstGeom prst="rect">
              <a:avLst/>
            </a:prstGeom>
            <a:noFill/>
            <a:ln w="38100" cap="flat" cmpd="sng">
              <a:solidFill>
                <a:srgbClr val="000000"/>
              </a:solidFill>
              <a:prstDash val="solid"/>
              <a:miter/>
            </a:ln>
          </p:spPr>
        </p:sp>
        <p:sp>
          <p:nvSpPr>
            <p:cNvPr id="2278" name="矩形"/>
            <p:cNvSpPr/>
            <p:nvPr/>
          </p:nvSpPr>
          <p:spPr>
            <a:xfrm>
              <a:off x="6310313" y="2344737"/>
              <a:ext cx="38576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79" name="矩形"/>
            <p:cNvSpPr/>
            <p:nvPr/>
          </p:nvSpPr>
          <p:spPr>
            <a:xfrm>
              <a:off x="6861175" y="2078037"/>
              <a:ext cx="695323"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80" name="矩形"/>
            <p:cNvSpPr/>
            <p:nvPr/>
          </p:nvSpPr>
          <p:spPr>
            <a:xfrm>
              <a:off x="6686550" y="1666874"/>
              <a:ext cx="911225"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81" name="直线"/>
            <p:cNvSpPr/>
            <p:nvPr/>
          </p:nvSpPr>
          <p:spPr>
            <a:xfrm>
              <a:off x="5776913" y="2660650"/>
              <a:ext cx="569911" cy="0"/>
            </a:xfrm>
            <a:prstGeom prst="line">
              <a:avLst/>
            </a:prstGeom>
            <a:noFill/>
            <a:ln w="38100" cap="flat" cmpd="sng">
              <a:solidFill>
                <a:srgbClr val="000000"/>
              </a:solidFill>
              <a:prstDash val="solid"/>
              <a:round/>
            </a:ln>
          </p:spPr>
        </p:sp>
        <p:sp>
          <p:nvSpPr>
            <p:cNvPr id="2282" name="直线"/>
            <p:cNvSpPr/>
            <p:nvPr/>
          </p:nvSpPr>
          <p:spPr>
            <a:xfrm>
              <a:off x="7219951" y="2351087"/>
              <a:ext cx="439736" cy="0"/>
            </a:xfrm>
            <a:prstGeom prst="line">
              <a:avLst/>
            </a:prstGeom>
            <a:noFill/>
            <a:ln w="38100" cap="flat" cmpd="sng">
              <a:solidFill>
                <a:srgbClr val="000000"/>
              </a:solidFill>
              <a:prstDash val="solid"/>
              <a:round/>
            </a:ln>
          </p:spPr>
        </p:sp>
        <p:sp>
          <p:nvSpPr>
            <p:cNvPr id="2283" name="直线"/>
            <p:cNvSpPr/>
            <p:nvPr/>
          </p:nvSpPr>
          <p:spPr>
            <a:xfrm>
              <a:off x="5983288" y="1408111"/>
              <a:ext cx="0" cy="0"/>
            </a:xfrm>
            <a:prstGeom prst="line">
              <a:avLst/>
            </a:prstGeom>
            <a:noFill/>
            <a:ln w="28575" cap="flat" cmpd="sng">
              <a:solidFill>
                <a:srgbClr val="000000"/>
              </a:solidFill>
              <a:prstDash val="solid"/>
              <a:round/>
            </a:ln>
          </p:spPr>
        </p:sp>
        <p:sp>
          <p:nvSpPr>
            <p:cNvPr id="2284" name="直线"/>
            <p:cNvSpPr/>
            <p:nvPr/>
          </p:nvSpPr>
          <p:spPr>
            <a:xfrm>
              <a:off x="5983288" y="2193925"/>
              <a:ext cx="341311" cy="0"/>
            </a:xfrm>
            <a:prstGeom prst="line">
              <a:avLst/>
            </a:prstGeom>
            <a:noFill/>
            <a:ln w="38100" cap="flat" cmpd="sng">
              <a:solidFill>
                <a:srgbClr val="000000"/>
              </a:solidFill>
              <a:prstDash val="solid"/>
              <a:round/>
            </a:ln>
          </p:spPr>
        </p:sp>
        <p:sp>
          <p:nvSpPr>
            <p:cNvPr id="2285" name="矩形"/>
            <p:cNvSpPr/>
            <p:nvPr/>
          </p:nvSpPr>
          <p:spPr>
            <a:xfrm>
              <a:off x="6323012" y="1830387"/>
              <a:ext cx="5699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86" name="矩形"/>
            <p:cNvSpPr/>
            <p:nvPr/>
          </p:nvSpPr>
          <p:spPr>
            <a:xfrm rot="5400000">
              <a:off x="6473825" y="1730373"/>
              <a:ext cx="371475"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287" name="椭圆"/>
            <p:cNvSpPr/>
            <p:nvPr/>
          </p:nvSpPr>
          <p:spPr>
            <a:xfrm>
              <a:off x="5680075" y="2590799"/>
              <a:ext cx="109536" cy="119062"/>
            </a:xfrm>
            <a:prstGeom prst="ellipse">
              <a:avLst/>
            </a:prstGeom>
            <a:noFill/>
            <a:ln w="38100" cap="flat" cmpd="sng">
              <a:solidFill>
                <a:srgbClr val="000000"/>
              </a:solidFill>
              <a:prstDash val="solid"/>
              <a:round/>
            </a:ln>
          </p:spPr>
        </p:sp>
        <p:sp>
          <p:nvSpPr>
            <p:cNvPr id="2288" name="椭圆"/>
            <p:cNvSpPr/>
            <p:nvPr/>
          </p:nvSpPr>
          <p:spPr>
            <a:xfrm>
              <a:off x="7650164" y="2287587"/>
              <a:ext cx="109536" cy="119062"/>
            </a:xfrm>
            <a:prstGeom prst="ellipse">
              <a:avLst/>
            </a:prstGeom>
            <a:noFill/>
            <a:ln w="38100" cap="flat" cmpd="sng">
              <a:solidFill>
                <a:srgbClr val="000000"/>
              </a:solidFill>
              <a:prstDash val="solid"/>
              <a:round/>
            </a:ln>
          </p:spPr>
        </p:sp>
        <p:sp>
          <p:nvSpPr>
            <p:cNvPr id="2289" name="椭圆"/>
            <p:cNvSpPr/>
            <p:nvPr/>
          </p:nvSpPr>
          <p:spPr>
            <a:xfrm>
              <a:off x="5705475" y="3376612"/>
              <a:ext cx="109536" cy="119062"/>
            </a:xfrm>
            <a:prstGeom prst="ellipse">
              <a:avLst/>
            </a:prstGeom>
            <a:noFill/>
            <a:ln w="38100" cap="flat" cmpd="sng">
              <a:solidFill>
                <a:srgbClr val="000000"/>
              </a:solidFill>
              <a:prstDash val="solid"/>
              <a:round/>
            </a:ln>
          </p:spPr>
        </p:sp>
        <p:sp>
          <p:nvSpPr>
            <p:cNvPr id="2290" name="椭圆"/>
            <p:cNvSpPr/>
            <p:nvPr/>
          </p:nvSpPr>
          <p:spPr>
            <a:xfrm>
              <a:off x="7624762" y="3013074"/>
              <a:ext cx="109538" cy="119061"/>
            </a:xfrm>
            <a:prstGeom prst="ellipse">
              <a:avLst/>
            </a:prstGeom>
            <a:noFill/>
            <a:ln w="38100" cap="flat" cmpd="sng">
              <a:solidFill>
                <a:srgbClr val="000000"/>
              </a:solidFill>
              <a:prstDash val="solid"/>
              <a:round/>
            </a:ln>
          </p:spPr>
        </p:sp>
      </p:grpSp>
      <p:sp>
        <p:nvSpPr>
          <p:cNvPr id="2292" name="矩形"/>
          <p:cNvSpPr/>
          <p:nvPr/>
        </p:nvSpPr>
        <p:spPr>
          <a:xfrm>
            <a:off x="4648200" y="3810000"/>
            <a:ext cx="4206875" cy="2441575"/>
          </a:xfrm>
          <a:prstGeom prst="rect">
            <a:avLst/>
          </a:prstGeom>
          <a:noFill/>
          <a:ln w="19050"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左图是一电压跟随器，电源经两个电阻分压后加在电压跟随器的输入端，当负载</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变化时，其两端电压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不会随之变化。</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2330" name="组合"/>
          <p:cNvGrpSpPr/>
          <p:nvPr/>
        </p:nvGrpSpPr>
        <p:grpSpPr>
          <a:xfrm>
            <a:off x="457200" y="3276600"/>
            <a:ext cx="4343399" cy="3276600"/>
            <a:chOff x="457200" y="3276600"/>
            <a:chExt cx="4343399" cy="3276600"/>
          </a:xfrm>
        </p:grpSpPr>
        <p:sp>
          <p:nvSpPr>
            <p:cNvPr id="2293" name="矩形"/>
            <p:cNvSpPr/>
            <p:nvPr/>
          </p:nvSpPr>
          <p:spPr>
            <a:xfrm>
              <a:off x="4089400" y="5411787"/>
              <a:ext cx="7111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294" name="矩形"/>
            <p:cNvSpPr/>
            <p:nvPr/>
          </p:nvSpPr>
          <p:spPr>
            <a:xfrm>
              <a:off x="2630487" y="3862387"/>
              <a:ext cx="477837" cy="149224"/>
            </a:xfrm>
            <a:prstGeom prst="rect">
              <a:avLst/>
            </a:prstGeom>
            <a:noFill/>
            <a:ln w="38100" cap="flat" cmpd="sng">
              <a:solidFill>
                <a:srgbClr val="000000"/>
              </a:solidFill>
              <a:prstDash val="solid"/>
              <a:miter/>
            </a:ln>
          </p:spPr>
        </p:sp>
        <p:sp>
          <p:nvSpPr>
            <p:cNvPr id="2295" name="直线"/>
            <p:cNvSpPr/>
            <p:nvPr/>
          </p:nvSpPr>
          <p:spPr>
            <a:xfrm>
              <a:off x="3627438" y="3935412"/>
              <a:ext cx="0" cy="935037"/>
            </a:xfrm>
            <a:prstGeom prst="line">
              <a:avLst/>
            </a:prstGeom>
            <a:noFill/>
            <a:ln w="38100" cap="flat" cmpd="sng">
              <a:solidFill>
                <a:srgbClr val="000000"/>
              </a:solidFill>
              <a:prstDash val="solid"/>
              <a:round/>
            </a:ln>
          </p:spPr>
        </p:sp>
        <p:sp>
          <p:nvSpPr>
            <p:cNvPr id="2296" name="直线"/>
            <p:cNvSpPr/>
            <p:nvPr/>
          </p:nvSpPr>
          <p:spPr>
            <a:xfrm>
              <a:off x="2130425" y="3935412"/>
              <a:ext cx="0" cy="822325"/>
            </a:xfrm>
            <a:prstGeom prst="line">
              <a:avLst/>
            </a:prstGeom>
            <a:noFill/>
            <a:ln w="38100" cap="flat" cmpd="sng">
              <a:solidFill>
                <a:srgbClr val="000000"/>
              </a:solidFill>
              <a:prstDash val="solid"/>
              <a:round/>
            </a:ln>
          </p:spPr>
        </p:sp>
        <p:sp>
          <p:nvSpPr>
            <p:cNvPr id="2297" name="直线"/>
            <p:cNvSpPr/>
            <p:nvPr/>
          </p:nvSpPr>
          <p:spPr>
            <a:xfrm>
              <a:off x="3128962" y="3935412"/>
              <a:ext cx="498475" cy="0"/>
            </a:xfrm>
            <a:prstGeom prst="line">
              <a:avLst/>
            </a:prstGeom>
            <a:noFill/>
            <a:ln w="38100" cap="flat" cmpd="sng">
              <a:solidFill>
                <a:srgbClr val="000000"/>
              </a:solidFill>
              <a:prstDash val="solid"/>
              <a:round/>
            </a:ln>
          </p:spPr>
        </p:sp>
        <p:sp>
          <p:nvSpPr>
            <p:cNvPr id="2298" name="直线"/>
            <p:cNvSpPr/>
            <p:nvPr/>
          </p:nvSpPr>
          <p:spPr>
            <a:xfrm>
              <a:off x="2130425" y="3935412"/>
              <a:ext cx="500062" cy="0"/>
            </a:xfrm>
            <a:prstGeom prst="line">
              <a:avLst/>
            </a:prstGeom>
            <a:noFill/>
            <a:ln w="38100" cap="flat" cmpd="sng">
              <a:solidFill>
                <a:srgbClr val="000000"/>
              </a:solidFill>
              <a:prstDash val="solid"/>
              <a:round/>
            </a:ln>
          </p:spPr>
        </p:sp>
        <p:grpSp>
          <p:nvGrpSpPr>
            <p:cNvPr id="2301" name="组合"/>
            <p:cNvGrpSpPr/>
            <p:nvPr/>
          </p:nvGrpSpPr>
          <p:grpSpPr>
            <a:xfrm>
              <a:off x="3863975" y="5962650"/>
              <a:ext cx="303212" cy="463550"/>
              <a:chOff x="3863975" y="5962650"/>
              <a:chExt cx="303212" cy="463550"/>
            </a:xfrm>
          </p:grpSpPr>
          <p:sp>
            <p:nvSpPr>
              <p:cNvPr id="2299" name="直线"/>
              <p:cNvSpPr/>
              <p:nvPr/>
            </p:nvSpPr>
            <p:spPr>
              <a:xfrm>
                <a:off x="3863975" y="6426200"/>
                <a:ext cx="303212" cy="0"/>
              </a:xfrm>
              <a:prstGeom prst="line">
                <a:avLst/>
              </a:prstGeom>
              <a:noFill/>
              <a:ln w="38100" cap="flat" cmpd="sng">
                <a:solidFill>
                  <a:srgbClr val="000000"/>
                </a:solidFill>
                <a:prstDash val="solid"/>
                <a:round/>
              </a:ln>
            </p:spPr>
          </p:sp>
          <p:sp>
            <p:nvSpPr>
              <p:cNvPr id="2300" name="直线"/>
              <p:cNvSpPr/>
              <p:nvPr/>
            </p:nvSpPr>
            <p:spPr>
              <a:xfrm>
                <a:off x="4021317" y="5962650"/>
                <a:ext cx="0" cy="463550"/>
              </a:xfrm>
              <a:prstGeom prst="line">
                <a:avLst/>
              </a:prstGeom>
              <a:noFill/>
              <a:ln w="38100" cap="flat" cmpd="sng">
                <a:solidFill>
                  <a:srgbClr val="000000"/>
                </a:solidFill>
                <a:prstDash val="solid"/>
                <a:round/>
              </a:ln>
            </p:spPr>
          </p:sp>
        </p:grpSp>
        <p:sp>
          <p:nvSpPr>
            <p:cNvPr id="2302" name="矩形"/>
            <p:cNvSpPr/>
            <p:nvPr/>
          </p:nvSpPr>
          <p:spPr>
            <a:xfrm>
              <a:off x="4114800" y="4787900"/>
              <a:ext cx="387348"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303" name="矩形"/>
            <p:cNvSpPr/>
            <p:nvPr/>
          </p:nvSpPr>
          <p:spPr>
            <a:xfrm>
              <a:off x="4033836" y="6034088"/>
              <a:ext cx="5889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304" name="矩形" descr="40%"/>
            <p:cNvSpPr/>
            <p:nvPr/>
          </p:nvSpPr>
          <p:spPr>
            <a:xfrm>
              <a:off x="2489200" y="4291013"/>
              <a:ext cx="960436" cy="1147762"/>
            </a:xfrm>
            <a:prstGeom prst="rect">
              <a:avLst/>
            </a:prstGeom>
            <a:noFill/>
            <a:ln w="38100" cap="flat" cmpd="sng">
              <a:solidFill>
                <a:srgbClr val="000000"/>
              </a:solidFill>
              <a:prstDash val="solid"/>
              <a:miter/>
            </a:ln>
          </p:spPr>
        </p:sp>
        <p:sp>
          <p:nvSpPr>
            <p:cNvPr id="2305" name="矩形"/>
            <p:cNvSpPr/>
            <p:nvPr/>
          </p:nvSpPr>
          <p:spPr>
            <a:xfrm>
              <a:off x="2476500" y="4889500"/>
              <a:ext cx="41274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06" name="矩形"/>
            <p:cNvSpPr/>
            <p:nvPr/>
          </p:nvSpPr>
          <p:spPr>
            <a:xfrm>
              <a:off x="3065462" y="4629150"/>
              <a:ext cx="74453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07" name="矩形"/>
            <p:cNvSpPr/>
            <p:nvPr/>
          </p:nvSpPr>
          <p:spPr>
            <a:xfrm>
              <a:off x="2878137" y="4224337"/>
              <a:ext cx="976311" cy="46196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Times New Roman" panose="02020603050405020304" charset="0"/>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08" name="直线"/>
            <p:cNvSpPr/>
            <p:nvPr/>
          </p:nvSpPr>
          <p:spPr>
            <a:xfrm>
              <a:off x="1697037" y="5199063"/>
              <a:ext cx="798511" cy="0"/>
            </a:xfrm>
            <a:prstGeom prst="line">
              <a:avLst/>
            </a:prstGeom>
            <a:noFill/>
            <a:ln w="38100" cap="flat" cmpd="sng">
              <a:solidFill>
                <a:srgbClr val="000000"/>
              </a:solidFill>
              <a:prstDash val="solid"/>
              <a:round/>
            </a:ln>
          </p:spPr>
        </p:sp>
        <p:sp>
          <p:nvSpPr>
            <p:cNvPr id="2309" name="直线"/>
            <p:cNvSpPr/>
            <p:nvPr/>
          </p:nvSpPr>
          <p:spPr>
            <a:xfrm>
              <a:off x="3443287" y="4860925"/>
              <a:ext cx="595311" cy="0"/>
            </a:xfrm>
            <a:prstGeom prst="line">
              <a:avLst/>
            </a:prstGeom>
            <a:noFill/>
            <a:ln w="38100" cap="flat" cmpd="sng">
              <a:solidFill>
                <a:srgbClr val="000000"/>
              </a:solidFill>
              <a:prstDash val="solid"/>
              <a:round/>
            </a:ln>
          </p:spPr>
        </p:sp>
        <p:sp>
          <p:nvSpPr>
            <p:cNvPr id="2310" name="直线"/>
            <p:cNvSpPr/>
            <p:nvPr/>
          </p:nvSpPr>
          <p:spPr>
            <a:xfrm>
              <a:off x="2125662" y="3970338"/>
              <a:ext cx="0" cy="0"/>
            </a:xfrm>
            <a:prstGeom prst="line">
              <a:avLst/>
            </a:prstGeom>
            <a:noFill/>
            <a:ln w="28575" cap="flat" cmpd="sng">
              <a:solidFill>
                <a:srgbClr val="000000"/>
              </a:solidFill>
              <a:prstDash val="solid"/>
              <a:round/>
            </a:ln>
          </p:spPr>
        </p:sp>
        <p:sp>
          <p:nvSpPr>
            <p:cNvPr id="2311" name="直线"/>
            <p:cNvSpPr/>
            <p:nvPr/>
          </p:nvSpPr>
          <p:spPr>
            <a:xfrm>
              <a:off x="2125662" y="4741863"/>
              <a:ext cx="363537" cy="0"/>
            </a:xfrm>
            <a:prstGeom prst="line">
              <a:avLst/>
            </a:prstGeom>
            <a:noFill/>
            <a:ln w="38100" cap="flat" cmpd="sng">
              <a:solidFill>
                <a:srgbClr val="000000"/>
              </a:solidFill>
              <a:prstDash val="solid"/>
              <a:round/>
            </a:ln>
          </p:spPr>
        </p:sp>
        <p:sp>
          <p:nvSpPr>
            <p:cNvPr id="2312" name="矩形"/>
            <p:cNvSpPr/>
            <p:nvPr/>
          </p:nvSpPr>
          <p:spPr>
            <a:xfrm>
              <a:off x="2489200" y="4386263"/>
              <a:ext cx="6096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13" name="矩形"/>
            <p:cNvSpPr/>
            <p:nvPr/>
          </p:nvSpPr>
          <p:spPr>
            <a:xfrm rot="5400000">
              <a:off x="2671763" y="4279900"/>
              <a:ext cx="390524" cy="461962"/>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14" name="矩形"/>
            <p:cNvSpPr/>
            <p:nvPr/>
          </p:nvSpPr>
          <p:spPr>
            <a:xfrm>
              <a:off x="685800" y="4432300"/>
              <a:ext cx="149542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15k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15" name="矩形"/>
            <p:cNvSpPr/>
            <p:nvPr/>
          </p:nvSpPr>
          <p:spPr>
            <a:xfrm rot="-5400000">
              <a:off x="1473200" y="4648200"/>
              <a:ext cx="477836" cy="146049"/>
            </a:xfrm>
            <a:prstGeom prst="rect">
              <a:avLst/>
            </a:prstGeom>
            <a:noFill/>
            <a:ln w="38100" cap="flat" cmpd="sng">
              <a:solidFill>
                <a:srgbClr val="000000"/>
              </a:solidFill>
              <a:prstDash val="solid"/>
              <a:miter/>
            </a:ln>
          </p:spPr>
        </p:sp>
        <p:sp>
          <p:nvSpPr>
            <p:cNvPr id="2316" name="矩形"/>
            <p:cNvSpPr/>
            <p:nvPr/>
          </p:nvSpPr>
          <p:spPr>
            <a:xfrm rot="5400000">
              <a:off x="1447800" y="5616575"/>
              <a:ext cx="477836" cy="146049"/>
            </a:xfrm>
            <a:prstGeom prst="rect">
              <a:avLst/>
            </a:prstGeom>
            <a:noFill/>
            <a:ln w="38100" cap="flat" cmpd="sng">
              <a:solidFill>
                <a:srgbClr val="000000"/>
              </a:solidFill>
              <a:prstDash val="solid"/>
              <a:miter/>
            </a:ln>
          </p:spPr>
        </p:sp>
        <p:sp>
          <p:nvSpPr>
            <p:cNvPr id="2317" name="矩形"/>
            <p:cNvSpPr/>
            <p:nvPr/>
          </p:nvSpPr>
          <p:spPr>
            <a:xfrm>
              <a:off x="3381375" y="5394325"/>
              <a:ext cx="590550"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L</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18" name="直线"/>
            <p:cNvSpPr/>
            <p:nvPr/>
          </p:nvSpPr>
          <p:spPr>
            <a:xfrm rot="16200000" flipH="1">
              <a:off x="1460498" y="5195887"/>
              <a:ext cx="484188" cy="0"/>
            </a:xfrm>
            <a:prstGeom prst="line">
              <a:avLst/>
            </a:prstGeom>
            <a:noFill/>
            <a:ln w="38100" cap="flat" cmpd="sng">
              <a:solidFill>
                <a:srgbClr val="000000"/>
              </a:solidFill>
              <a:prstDash val="solid"/>
              <a:round/>
            </a:ln>
          </p:spPr>
        </p:sp>
        <p:grpSp>
          <p:nvGrpSpPr>
            <p:cNvPr id="2321" name="组合"/>
            <p:cNvGrpSpPr/>
            <p:nvPr/>
          </p:nvGrpSpPr>
          <p:grpSpPr>
            <a:xfrm>
              <a:off x="1538287" y="5927726"/>
              <a:ext cx="266700" cy="550863"/>
              <a:chOff x="1538287" y="5927726"/>
              <a:chExt cx="266700" cy="550863"/>
            </a:xfrm>
          </p:grpSpPr>
          <p:sp>
            <p:nvSpPr>
              <p:cNvPr id="2319" name="直线"/>
              <p:cNvSpPr/>
              <p:nvPr/>
            </p:nvSpPr>
            <p:spPr>
              <a:xfrm>
                <a:off x="1538287" y="6478589"/>
                <a:ext cx="266700" cy="0"/>
              </a:xfrm>
              <a:prstGeom prst="line">
                <a:avLst/>
              </a:prstGeom>
              <a:noFill/>
              <a:ln w="38100" cap="flat" cmpd="sng">
                <a:solidFill>
                  <a:srgbClr val="000000"/>
                </a:solidFill>
                <a:prstDash val="solid"/>
                <a:round/>
              </a:ln>
            </p:spPr>
          </p:sp>
          <p:sp>
            <p:nvSpPr>
              <p:cNvPr id="2320" name="直线"/>
              <p:cNvSpPr/>
              <p:nvPr/>
            </p:nvSpPr>
            <p:spPr>
              <a:xfrm>
                <a:off x="1676683" y="5927726"/>
                <a:ext cx="0" cy="550862"/>
              </a:xfrm>
              <a:prstGeom prst="line">
                <a:avLst/>
              </a:prstGeom>
              <a:noFill/>
              <a:ln w="38100" cap="flat" cmpd="sng">
                <a:solidFill>
                  <a:srgbClr val="000000"/>
                </a:solidFill>
                <a:prstDash val="solid"/>
                <a:round/>
              </a:ln>
            </p:spPr>
          </p:sp>
        </p:grpSp>
        <p:sp>
          <p:nvSpPr>
            <p:cNvPr id="2322" name="直线"/>
            <p:cNvSpPr/>
            <p:nvPr/>
          </p:nvSpPr>
          <p:spPr>
            <a:xfrm flipH="1">
              <a:off x="4029075" y="4840288"/>
              <a:ext cx="0" cy="628649"/>
            </a:xfrm>
            <a:prstGeom prst="line">
              <a:avLst/>
            </a:prstGeom>
            <a:noFill/>
            <a:ln w="38100" cap="flat" cmpd="sng">
              <a:solidFill>
                <a:srgbClr val="000000"/>
              </a:solidFill>
              <a:prstDash val="solid"/>
              <a:round/>
            </a:ln>
          </p:spPr>
        </p:sp>
        <p:sp>
          <p:nvSpPr>
            <p:cNvPr id="2323" name="矩形"/>
            <p:cNvSpPr/>
            <p:nvPr/>
          </p:nvSpPr>
          <p:spPr>
            <a:xfrm rot="-5400000">
              <a:off x="3775075" y="5640387"/>
              <a:ext cx="479425" cy="149224"/>
            </a:xfrm>
            <a:prstGeom prst="rect">
              <a:avLst/>
            </a:prstGeom>
            <a:noFill/>
            <a:ln w="38100" cap="flat" cmpd="sng">
              <a:solidFill>
                <a:srgbClr val="000000"/>
              </a:solidFill>
              <a:prstDash val="solid"/>
              <a:miter/>
            </a:ln>
          </p:spPr>
        </p:sp>
        <p:sp>
          <p:nvSpPr>
            <p:cNvPr id="2324" name="直线"/>
            <p:cNvSpPr/>
            <p:nvPr/>
          </p:nvSpPr>
          <p:spPr>
            <a:xfrm>
              <a:off x="1714500" y="4148137"/>
              <a:ext cx="0" cy="355599"/>
            </a:xfrm>
            <a:prstGeom prst="line">
              <a:avLst/>
            </a:prstGeom>
            <a:noFill/>
            <a:ln w="38100" cap="flat" cmpd="sng">
              <a:solidFill>
                <a:srgbClr val="000000"/>
              </a:solidFill>
              <a:prstDash val="solid"/>
              <a:round/>
            </a:ln>
          </p:spPr>
        </p:sp>
        <p:sp>
          <p:nvSpPr>
            <p:cNvPr id="2325" name="椭圆"/>
            <p:cNvSpPr/>
            <p:nvPr/>
          </p:nvSpPr>
          <p:spPr>
            <a:xfrm>
              <a:off x="1644650" y="4059237"/>
              <a:ext cx="117474" cy="117473"/>
            </a:xfrm>
            <a:prstGeom prst="ellipse">
              <a:avLst/>
            </a:prstGeom>
            <a:noFill/>
            <a:ln w="38100" cap="flat" cmpd="sng">
              <a:solidFill>
                <a:srgbClr val="000000"/>
              </a:solidFill>
              <a:prstDash val="solid"/>
              <a:round/>
            </a:ln>
          </p:spPr>
        </p:sp>
        <p:sp>
          <p:nvSpPr>
            <p:cNvPr id="2326" name="矩形"/>
            <p:cNvSpPr/>
            <p:nvPr/>
          </p:nvSpPr>
          <p:spPr>
            <a:xfrm>
              <a:off x="638175" y="5424487"/>
              <a:ext cx="14954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15k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27" name="矩形"/>
            <p:cNvSpPr/>
            <p:nvPr/>
          </p:nvSpPr>
          <p:spPr>
            <a:xfrm>
              <a:off x="790574" y="3703637"/>
              <a:ext cx="149542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+15V</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28" name="矩形"/>
            <p:cNvSpPr/>
            <p:nvPr/>
          </p:nvSpPr>
          <p:spPr>
            <a:xfrm>
              <a:off x="2220912" y="3367086"/>
              <a:ext cx="15113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7.5k</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2329" name="矩形"/>
            <p:cNvSpPr/>
            <p:nvPr/>
          </p:nvSpPr>
          <p:spPr>
            <a:xfrm>
              <a:off x="457200" y="3276600"/>
              <a:ext cx="1295399"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例：</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6"/>
                                        </p:tgtEl>
                                        <p:attrNameLst>
                                          <p:attrName>style.visibility</p:attrName>
                                        </p:attrNameLst>
                                      </p:cBhvr>
                                      <p:to>
                                        <p:strVal val="visible"/>
                                      </p:to>
                                    </p:set>
                                    <p:animEffect transition="in" filter="wipe(left)">
                                      <p:cBhvr>
                                        <p:cTn id="7" dur="500"/>
                                        <p:tgtEl>
                                          <p:spTgt spid="2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91"/>
                                        </p:tgtEl>
                                        <p:attrNameLst>
                                          <p:attrName>style.visibility</p:attrName>
                                        </p:attrNameLst>
                                      </p:cBhvr>
                                      <p:to>
                                        <p:strVal val="visible"/>
                                      </p:to>
                                    </p:set>
                                    <p:animEffect transition="in" filter="wipe(left)">
                                      <p:cBhvr>
                                        <p:cTn id="12" dur="500"/>
                                        <p:tgtEl>
                                          <p:spTgt spid="2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17"/>
                                        </p:tgtEl>
                                        <p:attrNameLst>
                                          <p:attrName>style.visibility</p:attrName>
                                        </p:attrNameLst>
                                      </p:cBhvr>
                                      <p:to>
                                        <p:strVal val="visible"/>
                                      </p:to>
                                    </p:set>
                                    <p:animEffect transition="in" filter="wipe(left)">
                                      <p:cBhvr>
                                        <p:cTn id="17" dur="500"/>
                                        <p:tgtEl>
                                          <p:spTgt spid="22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261"/>
                                        </p:tgtEl>
                                        <p:attrNameLst>
                                          <p:attrName>style.visibility</p:attrName>
                                        </p:attrNameLst>
                                      </p:cBhvr>
                                      <p:to>
                                        <p:strVal val="visible"/>
                                      </p:to>
                                    </p:set>
                                    <p:animEffect transition="in" filter="wipe(up)">
                                      <p:cBhvr>
                                        <p:cTn id="22" dur="500"/>
                                        <p:tgtEl>
                                          <p:spTgt spid="22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30"/>
                                        </p:tgtEl>
                                        <p:attrNameLst>
                                          <p:attrName>style.visibility</p:attrName>
                                        </p:attrNameLst>
                                      </p:cBhvr>
                                      <p:to>
                                        <p:strVal val="visible"/>
                                      </p:to>
                                    </p:set>
                                    <p:animEffect transition="in" filter="wipe(left)">
                                      <p:cBhvr>
                                        <p:cTn id="27" dur="500"/>
                                        <p:tgtEl>
                                          <p:spTgt spid="23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292"/>
                                        </p:tgtEl>
                                        <p:attrNameLst>
                                          <p:attrName>style.visibility</p:attrName>
                                        </p:attrNameLst>
                                      </p:cBhvr>
                                      <p:to>
                                        <p:strVal val="visible"/>
                                      </p:to>
                                    </p:set>
                                    <p:animEffect transition="in" filter="wipe(up)">
                                      <p:cBhvr>
                                        <p:cTn id="32" dur="500"/>
                                        <p:tgtEl>
                                          <p:spTgt spid="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6" grpId="0"/>
      <p:bldP spid="2291" grpId="0" animBg="1"/>
      <p:bldP spid="2217" grpId="0"/>
      <p:bldP spid="2261" grpId="0" animBg="1"/>
      <p:bldP spid="2330" grpId="0" animBg="1"/>
      <p:bldP spid="229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33" name="文本框"/>
          <p:cNvSpPr>
            <a:spLocks noGrp="1"/>
          </p:cNvSpPr>
          <p:nvPr>
            <p:ph type="ctrTitle"/>
          </p:nvPr>
        </p:nvSpPr>
        <p:spPr>
          <a:xfrm>
            <a:off x="533400" y="457200"/>
            <a:ext cx="4495800"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16.3.2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加法运算电路</a:t>
            </a:r>
            <a:endParaRPr lang="zh-CN" altLang="en-US" sz="32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334" name="文本框"/>
          <p:cNvSpPr>
            <a:spLocks noGrp="1"/>
          </p:cNvSpPr>
          <p:nvPr>
            <p:ph type="subTitle" idx="1"/>
          </p:nvPr>
        </p:nvSpPr>
        <p:spPr>
          <a:xfrm>
            <a:off x="381000" y="1447800"/>
            <a:ext cx="40386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反相加法运算电路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335" name="矩形"/>
          <p:cNvSpPr/>
          <p:nvPr/>
        </p:nvSpPr>
        <p:spPr>
          <a:xfrm>
            <a:off x="4953000" y="3301999"/>
            <a:ext cx="3886200" cy="6048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虚短</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0</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2336" name="对象"/>
          <p:cNvGraphicFramePr>
            <a:graphicFrameLocks noChangeAspect="1"/>
          </p:cNvGraphicFramePr>
          <p:nvPr/>
        </p:nvGraphicFramePr>
        <p:xfrm>
          <a:off x="4800601" y="3794125"/>
          <a:ext cx="3733800" cy="1106488"/>
        </p:xfrm>
        <a:graphic>
          <a:graphicData uri="http://schemas.openxmlformats.org/presentationml/2006/ole">
            <mc:AlternateContent xmlns:mc="http://schemas.openxmlformats.org/markup-compatibility/2006">
              <mc:Choice xmlns:v="urn:schemas-microsoft-com:vml" Requires="v">
                <p:oleObj spid="_x0000_s0" name="package" r:id="rId1" imgW="1739900" imgH="419100" progId="package">
                  <p:embed/>
                </p:oleObj>
              </mc:Choice>
              <mc:Fallback>
                <p:oleObj name="package" r:id="rId1" imgW="1739900" imgH="419100" progId="package">
                  <p:embed/>
                  <p:pic>
                    <p:nvPicPr>
                      <p:cNvPr id="0" name="对象"/>
                      <p:cNvPicPr>
                        <a:picLocks noChangeAspect="1"/>
                      </p:cNvPicPr>
                      <p:nvPr/>
                    </p:nvPicPr>
                    <p:blipFill>
                      <a:blip r:embed="rId2" cstate="print"/>
                      <a:stretch>
                        <a:fillRect/>
                      </a:stretch>
                    </p:blipFill>
                    <p:spPr>
                      <a:xfrm>
                        <a:off x="4800601" y="3794125"/>
                        <a:ext cx="3733800" cy="1106488"/>
                      </a:xfrm>
                      <a:prstGeom prst="rect">
                        <a:avLst/>
                      </a:prstGeom>
                      <a:noFill/>
                      <a:ln w="9525" cap="flat" cmpd="sng">
                        <a:noFill/>
                        <a:prstDash val="solid"/>
                        <a:miter/>
                      </a:ln>
                    </p:spPr>
                  </p:pic>
                </p:oleObj>
              </mc:Fallback>
            </mc:AlternateContent>
          </a:graphicData>
        </a:graphic>
      </p:graphicFrame>
      <p:sp>
        <p:nvSpPr>
          <p:cNvPr id="2337" name="矩形"/>
          <p:cNvSpPr/>
          <p:nvPr/>
        </p:nvSpPr>
        <p:spPr>
          <a:xfrm>
            <a:off x="609600" y="4876800"/>
            <a:ext cx="3505199" cy="1031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平衡电阻：</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i1</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i2</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345" name="组合"/>
          <p:cNvGrpSpPr/>
          <p:nvPr/>
        </p:nvGrpSpPr>
        <p:grpSpPr>
          <a:xfrm>
            <a:off x="990600" y="2147888"/>
            <a:ext cx="1724024" cy="1357311"/>
            <a:chOff x="990600" y="2147888"/>
            <a:chExt cx="1724024" cy="1357311"/>
          </a:xfrm>
        </p:grpSpPr>
        <p:sp>
          <p:nvSpPr>
            <p:cNvPr id="2338" name="直线"/>
            <p:cNvSpPr/>
            <p:nvPr/>
          </p:nvSpPr>
          <p:spPr>
            <a:xfrm>
              <a:off x="2063750" y="2894012"/>
              <a:ext cx="0" cy="0"/>
            </a:xfrm>
            <a:prstGeom prst="line">
              <a:avLst/>
            </a:prstGeom>
            <a:noFill/>
            <a:ln w="38100" cap="flat" cmpd="sng">
              <a:solidFill>
                <a:srgbClr val="000000"/>
              </a:solidFill>
              <a:prstDash val="solid"/>
              <a:round/>
            </a:ln>
          </p:spPr>
        </p:sp>
        <p:sp>
          <p:nvSpPr>
            <p:cNvPr id="2339" name="直线"/>
            <p:cNvSpPr/>
            <p:nvPr/>
          </p:nvSpPr>
          <p:spPr>
            <a:xfrm>
              <a:off x="1066800" y="2708274"/>
              <a:ext cx="360362" cy="0"/>
            </a:xfrm>
            <a:prstGeom prst="line">
              <a:avLst/>
            </a:prstGeom>
            <a:noFill/>
            <a:ln w="28575" cap="flat" cmpd="sng">
              <a:solidFill>
                <a:srgbClr val="FF3300"/>
              </a:solidFill>
              <a:prstDash val="solid"/>
              <a:round/>
              <a:tailEnd type="triangle" w="med" len="med"/>
            </a:ln>
          </p:spPr>
        </p:sp>
        <p:sp>
          <p:nvSpPr>
            <p:cNvPr id="2340" name="直线"/>
            <p:cNvSpPr/>
            <p:nvPr/>
          </p:nvSpPr>
          <p:spPr>
            <a:xfrm>
              <a:off x="1087437" y="3505199"/>
              <a:ext cx="360362" cy="0"/>
            </a:xfrm>
            <a:prstGeom prst="line">
              <a:avLst/>
            </a:prstGeom>
            <a:noFill/>
            <a:ln w="28575" cap="flat" cmpd="sng">
              <a:solidFill>
                <a:srgbClr val="FF3300"/>
              </a:solidFill>
              <a:prstDash val="solid"/>
              <a:round/>
              <a:tailEnd type="triangle" w="med" len="med"/>
            </a:ln>
          </p:spPr>
        </p:sp>
        <p:sp>
          <p:nvSpPr>
            <p:cNvPr id="2341" name="直线"/>
            <p:cNvSpPr/>
            <p:nvPr/>
          </p:nvSpPr>
          <p:spPr>
            <a:xfrm>
              <a:off x="2198687" y="2743200"/>
              <a:ext cx="392111" cy="0"/>
            </a:xfrm>
            <a:prstGeom prst="line">
              <a:avLst/>
            </a:prstGeom>
            <a:noFill/>
            <a:ln w="28575" cap="flat" cmpd="sng">
              <a:solidFill>
                <a:srgbClr val="FF3300"/>
              </a:solidFill>
              <a:prstDash val="solid"/>
              <a:round/>
              <a:tailEnd type="triangle" w="med" len="med"/>
            </a:ln>
          </p:spPr>
        </p:sp>
        <p:sp>
          <p:nvSpPr>
            <p:cNvPr id="2342" name="矩形"/>
            <p:cNvSpPr/>
            <p:nvPr/>
          </p:nvSpPr>
          <p:spPr>
            <a:xfrm>
              <a:off x="990600" y="2147888"/>
              <a:ext cx="74294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i2</a:t>
              </a:r>
              <a:endParaRPr lang="zh-CN" altLang="en-US"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343" name="矩形"/>
            <p:cNvSpPr/>
            <p:nvPr/>
          </p:nvSpPr>
          <p:spPr>
            <a:xfrm>
              <a:off x="990600" y="2909887"/>
              <a:ext cx="7620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i1</a:t>
              </a:r>
              <a:endParaRPr lang="zh-CN" altLang="en-US"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344" name="矩形"/>
            <p:cNvSpPr/>
            <p:nvPr/>
          </p:nvSpPr>
          <p:spPr>
            <a:xfrm>
              <a:off x="2157412" y="2224088"/>
              <a:ext cx="5572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graphicFrame>
        <p:nvGraphicFramePr>
          <p:cNvPr id="2346" name="对象"/>
          <p:cNvGraphicFramePr>
            <a:graphicFrameLocks noChangeAspect="1"/>
          </p:cNvGraphicFramePr>
          <p:nvPr/>
        </p:nvGraphicFramePr>
        <p:xfrm>
          <a:off x="4419600" y="2182813"/>
          <a:ext cx="4419600" cy="1100136"/>
        </p:xfrm>
        <a:graphic>
          <a:graphicData uri="http://schemas.openxmlformats.org/presentationml/2006/ole">
            <mc:AlternateContent xmlns:mc="http://schemas.openxmlformats.org/markup-compatibility/2006">
              <mc:Choice xmlns:v="urn:schemas-microsoft-com:vml" Requires="v">
                <p:oleObj spid="_x0000_s2" name="package" r:id="rId3" imgW="2197100" imgH="393700" progId="package">
                  <p:embed/>
                </p:oleObj>
              </mc:Choice>
              <mc:Fallback>
                <p:oleObj name="package" r:id="rId3" imgW="2197100" imgH="393700" progId="package">
                  <p:embed/>
                  <p:pic>
                    <p:nvPicPr>
                      <p:cNvPr id="0" name="对象"/>
                      <p:cNvPicPr>
                        <a:picLocks noChangeAspect="1"/>
                      </p:cNvPicPr>
                      <p:nvPr/>
                    </p:nvPicPr>
                    <p:blipFill>
                      <a:blip r:embed="rId4" cstate="print"/>
                      <a:stretch>
                        <a:fillRect/>
                      </a:stretch>
                    </p:blipFill>
                    <p:spPr>
                      <a:xfrm>
                        <a:off x="4419600" y="2182813"/>
                        <a:ext cx="4419600" cy="1100136"/>
                      </a:xfrm>
                      <a:prstGeom prst="rect">
                        <a:avLst/>
                      </a:prstGeom>
                      <a:noFill/>
                      <a:ln w="9525" cap="flat" cmpd="sng">
                        <a:noFill/>
                        <a:prstDash val="solid"/>
                        <a:miter/>
                      </a:ln>
                    </p:spPr>
                  </p:pic>
                </p:oleObj>
              </mc:Fallback>
            </mc:AlternateContent>
          </a:graphicData>
        </a:graphic>
      </p:graphicFrame>
      <p:grpSp>
        <p:nvGrpSpPr>
          <p:cNvPr id="2374" name="组合"/>
          <p:cNvGrpSpPr/>
          <p:nvPr/>
        </p:nvGrpSpPr>
        <p:grpSpPr>
          <a:xfrm>
            <a:off x="380999" y="990600"/>
            <a:ext cx="3952874" cy="171449"/>
            <a:chOff x="380999" y="990600"/>
            <a:chExt cx="3952874" cy="171449"/>
          </a:xfrm>
        </p:grpSpPr>
        <p:pic>
          <p:nvPicPr>
            <p:cNvPr id="2347" name="图片" descr="C:\Program Files\Microsoft Office\Clipart\Bullets\Green and Black Diamond.gif"/>
            <p:cNvPicPr>
              <a:picLocks noChangeAspect="1"/>
            </p:cNvPicPr>
            <p:nvPr/>
          </p:nvPicPr>
          <p:blipFill>
            <a:blip r:embed="rId5" cstate="print"/>
            <a:stretch>
              <a:fillRect/>
            </a:stretch>
          </p:blipFill>
          <p:spPr>
            <a:xfrm>
              <a:off x="1285875" y="1000124"/>
              <a:ext cx="161923" cy="161925"/>
            </a:xfrm>
            <a:prstGeom prst="rect">
              <a:avLst/>
            </a:prstGeom>
            <a:noFill/>
            <a:ln w="9525" cap="flat" cmpd="sng">
              <a:noFill/>
              <a:prstDash val="solid"/>
              <a:round/>
            </a:ln>
          </p:spPr>
        </p:pic>
        <p:pic>
          <p:nvPicPr>
            <p:cNvPr id="2348" name="图片" descr="C:\Program Files\Microsoft Office\Clipart\Bullets\Green and Black Diamond.gif"/>
            <p:cNvPicPr>
              <a:picLocks noChangeAspect="1"/>
            </p:cNvPicPr>
            <p:nvPr/>
          </p:nvPicPr>
          <p:blipFill>
            <a:blip r:embed="rId5" cstate="print"/>
            <a:stretch>
              <a:fillRect/>
            </a:stretch>
          </p:blipFill>
          <p:spPr>
            <a:xfrm>
              <a:off x="1428749" y="1000124"/>
              <a:ext cx="161925" cy="161925"/>
            </a:xfrm>
            <a:prstGeom prst="rect">
              <a:avLst/>
            </a:prstGeom>
            <a:noFill/>
            <a:ln w="9525" cap="flat" cmpd="sng">
              <a:noFill/>
              <a:prstDash val="solid"/>
              <a:round/>
            </a:ln>
          </p:spPr>
        </p:pic>
        <p:pic>
          <p:nvPicPr>
            <p:cNvPr id="2349" name="图片" descr="C:\Program Files\Microsoft Office\Clipart\Bullets\Green and Black Diamond.gif"/>
            <p:cNvPicPr>
              <a:picLocks noChangeAspect="1"/>
            </p:cNvPicPr>
            <p:nvPr/>
          </p:nvPicPr>
          <p:blipFill>
            <a:blip r:embed="rId5" cstate="print"/>
            <a:stretch>
              <a:fillRect/>
            </a:stretch>
          </p:blipFill>
          <p:spPr>
            <a:xfrm>
              <a:off x="1590675" y="1000124"/>
              <a:ext cx="161925" cy="161925"/>
            </a:xfrm>
            <a:prstGeom prst="rect">
              <a:avLst/>
            </a:prstGeom>
            <a:noFill/>
            <a:ln w="9525" cap="flat" cmpd="sng">
              <a:noFill/>
              <a:prstDash val="solid"/>
              <a:round/>
            </a:ln>
          </p:spPr>
        </p:pic>
        <p:pic>
          <p:nvPicPr>
            <p:cNvPr id="2350" name="图片" descr="C:\Program Files\Microsoft Office\Clipart\Bullets\Green and Black Diamond.gif"/>
            <p:cNvPicPr>
              <a:picLocks noChangeAspect="1"/>
            </p:cNvPicPr>
            <p:nvPr/>
          </p:nvPicPr>
          <p:blipFill>
            <a:blip r:embed="rId5" cstate="print"/>
            <a:stretch>
              <a:fillRect/>
            </a:stretch>
          </p:blipFill>
          <p:spPr>
            <a:xfrm>
              <a:off x="1885950" y="1000124"/>
              <a:ext cx="161925" cy="161925"/>
            </a:xfrm>
            <a:prstGeom prst="rect">
              <a:avLst/>
            </a:prstGeom>
            <a:noFill/>
            <a:ln w="9525" cap="flat" cmpd="sng">
              <a:noFill/>
              <a:prstDash val="solid"/>
              <a:round/>
            </a:ln>
          </p:spPr>
        </p:pic>
        <p:pic>
          <p:nvPicPr>
            <p:cNvPr id="2351" name="图片" descr="C:\Program Files\Microsoft Office\Clipart\Bullets\Green and Black Diamond.gif"/>
            <p:cNvPicPr>
              <a:picLocks noChangeAspect="1"/>
            </p:cNvPicPr>
            <p:nvPr/>
          </p:nvPicPr>
          <p:blipFill>
            <a:blip r:embed="rId5" cstate="print"/>
            <a:stretch>
              <a:fillRect/>
            </a:stretch>
          </p:blipFill>
          <p:spPr>
            <a:xfrm>
              <a:off x="2047875" y="1000124"/>
              <a:ext cx="161925" cy="161925"/>
            </a:xfrm>
            <a:prstGeom prst="rect">
              <a:avLst/>
            </a:prstGeom>
            <a:noFill/>
            <a:ln w="9525" cap="flat" cmpd="sng">
              <a:noFill/>
              <a:prstDash val="solid"/>
              <a:round/>
            </a:ln>
          </p:spPr>
        </p:pic>
        <p:pic>
          <p:nvPicPr>
            <p:cNvPr id="2352" name="图片" descr="C:\Program Files\Microsoft Office\Clipart\Bullets\Green and Black Diamond.gif"/>
            <p:cNvPicPr>
              <a:picLocks noChangeAspect="1"/>
            </p:cNvPicPr>
            <p:nvPr/>
          </p:nvPicPr>
          <p:blipFill>
            <a:blip r:embed="rId5" cstate="print"/>
            <a:stretch>
              <a:fillRect/>
            </a:stretch>
          </p:blipFill>
          <p:spPr>
            <a:xfrm>
              <a:off x="2200274" y="1000124"/>
              <a:ext cx="161925" cy="161925"/>
            </a:xfrm>
            <a:prstGeom prst="rect">
              <a:avLst/>
            </a:prstGeom>
            <a:noFill/>
            <a:ln w="9525" cap="flat" cmpd="sng">
              <a:noFill/>
              <a:prstDash val="solid"/>
              <a:round/>
            </a:ln>
          </p:spPr>
        </p:pic>
        <p:pic>
          <p:nvPicPr>
            <p:cNvPr id="2353" name="图片" descr="C:\Program Files\Microsoft Office\Clipart\Bullets\Green and Black Diamond.gif"/>
            <p:cNvPicPr>
              <a:picLocks noChangeAspect="1"/>
            </p:cNvPicPr>
            <p:nvPr/>
          </p:nvPicPr>
          <p:blipFill>
            <a:blip r:embed="rId5" cstate="print"/>
            <a:stretch>
              <a:fillRect/>
            </a:stretch>
          </p:blipFill>
          <p:spPr>
            <a:xfrm>
              <a:off x="2343149" y="1000124"/>
              <a:ext cx="161924" cy="161925"/>
            </a:xfrm>
            <a:prstGeom prst="rect">
              <a:avLst/>
            </a:prstGeom>
            <a:noFill/>
            <a:ln w="9525" cap="flat" cmpd="sng">
              <a:noFill/>
              <a:prstDash val="solid"/>
              <a:round/>
            </a:ln>
          </p:spPr>
        </p:pic>
        <p:pic>
          <p:nvPicPr>
            <p:cNvPr id="2354" name="图片" descr="C:\Program Files\Microsoft Office\Clipart\Bullets\Green and Black Diamond.gif"/>
            <p:cNvPicPr>
              <a:picLocks noChangeAspect="1"/>
            </p:cNvPicPr>
            <p:nvPr/>
          </p:nvPicPr>
          <p:blipFill>
            <a:blip r:embed="rId5" cstate="print"/>
            <a:stretch>
              <a:fillRect/>
            </a:stretch>
          </p:blipFill>
          <p:spPr>
            <a:xfrm>
              <a:off x="2505074" y="1000124"/>
              <a:ext cx="161924" cy="161925"/>
            </a:xfrm>
            <a:prstGeom prst="rect">
              <a:avLst/>
            </a:prstGeom>
            <a:noFill/>
            <a:ln w="9525" cap="flat" cmpd="sng">
              <a:noFill/>
              <a:prstDash val="solid"/>
              <a:round/>
            </a:ln>
          </p:spPr>
        </p:pic>
        <p:pic>
          <p:nvPicPr>
            <p:cNvPr id="2355" name="图片" descr="C:\Program Files\Microsoft Office\Clipart\Bullets\Green and Black Diamond.gif"/>
            <p:cNvPicPr>
              <a:picLocks noChangeAspect="1"/>
            </p:cNvPicPr>
            <p:nvPr/>
          </p:nvPicPr>
          <p:blipFill>
            <a:blip r:embed="rId5" cstate="print"/>
            <a:stretch>
              <a:fillRect/>
            </a:stretch>
          </p:blipFill>
          <p:spPr>
            <a:xfrm>
              <a:off x="2800349" y="1000124"/>
              <a:ext cx="161924" cy="161925"/>
            </a:xfrm>
            <a:prstGeom prst="rect">
              <a:avLst/>
            </a:prstGeom>
            <a:noFill/>
            <a:ln w="9525" cap="flat" cmpd="sng">
              <a:noFill/>
              <a:prstDash val="solid"/>
              <a:round/>
            </a:ln>
          </p:spPr>
        </p:pic>
        <p:pic>
          <p:nvPicPr>
            <p:cNvPr id="2356" name="图片" descr="C:\Program Files\Microsoft Office\Clipart\Bullets\Green and Black Diamond.gif"/>
            <p:cNvPicPr>
              <a:picLocks noChangeAspect="1"/>
            </p:cNvPicPr>
            <p:nvPr/>
          </p:nvPicPr>
          <p:blipFill>
            <a:blip r:embed="rId5" cstate="print"/>
            <a:stretch>
              <a:fillRect/>
            </a:stretch>
          </p:blipFill>
          <p:spPr>
            <a:xfrm>
              <a:off x="2962274" y="1000124"/>
              <a:ext cx="161923" cy="161925"/>
            </a:xfrm>
            <a:prstGeom prst="rect">
              <a:avLst/>
            </a:prstGeom>
            <a:noFill/>
            <a:ln w="9525" cap="flat" cmpd="sng">
              <a:noFill/>
              <a:prstDash val="solid"/>
              <a:round/>
            </a:ln>
          </p:spPr>
        </p:pic>
        <p:pic>
          <p:nvPicPr>
            <p:cNvPr id="2357" name="图片" descr="C:\Program Files\Microsoft Office\Clipart\Bullets\Green and Black Diamond.gif"/>
            <p:cNvPicPr>
              <a:picLocks noChangeAspect="1"/>
            </p:cNvPicPr>
            <p:nvPr/>
          </p:nvPicPr>
          <p:blipFill>
            <a:blip r:embed="rId5" cstate="print"/>
            <a:stretch>
              <a:fillRect/>
            </a:stretch>
          </p:blipFill>
          <p:spPr>
            <a:xfrm>
              <a:off x="3114674" y="1000124"/>
              <a:ext cx="161923" cy="161925"/>
            </a:xfrm>
            <a:prstGeom prst="rect">
              <a:avLst/>
            </a:prstGeom>
            <a:noFill/>
            <a:ln w="9525" cap="flat" cmpd="sng">
              <a:noFill/>
              <a:prstDash val="solid"/>
              <a:round/>
            </a:ln>
          </p:spPr>
        </p:pic>
        <p:pic>
          <p:nvPicPr>
            <p:cNvPr id="2358" name="图片" descr="C:\Program Files\Microsoft Office\Clipart\Bullets\Green and Black Diamond.gif"/>
            <p:cNvPicPr>
              <a:picLocks noChangeAspect="1"/>
            </p:cNvPicPr>
            <p:nvPr/>
          </p:nvPicPr>
          <p:blipFill>
            <a:blip r:embed="rId5" cstate="print"/>
            <a:stretch>
              <a:fillRect/>
            </a:stretch>
          </p:blipFill>
          <p:spPr>
            <a:xfrm>
              <a:off x="3257550" y="1000124"/>
              <a:ext cx="161923" cy="161925"/>
            </a:xfrm>
            <a:prstGeom prst="rect">
              <a:avLst/>
            </a:prstGeom>
            <a:noFill/>
            <a:ln w="9525" cap="flat" cmpd="sng">
              <a:noFill/>
              <a:prstDash val="solid"/>
              <a:round/>
            </a:ln>
          </p:spPr>
        </p:pic>
        <p:pic>
          <p:nvPicPr>
            <p:cNvPr id="2359" name="图片" descr="C:\Program Files\Microsoft Office\Clipart\Bullets\Green and Black Diamond.gif"/>
            <p:cNvPicPr>
              <a:picLocks noChangeAspect="1"/>
            </p:cNvPicPr>
            <p:nvPr/>
          </p:nvPicPr>
          <p:blipFill>
            <a:blip r:embed="rId5" cstate="print"/>
            <a:stretch>
              <a:fillRect/>
            </a:stretch>
          </p:blipFill>
          <p:spPr>
            <a:xfrm>
              <a:off x="1743074" y="1000124"/>
              <a:ext cx="161925" cy="161925"/>
            </a:xfrm>
            <a:prstGeom prst="rect">
              <a:avLst/>
            </a:prstGeom>
            <a:noFill/>
            <a:ln w="9525" cap="flat" cmpd="sng">
              <a:noFill/>
              <a:prstDash val="solid"/>
              <a:round/>
            </a:ln>
          </p:spPr>
        </p:pic>
        <p:pic>
          <p:nvPicPr>
            <p:cNvPr id="2360" name="图片" descr="C:\Program Files\Microsoft Office\Clipart\Bullets\Green and Black Diamond.gif"/>
            <p:cNvPicPr>
              <a:picLocks noChangeAspect="1"/>
            </p:cNvPicPr>
            <p:nvPr/>
          </p:nvPicPr>
          <p:blipFill>
            <a:blip r:embed="rId5" cstate="print"/>
            <a:stretch>
              <a:fillRect/>
            </a:stretch>
          </p:blipFill>
          <p:spPr>
            <a:xfrm>
              <a:off x="2657474" y="1000124"/>
              <a:ext cx="161924" cy="161925"/>
            </a:xfrm>
            <a:prstGeom prst="rect">
              <a:avLst/>
            </a:prstGeom>
            <a:noFill/>
            <a:ln w="9525" cap="flat" cmpd="sng">
              <a:noFill/>
              <a:prstDash val="solid"/>
              <a:round/>
            </a:ln>
          </p:spPr>
        </p:pic>
        <p:pic>
          <p:nvPicPr>
            <p:cNvPr id="2361" name="图片" descr="C:\Program Files\Microsoft Office\Clipart\Bullets\Green and Black Diamond.gif"/>
            <p:cNvPicPr>
              <a:picLocks noChangeAspect="1"/>
            </p:cNvPicPr>
            <p:nvPr/>
          </p:nvPicPr>
          <p:blipFill>
            <a:blip r:embed="rId5" cstate="print"/>
            <a:stretch>
              <a:fillRect/>
            </a:stretch>
          </p:blipFill>
          <p:spPr>
            <a:xfrm>
              <a:off x="3419474" y="1000124"/>
              <a:ext cx="161924" cy="161925"/>
            </a:xfrm>
            <a:prstGeom prst="rect">
              <a:avLst/>
            </a:prstGeom>
            <a:noFill/>
            <a:ln w="9525" cap="flat" cmpd="sng">
              <a:noFill/>
              <a:prstDash val="solid"/>
              <a:round/>
            </a:ln>
          </p:spPr>
        </p:pic>
        <p:pic>
          <p:nvPicPr>
            <p:cNvPr id="2362" name="图片" descr="C:\Program Files\Microsoft Office\Clipart\Bullets\Green and Black Diamond.gif"/>
            <p:cNvPicPr>
              <a:picLocks noChangeAspect="1"/>
            </p:cNvPicPr>
            <p:nvPr/>
          </p:nvPicPr>
          <p:blipFill>
            <a:blip r:embed="rId5" cstate="print"/>
            <a:stretch>
              <a:fillRect/>
            </a:stretch>
          </p:blipFill>
          <p:spPr>
            <a:xfrm>
              <a:off x="3571873" y="1000124"/>
              <a:ext cx="161924" cy="161925"/>
            </a:xfrm>
            <a:prstGeom prst="rect">
              <a:avLst/>
            </a:prstGeom>
            <a:noFill/>
            <a:ln w="9525" cap="flat" cmpd="sng">
              <a:noFill/>
              <a:prstDash val="solid"/>
              <a:round/>
            </a:ln>
          </p:spPr>
        </p:pic>
        <p:pic>
          <p:nvPicPr>
            <p:cNvPr id="2363" name="图片" descr="C:\Program Files\Microsoft Office\Clipart\Bullets\Green and Black Diamond.gif"/>
            <p:cNvPicPr>
              <a:picLocks noChangeAspect="1"/>
            </p:cNvPicPr>
            <p:nvPr/>
          </p:nvPicPr>
          <p:blipFill>
            <a:blip r:embed="rId5" cstate="print"/>
            <a:stretch>
              <a:fillRect/>
            </a:stretch>
          </p:blipFill>
          <p:spPr>
            <a:xfrm>
              <a:off x="3714749" y="1000124"/>
              <a:ext cx="161924" cy="161925"/>
            </a:xfrm>
            <a:prstGeom prst="rect">
              <a:avLst/>
            </a:prstGeom>
            <a:noFill/>
            <a:ln w="9525" cap="flat" cmpd="sng">
              <a:noFill/>
              <a:prstDash val="solid"/>
              <a:round/>
            </a:ln>
          </p:spPr>
        </p:pic>
        <p:pic>
          <p:nvPicPr>
            <p:cNvPr id="2364" name="图片" descr="C:\Program Files\Microsoft Office\Clipart\Bullets\Green and Black Diamond.gif"/>
            <p:cNvPicPr>
              <a:picLocks noChangeAspect="1"/>
            </p:cNvPicPr>
            <p:nvPr/>
          </p:nvPicPr>
          <p:blipFill>
            <a:blip r:embed="rId5" cstate="print"/>
            <a:stretch>
              <a:fillRect/>
            </a:stretch>
          </p:blipFill>
          <p:spPr>
            <a:xfrm>
              <a:off x="3876674" y="1000124"/>
              <a:ext cx="161924" cy="161925"/>
            </a:xfrm>
            <a:prstGeom prst="rect">
              <a:avLst/>
            </a:prstGeom>
            <a:noFill/>
            <a:ln w="9525" cap="flat" cmpd="sng">
              <a:noFill/>
              <a:prstDash val="solid"/>
              <a:round/>
            </a:ln>
          </p:spPr>
        </p:pic>
        <p:pic>
          <p:nvPicPr>
            <p:cNvPr id="2365" name="图片" descr="C:\Program Files\Microsoft Office\Clipart\Bullets\Green and Black Diamond.gif"/>
            <p:cNvPicPr>
              <a:picLocks noChangeAspect="1"/>
            </p:cNvPicPr>
            <p:nvPr/>
          </p:nvPicPr>
          <p:blipFill>
            <a:blip r:embed="rId5" cstate="print"/>
            <a:stretch>
              <a:fillRect/>
            </a:stretch>
          </p:blipFill>
          <p:spPr>
            <a:xfrm>
              <a:off x="4029074" y="1000124"/>
              <a:ext cx="161924" cy="161925"/>
            </a:xfrm>
            <a:prstGeom prst="rect">
              <a:avLst/>
            </a:prstGeom>
            <a:noFill/>
            <a:ln w="9525" cap="flat" cmpd="sng">
              <a:noFill/>
              <a:prstDash val="solid"/>
              <a:round/>
            </a:ln>
          </p:spPr>
        </p:pic>
        <p:pic>
          <p:nvPicPr>
            <p:cNvPr id="2366" name="图片" descr="C:\Program Files\Microsoft Office\Clipart\Bullets\Green and Black Diamond.gif"/>
            <p:cNvPicPr>
              <a:picLocks noChangeAspect="1"/>
            </p:cNvPicPr>
            <p:nvPr/>
          </p:nvPicPr>
          <p:blipFill>
            <a:blip r:embed="rId5" cstate="print"/>
            <a:stretch>
              <a:fillRect/>
            </a:stretch>
          </p:blipFill>
          <p:spPr>
            <a:xfrm>
              <a:off x="4171949" y="1000124"/>
              <a:ext cx="161924" cy="161925"/>
            </a:xfrm>
            <a:prstGeom prst="rect">
              <a:avLst/>
            </a:prstGeom>
            <a:noFill/>
            <a:ln w="9525" cap="flat" cmpd="sng">
              <a:noFill/>
              <a:prstDash val="solid"/>
              <a:round/>
            </a:ln>
          </p:spPr>
        </p:pic>
        <p:grpSp>
          <p:nvGrpSpPr>
            <p:cNvPr id="2373" name="组合"/>
            <p:cNvGrpSpPr/>
            <p:nvPr/>
          </p:nvGrpSpPr>
          <p:grpSpPr>
            <a:xfrm>
              <a:off x="380999" y="990600"/>
              <a:ext cx="923924" cy="161925"/>
              <a:chOff x="380999" y="990600"/>
              <a:chExt cx="923924" cy="161925"/>
            </a:xfrm>
          </p:grpSpPr>
          <p:pic>
            <p:nvPicPr>
              <p:cNvPr id="2367" name="图片" descr="C:\Program Files\Microsoft Office\Clipart\Bullets\Green and Black Diamond.gif"/>
              <p:cNvPicPr>
                <a:picLocks noChangeAspect="1"/>
              </p:cNvPicPr>
              <p:nvPr/>
            </p:nvPicPr>
            <p:blipFill>
              <a:blip r:embed="rId5" cstate="print"/>
              <a:stretch>
                <a:fillRect/>
              </a:stretch>
            </p:blipFill>
            <p:spPr>
              <a:xfrm>
                <a:off x="523875" y="990600"/>
                <a:ext cx="161924" cy="161925"/>
              </a:xfrm>
              <a:prstGeom prst="rect">
                <a:avLst/>
              </a:prstGeom>
              <a:noFill/>
              <a:ln w="9525" cap="flat" cmpd="sng">
                <a:noFill/>
                <a:prstDash val="solid"/>
                <a:round/>
              </a:ln>
            </p:spPr>
          </p:pic>
          <p:pic>
            <p:nvPicPr>
              <p:cNvPr id="2368" name="图片" descr="C:\Program Files\Microsoft Office\Clipart\Bullets\Green and Black Diamond.gif"/>
              <p:cNvPicPr>
                <a:picLocks noChangeAspect="1"/>
              </p:cNvPicPr>
              <p:nvPr/>
            </p:nvPicPr>
            <p:blipFill>
              <a:blip r:embed="rId5" cstate="print"/>
              <a:stretch>
                <a:fillRect/>
              </a:stretch>
            </p:blipFill>
            <p:spPr>
              <a:xfrm>
                <a:off x="685799" y="990600"/>
                <a:ext cx="161923" cy="161925"/>
              </a:xfrm>
              <a:prstGeom prst="rect">
                <a:avLst/>
              </a:prstGeom>
              <a:noFill/>
              <a:ln w="9525" cap="flat" cmpd="sng">
                <a:noFill/>
                <a:prstDash val="solid"/>
                <a:round/>
              </a:ln>
            </p:spPr>
          </p:pic>
          <p:pic>
            <p:nvPicPr>
              <p:cNvPr id="2369" name="图片" descr="C:\Program Files\Microsoft Office\Clipart\Bullets\Green and Black Diamond.gif"/>
              <p:cNvPicPr>
                <a:picLocks noChangeAspect="1"/>
              </p:cNvPicPr>
              <p:nvPr/>
            </p:nvPicPr>
            <p:blipFill>
              <a:blip r:embed="rId5" cstate="print"/>
              <a:stretch>
                <a:fillRect/>
              </a:stretch>
            </p:blipFill>
            <p:spPr>
              <a:xfrm>
                <a:off x="838200" y="990600"/>
                <a:ext cx="161923" cy="161925"/>
              </a:xfrm>
              <a:prstGeom prst="rect">
                <a:avLst/>
              </a:prstGeom>
              <a:noFill/>
              <a:ln w="9525" cap="flat" cmpd="sng">
                <a:noFill/>
                <a:prstDash val="solid"/>
                <a:round/>
              </a:ln>
            </p:spPr>
          </p:pic>
          <p:pic>
            <p:nvPicPr>
              <p:cNvPr id="2370" name="图片" descr="C:\Program Files\Microsoft Office\Clipart\Bullets\Green and Black Diamond.gif"/>
              <p:cNvPicPr>
                <a:picLocks noChangeAspect="1"/>
              </p:cNvPicPr>
              <p:nvPr/>
            </p:nvPicPr>
            <p:blipFill>
              <a:blip r:embed="rId5" cstate="print"/>
              <a:stretch>
                <a:fillRect/>
              </a:stretch>
            </p:blipFill>
            <p:spPr>
              <a:xfrm>
                <a:off x="981074" y="990600"/>
                <a:ext cx="161923" cy="161925"/>
              </a:xfrm>
              <a:prstGeom prst="rect">
                <a:avLst/>
              </a:prstGeom>
              <a:noFill/>
              <a:ln w="9525" cap="flat" cmpd="sng">
                <a:noFill/>
                <a:prstDash val="solid"/>
                <a:round/>
              </a:ln>
            </p:spPr>
          </p:pic>
          <p:pic>
            <p:nvPicPr>
              <p:cNvPr id="2371" name="图片" descr="C:\Program Files\Microsoft Office\Clipart\Bullets\Green and Black Diamond.gif"/>
              <p:cNvPicPr>
                <a:picLocks noChangeAspect="1"/>
              </p:cNvPicPr>
              <p:nvPr/>
            </p:nvPicPr>
            <p:blipFill>
              <a:blip r:embed="rId5" cstate="print"/>
              <a:stretch>
                <a:fillRect/>
              </a:stretch>
            </p:blipFill>
            <p:spPr>
              <a:xfrm>
                <a:off x="1142999" y="990600"/>
                <a:ext cx="161923" cy="161925"/>
              </a:xfrm>
              <a:prstGeom prst="rect">
                <a:avLst/>
              </a:prstGeom>
              <a:noFill/>
              <a:ln w="9525" cap="flat" cmpd="sng">
                <a:noFill/>
                <a:prstDash val="solid"/>
                <a:round/>
              </a:ln>
            </p:spPr>
          </p:pic>
          <p:pic>
            <p:nvPicPr>
              <p:cNvPr id="2372" name="图片" descr="C:\Program Files\Microsoft Office\Clipart\Bullets\Green and Black Diamond.gif"/>
              <p:cNvPicPr>
                <a:picLocks noChangeAspect="1"/>
              </p:cNvPicPr>
              <p:nvPr/>
            </p:nvPicPr>
            <p:blipFill>
              <a:blip r:embed="rId5" cstate="print"/>
              <a:stretch>
                <a:fillRect/>
              </a:stretch>
            </p:blipFill>
            <p:spPr>
              <a:xfrm>
                <a:off x="380999" y="990600"/>
                <a:ext cx="161925" cy="161925"/>
              </a:xfrm>
              <a:prstGeom prst="rect">
                <a:avLst/>
              </a:prstGeom>
              <a:noFill/>
              <a:ln w="9525" cap="flat" cmpd="sng">
                <a:noFill/>
                <a:prstDash val="solid"/>
                <a:round/>
              </a:ln>
            </p:spPr>
          </p:pic>
        </p:grpSp>
      </p:grpSp>
      <p:grpSp>
        <p:nvGrpSpPr>
          <p:cNvPr id="2416" name="组合"/>
          <p:cNvGrpSpPr/>
          <p:nvPr/>
        </p:nvGrpSpPr>
        <p:grpSpPr>
          <a:xfrm>
            <a:off x="396875" y="2209800"/>
            <a:ext cx="4464050" cy="2757487"/>
            <a:chOff x="396875" y="2209800"/>
            <a:chExt cx="4464050" cy="2757487"/>
          </a:xfrm>
        </p:grpSpPr>
        <p:sp>
          <p:nvSpPr>
            <p:cNvPr id="2375" name="矩形"/>
            <p:cNvSpPr/>
            <p:nvPr/>
          </p:nvSpPr>
          <p:spPr>
            <a:xfrm>
              <a:off x="411162" y="2452687"/>
              <a:ext cx="73183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i2</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376" name="矩形"/>
            <p:cNvSpPr/>
            <p:nvPr/>
          </p:nvSpPr>
          <p:spPr>
            <a:xfrm>
              <a:off x="4038600" y="3900487"/>
              <a:ext cx="82232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o</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377" name="矩形"/>
            <p:cNvSpPr/>
            <p:nvPr/>
          </p:nvSpPr>
          <p:spPr>
            <a:xfrm>
              <a:off x="2654300" y="2209800"/>
              <a:ext cx="10794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78" name="矩形"/>
            <p:cNvSpPr/>
            <p:nvPr/>
          </p:nvSpPr>
          <p:spPr>
            <a:xfrm>
              <a:off x="2646362" y="2751137"/>
              <a:ext cx="490537" cy="152399"/>
            </a:xfrm>
            <a:prstGeom prst="rect">
              <a:avLst/>
            </a:prstGeom>
            <a:noFill/>
            <a:ln w="38100" cap="flat" cmpd="sng">
              <a:solidFill>
                <a:srgbClr val="000000"/>
              </a:solidFill>
              <a:prstDash val="solid"/>
              <a:miter/>
            </a:ln>
          </p:spPr>
        </p:sp>
        <p:sp>
          <p:nvSpPr>
            <p:cNvPr id="2379" name="直线"/>
            <p:cNvSpPr/>
            <p:nvPr/>
          </p:nvSpPr>
          <p:spPr>
            <a:xfrm>
              <a:off x="3670300" y="2825750"/>
              <a:ext cx="0" cy="995361"/>
            </a:xfrm>
            <a:prstGeom prst="line">
              <a:avLst/>
            </a:prstGeom>
            <a:noFill/>
            <a:ln w="38100" cap="flat" cmpd="sng">
              <a:solidFill>
                <a:srgbClr val="000000"/>
              </a:solidFill>
              <a:prstDash val="solid"/>
              <a:round/>
            </a:ln>
          </p:spPr>
        </p:sp>
        <p:sp>
          <p:nvSpPr>
            <p:cNvPr id="2380" name="矩形"/>
            <p:cNvSpPr/>
            <p:nvPr/>
          </p:nvSpPr>
          <p:spPr>
            <a:xfrm>
              <a:off x="396875" y="3214687"/>
              <a:ext cx="8223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i1</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381" name="矩形"/>
            <p:cNvSpPr/>
            <p:nvPr/>
          </p:nvSpPr>
          <p:spPr>
            <a:xfrm>
              <a:off x="1458912" y="4043362"/>
              <a:ext cx="492123" cy="149224"/>
            </a:xfrm>
            <a:prstGeom prst="rect">
              <a:avLst/>
            </a:prstGeom>
            <a:noFill/>
            <a:ln w="38100" cap="flat" cmpd="sng">
              <a:solidFill>
                <a:srgbClr val="000000"/>
              </a:solidFill>
              <a:prstDash val="solid"/>
              <a:miter/>
            </a:ln>
          </p:spPr>
        </p:sp>
        <p:sp>
          <p:nvSpPr>
            <p:cNvPr id="2382" name="矩形"/>
            <p:cNvSpPr/>
            <p:nvPr/>
          </p:nvSpPr>
          <p:spPr>
            <a:xfrm>
              <a:off x="1370012" y="2224087"/>
              <a:ext cx="103822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i2</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83" name="矩形"/>
            <p:cNvSpPr/>
            <p:nvPr/>
          </p:nvSpPr>
          <p:spPr>
            <a:xfrm>
              <a:off x="1458912" y="3552825"/>
              <a:ext cx="492123" cy="149224"/>
            </a:xfrm>
            <a:prstGeom prst="rect">
              <a:avLst/>
            </a:prstGeom>
            <a:noFill/>
            <a:ln w="38100" cap="flat" cmpd="sng">
              <a:solidFill>
                <a:srgbClr val="000000"/>
              </a:solidFill>
              <a:prstDash val="solid"/>
              <a:miter/>
            </a:ln>
          </p:spPr>
        </p:sp>
        <p:sp>
          <p:nvSpPr>
            <p:cNvPr id="2384" name="直线"/>
            <p:cNvSpPr/>
            <p:nvPr/>
          </p:nvSpPr>
          <p:spPr>
            <a:xfrm>
              <a:off x="2133600" y="2825750"/>
              <a:ext cx="0" cy="841373"/>
            </a:xfrm>
            <a:prstGeom prst="line">
              <a:avLst/>
            </a:prstGeom>
            <a:noFill/>
            <a:ln w="38100" cap="flat" cmpd="sng">
              <a:solidFill>
                <a:srgbClr val="000000"/>
              </a:solidFill>
              <a:prstDash val="solid"/>
              <a:round/>
            </a:ln>
          </p:spPr>
        </p:sp>
        <p:sp>
          <p:nvSpPr>
            <p:cNvPr id="2385" name="矩形"/>
            <p:cNvSpPr/>
            <p:nvPr/>
          </p:nvSpPr>
          <p:spPr>
            <a:xfrm>
              <a:off x="1449387" y="3047999"/>
              <a:ext cx="608011"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i1</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86" name="直线"/>
            <p:cNvSpPr/>
            <p:nvPr/>
          </p:nvSpPr>
          <p:spPr>
            <a:xfrm>
              <a:off x="3122611" y="2825750"/>
              <a:ext cx="554037" cy="0"/>
            </a:xfrm>
            <a:prstGeom prst="line">
              <a:avLst/>
            </a:prstGeom>
            <a:noFill/>
            <a:ln w="38100" cap="flat" cmpd="sng">
              <a:solidFill>
                <a:srgbClr val="000000"/>
              </a:solidFill>
              <a:prstDash val="solid"/>
              <a:round/>
            </a:ln>
          </p:spPr>
        </p:sp>
        <p:sp>
          <p:nvSpPr>
            <p:cNvPr id="2387" name="直线"/>
            <p:cNvSpPr/>
            <p:nvPr/>
          </p:nvSpPr>
          <p:spPr>
            <a:xfrm flipH="1">
              <a:off x="1036637" y="3624262"/>
              <a:ext cx="409575" cy="0"/>
            </a:xfrm>
            <a:prstGeom prst="line">
              <a:avLst/>
            </a:prstGeom>
            <a:noFill/>
            <a:ln w="38100" cap="flat" cmpd="sng">
              <a:solidFill>
                <a:srgbClr val="000000"/>
              </a:solidFill>
              <a:prstDash val="solid"/>
              <a:round/>
            </a:ln>
          </p:spPr>
        </p:sp>
        <p:sp>
          <p:nvSpPr>
            <p:cNvPr id="2388" name="直线"/>
            <p:cNvSpPr/>
            <p:nvPr/>
          </p:nvSpPr>
          <p:spPr>
            <a:xfrm flipH="1">
              <a:off x="914400" y="4117974"/>
              <a:ext cx="561975" cy="0"/>
            </a:xfrm>
            <a:prstGeom prst="line">
              <a:avLst/>
            </a:prstGeom>
            <a:noFill/>
            <a:ln w="38100" cap="flat" cmpd="sng">
              <a:solidFill>
                <a:srgbClr val="000000"/>
              </a:solidFill>
              <a:prstDash val="solid"/>
              <a:round/>
            </a:ln>
          </p:spPr>
        </p:sp>
        <p:grpSp>
          <p:nvGrpSpPr>
            <p:cNvPr id="2391" name="组合"/>
            <p:cNvGrpSpPr/>
            <p:nvPr/>
          </p:nvGrpSpPr>
          <p:grpSpPr>
            <a:xfrm>
              <a:off x="761999" y="4100513"/>
              <a:ext cx="282574" cy="304798"/>
              <a:chOff x="761999" y="4100513"/>
              <a:chExt cx="282574" cy="304798"/>
            </a:xfrm>
          </p:grpSpPr>
          <p:sp>
            <p:nvSpPr>
              <p:cNvPr id="2389" name="直线"/>
              <p:cNvSpPr/>
              <p:nvPr/>
            </p:nvSpPr>
            <p:spPr>
              <a:xfrm>
                <a:off x="761999" y="4391025"/>
                <a:ext cx="282574" cy="14286"/>
              </a:xfrm>
              <a:prstGeom prst="line">
                <a:avLst/>
              </a:prstGeom>
              <a:noFill/>
              <a:ln w="38100" cap="flat" cmpd="sng">
                <a:solidFill>
                  <a:srgbClr val="000000"/>
                </a:solidFill>
                <a:prstDash val="solid"/>
                <a:round/>
              </a:ln>
            </p:spPr>
          </p:sp>
          <p:sp>
            <p:nvSpPr>
              <p:cNvPr id="2390" name="直线"/>
              <p:cNvSpPr/>
              <p:nvPr/>
            </p:nvSpPr>
            <p:spPr>
              <a:xfrm>
                <a:off x="903287" y="4100513"/>
                <a:ext cx="11112" cy="290511"/>
              </a:xfrm>
              <a:prstGeom prst="line">
                <a:avLst/>
              </a:prstGeom>
              <a:noFill/>
              <a:ln w="38100" cap="flat" cmpd="sng">
                <a:solidFill>
                  <a:srgbClr val="000000"/>
                </a:solidFill>
                <a:prstDash val="solid"/>
                <a:round/>
              </a:ln>
            </p:spPr>
          </p:sp>
        </p:grpSp>
        <p:sp>
          <p:nvSpPr>
            <p:cNvPr id="2392" name="直线"/>
            <p:cNvSpPr/>
            <p:nvPr/>
          </p:nvSpPr>
          <p:spPr>
            <a:xfrm>
              <a:off x="1914525" y="2825750"/>
              <a:ext cx="723899" cy="0"/>
            </a:xfrm>
            <a:prstGeom prst="line">
              <a:avLst/>
            </a:prstGeom>
            <a:noFill/>
            <a:ln w="38100" cap="flat" cmpd="sng">
              <a:solidFill>
                <a:srgbClr val="000000"/>
              </a:solidFill>
              <a:prstDash val="solid"/>
              <a:round/>
            </a:ln>
          </p:spPr>
        </p:sp>
        <p:grpSp>
          <p:nvGrpSpPr>
            <p:cNvPr id="2403" name="组合"/>
            <p:cNvGrpSpPr/>
            <p:nvPr/>
          </p:nvGrpSpPr>
          <p:grpSpPr>
            <a:xfrm>
              <a:off x="1951037" y="2860674"/>
              <a:ext cx="2020886" cy="1501775"/>
              <a:chOff x="1951037" y="2860674"/>
              <a:chExt cx="2020886" cy="1501775"/>
            </a:xfrm>
          </p:grpSpPr>
          <p:sp>
            <p:nvSpPr>
              <p:cNvPr id="2393" name="矩形" descr="40%"/>
              <p:cNvSpPr/>
              <p:nvPr/>
            </p:nvSpPr>
            <p:spPr>
              <a:xfrm>
                <a:off x="2501495" y="3188714"/>
                <a:ext cx="986634" cy="1173735"/>
              </a:xfrm>
              <a:prstGeom prst="rect">
                <a:avLst/>
              </a:prstGeom>
              <a:noFill/>
              <a:ln w="38100" cap="flat" cmpd="sng">
                <a:solidFill>
                  <a:srgbClr val="000000"/>
                </a:solidFill>
                <a:prstDash val="solid"/>
                <a:miter/>
              </a:ln>
            </p:spPr>
          </p:sp>
          <p:sp>
            <p:nvSpPr>
              <p:cNvPr id="2394" name="矩形"/>
              <p:cNvSpPr/>
              <p:nvPr/>
            </p:nvSpPr>
            <p:spPr>
              <a:xfrm>
                <a:off x="2491973" y="3801179"/>
                <a:ext cx="420937" cy="51955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95" name="矩形"/>
              <p:cNvSpPr/>
              <p:nvPr/>
            </p:nvSpPr>
            <p:spPr>
              <a:xfrm>
                <a:off x="3093858" y="3533819"/>
                <a:ext cx="765689" cy="51955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96" name="矩形"/>
              <p:cNvSpPr/>
              <p:nvPr/>
            </p:nvSpPr>
            <p:spPr>
              <a:xfrm>
                <a:off x="2903387" y="3120451"/>
                <a:ext cx="1007585" cy="46077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397" name="直线"/>
              <p:cNvSpPr/>
              <p:nvPr/>
            </p:nvSpPr>
            <p:spPr>
              <a:xfrm>
                <a:off x="1951037" y="4117842"/>
                <a:ext cx="552363" cy="0"/>
              </a:xfrm>
              <a:prstGeom prst="line">
                <a:avLst/>
              </a:prstGeom>
              <a:noFill/>
              <a:ln w="38100" cap="flat" cmpd="sng">
                <a:solidFill>
                  <a:srgbClr val="000000"/>
                </a:solidFill>
                <a:prstDash val="solid"/>
                <a:round/>
              </a:ln>
            </p:spPr>
          </p:sp>
          <p:sp>
            <p:nvSpPr>
              <p:cNvPr id="2398" name="直线"/>
              <p:cNvSpPr/>
              <p:nvPr/>
            </p:nvSpPr>
            <p:spPr>
              <a:xfrm>
                <a:off x="3488131" y="3806869"/>
                <a:ext cx="483793" cy="0"/>
              </a:xfrm>
              <a:prstGeom prst="line">
                <a:avLst/>
              </a:prstGeom>
              <a:noFill/>
              <a:ln w="38100" cap="flat" cmpd="sng">
                <a:solidFill>
                  <a:srgbClr val="000000"/>
                </a:solidFill>
                <a:prstDash val="solid"/>
                <a:round/>
              </a:ln>
            </p:spPr>
          </p:sp>
          <p:sp>
            <p:nvSpPr>
              <p:cNvPr id="2399" name="直线"/>
              <p:cNvSpPr/>
              <p:nvPr/>
            </p:nvSpPr>
            <p:spPr>
              <a:xfrm>
                <a:off x="2128174" y="2860674"/>
                <a:ext cx="0" cy="0"/>
              </a:xfrm>
              <a:prstGeom prst="line">
                <a:avLst/>
              </a:prstGeom>
              <a:noFill/>
              <a:ln w="28575" cap="flat" cmpd="sng">
                <a:solidFill>
                  <a:srgbClr val="000000"/>
                </a:solidFill>
                <a:prstDash val="solid"/>
                <a:round/>
              </a:ln>
            </p:spPr>
          </p:sp>
          <p:sp>
            <p:nvSpPr>
              <p:cNvPr id="2400" name="直线"/>
              <p:cNvSpPr/>
              <p:nvPr/>
            </p:nvSpPr>
            <p:spPr>
              <a:xfrm>
                <a:off x="1951037" y="3649486"/>
                <a:ext cx="552363" cy="0"/>
              </a:xfrm>
              <a:prstGeom prst="line">
                <a:avLst/>
              </a:prstGeom>
              <a:noFill/>
              <a:ln w="38100" cap="flat" cmpd="sng">
                <a:solidFill>
                  <a:srgbClr val="000000"/>
                </a:solidFill>
                <a:prstDash val="solid"/>
                <a:round/>
              </a:ln>
            </p:spPr>
          </p:sp>
          <p:sp>
            <p:nvSpPr>
              <p:cNvPr id="2401" name="矩形"/>
              <p:cNvSpPr/>
              <p:nvPr/>
            </p:nvSpPr>
            <p:spPr>
              <a:xfrm>
                <a:off x="2501495" y="3285419"/>
                <a:ext cx="626646" cy="51955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402" name="矩形"/>
              <p:cNvSpPr/>
              <p:nvPr/>
            </p:nvSpPr>
            <p:spPr>
              <a:xfrm rot="5400000">
                <a:off x="2698558" y="3180098"/>
                <a:ext cx="390611" cy="460936"/>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sp>
          <p:nvSpPr>
            <p:cNvPr id="2404" name="椭圆"/>
            <p:cNvSpPr/>
            <p:nvPr/>
          </p:nvSpPr>
          <p:spPr>
            <a:xfrm>
              <a:off x="944561" y="3575049"/>
              <a:ext cx="120649" cy="119061"/>
            </a:xfrm>
            <a:prstGeom prst="ellipse">
              <a:avLst/>
            </a:prstGeom>
            <a:noFill/>
            <a:ln w="38100" cap="flat" cmpd="sng">
              <a:solidFill>
                <a:srgbClr val="000000"/>
              </a:solidFill>
              <a:prstDash val="solid"/>
              <a:round/>
            </a:ln>
          </p:spPr>
        </p:sp>
        <p:sp>
          <p:nvSpPr>
            <p:cNvPr id="2405" name="椭圆"/>
            <p:cNvSpPr/>
            <p:nvPr/>
          </p:nvSpPr>
          <p:spPr>
            <a:xfrm>
              <a:off x="3962400" y="3741737"/>
              <a:ext cx="120648" cy="120648"/>
            </a:xfrm>
            <a:prstGeom prst="ellipse">
              <a:avLst/>
            </a:prstGeom>
            <a:noFill/>
            <a:ln w="38100" cap="flat" cmpd="sng">
              <a:solidFill>
                <a:srgbClr val="000000"/>
              </a:solidFill>
              <a:prstDash val="solid"/>
              <a:round/>
            </a:ln>
          </p:spPr>
        </p:sp>
        <p:sp>
          <p:nvSpPr>
            <p:cNvPr id="2406" name="矩形"/>
            <p:cNvSpPr/>
            <p:nvPr/>
          </p:nvSpPr>
          <p:spPr>
            <a:xfrm>
              <a:off x="1416050" y="2770187"/>
              <a:ext cx="490537" cy="149224"/>
            </a:xfrm>
            <a:prstGeom prst="rect">
              <a:avLst/>
            </a:prstGeom>
            <a:noFill/>
            <a:ln w="38100" cap="flat" cmpd="sng">
              <a:solidFill>
                <a:srgbClr val="000000"/>
              </a:solidFill>
              <a:prstDash val="solid"/>
              <a:miter/>
            </a:ln>
          </p:spPr>
        </p:sp>
        <p:sp>
          <p:nvSpPr>
            <p:cNvPr id="2407" name="直线"/>
            <p:cNvSpPr/>
            <p:nvPr/>
          </p:nvSpPr>
          <p:spPr>
            <a:xfrm flipH="1">
              <a:off x="1036637" y="2825750"/>
              <a:ext cx="409575" cy="0"/>
            </a:xfrm>
            <a:prstGeom prst="line">
              <a:avLst/>
            </a:prstGeom>
            <a:noFill/>
            <a:ln w="38100" cap="flat" cmpd="sng">
              <a:solidFill>
                <a:srgbClr val="000000"/>
              </a:solidFill>
              <a:prstDash val="solid"/>
              <a:round/>
            </a:ln>
          </p:spPr>
        </p:sp>
        <p:sp>
          <p:nvSpPr>
            <p:cNvPr id="2408" name="椭圆"/>
            <p:cNvSpPr/>
            <p:nvPr/>
          </p:nvSpPr>
          <p:spPr>
            <a:xfrm>
              <a:off x="944561" y="2778125"/>
              <a:ext cx="120649" cy="119062"/>
            </a:xfrm>
            <a:prstGeom prst="ellipse">
              <a:avLst/>
            </a:prstGeom>
            <a:noFill/>
            <a:ln w="38100" cap="flat" cmpd="sng">
              <a:solidFill>
                <a:srgbClr val="000000"/>
              </a:solidFill>
              <a:prstDash val="solid"/>
              <a:round/>
            </a:ln>
          </p:spPr>
        </p:sp>
        <p:sp>
          <p:nvSpPr>
            <p:cNvPr id="2409" name="矩形"/>
            <p:cNvSpPr/>
            <p:nvPr/>
          </p:nvSpPr>
          <p:spPr>
            <a:xfrm>
              <a:off x="1460498" y="4114800"/>
              <a:ext cx="6731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2412" name="组合"/>
            <p:cNvGrpSpPr/>
            <p:nvPr/>
          </p:nvGrpSpPr>
          <p:grpSpPr>
            <a:xfrm>
              <a:off x="3870325" y="4662487"/>
              <a:ext cx="282574" cy="304800"/>
              <a:chOff x="3870325" y="4662487"/>
              <a:chExt cx="282574" cy="304800"/>
            </a:xfrm>
          </p:grpSpPr>
          <p:sp>
            <p:nvSpPr>
              <p:cNvPr id="2410" name="直线"/>
              <p:cNvSpPr/>
              <p:nvPr/>
            </p:nvSpPr>
            <p:spPr>
              <a:xfrm>
                <a:off x="3870325" y="4953000"/>
                <a:ext cx="282574" cy="14287"/>
              </a:xfrm>
              <a:prstGeom prst="line">
                <a:avLst/>
              </a:prstGeom>
              <a:noFill/>
              <a:ln w="38100" cap="flat" cmpd="sng">
                <a:solidFill>
                  <a:srgbClr val="000000"/>
                </a:solidFill>
                <a:prstDash val="solid"/>
                <a:round/>
              </a:ln>
            </p:spPr>
          </p:sp>
          <p:sp>
            <p:nvSpPr>
              <p:cNvPr id="2411" name="直线"/>
              <p:cNvSpPr/>
              <p:nvPr/>
            </p:nvSpPr>
            <p:spPr>
              <a:xfrm>
                <a:off x="4011612" y="4662487"/>
                <a:ext cx="11111" cy="290513"/>
              </a:xfrm>
              <a:prstGeom prst="line">
                <a:avLst/>
              </a:prstGeom>
              <a:noFill/>
              <a:ln w="38100" cap="flat" cmpd="sng">
                <a:solidFill>
                  <a:srgbClr val="000000"/>
                </a:solidFill>
                <a:prstDash val="solid"/>
                <a:round/>
              </a:ln>
            </p:spPr>
          </p:sp>
        </p:grpSp>
        <p:sp>
          <p:nvSpPr>
            <p:cNvPr id="2413" name="椭圆"/>
            <p:cNvSpPr/>
            <p:nvPr/>
          </p:nvSpPr>
          <p:spPr>
            <a:xfrm>
              <a:off x="3962400" y="4560887"/>
              <a:ext cx="120648" cy="119061"/>
            </a:xfrm>
            <a:prstGeom prst="ellipse">
              <a:avLst/>
            </a:prstGeom>
            <a:noFill/>
            <a:ln w="38100" cap="flat" cmpd="sng">
              <a:solidFill>
                <a:srgbClr val="000000"/>
              </a:solidFill>
              <a:prstDash val="solid"/>
              <a:round/>
            </a:ln>
          </p:spPr>
        </p:sp>
        <p:sp>
          <p:nvSpPr>
            <p:cNvPr id="2414" name="矩形"/>
            <p:cNvSpPr/>
            <p:nvPr/>
          </p:nvSpPr>
          <p:spPr>
            <a:xfrm>
              <a:off x="4054475" y="3514725"/>
              <a:ext cx="5476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0"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2415" name="矩形"/>
            <p:cNvSpPr/>
            <p:nvPr/>
          </p:nvSpPr>
          <p:spPr>
            <a:xfrm>
              <a:off x="4054475" y="4333874"/>
              <a:ext cx="547687"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0"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0"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grpSp>
      <p:sp>
        <p:nvSpPr>
          <p:cNvPr id="2417" name="矩形"/>
          <p:cNvSpPr/>
          <p:nvPr/>
        </p:nvSpPr>
        <p:spPr>
          <a:xfrm>
            <a:off x="4800600" y="990600"/>
            <a:ext cx="2793999"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虚断</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0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418" name="矩形"/>
          <p:cNvSpPr/>
          <p:nvPr/>
        </p:nvSpPr>
        <p:spPr>
          <a:xfrm>
            <a:off x="4800600" y="1614488"/>
            <a:ext cx="2895600" cy="523218"/>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i1</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i2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i</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419" name="棱台">
            <a:hlinkClick r:id="rId6" action="ppaction://program"/>
          </p:cNvPr>
          <p:cNvSpPr/>
          <p:nvPr/>
        </p:nvSpPr>
        <p:spPr>
          <a:xfrm>
            <a:off x="4572000" y="533400"/>
            <a:ext cx="690563" cy="377825"/>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pic>
        <p:nvPicPr>
          <p:cNvPr id="2420" name="图片" descr="C:\Users\Hou\Desktop\图片1.png"/>
          <p:cNvPicPr>
            <a:picLocks noChangeAspect="1"/>
          </p:cNvPicPr>
          <p:nvPr/>
        </p:nvPicPr>
        <p:blipFill>
          <a:blip r:embed="rId7" cstate="print"/>
          <a:stretch>
            <a:fillRect/>
          </a:stretch>
        </p:blipFill>
        <p:spPr>
          <a:xfrm>
            <a:off x="4916488" y="4946650"/>
            <a:ext cx="3695700" cy="1176338"/>
          </a:xfrm>
          <a:prstGeom prst="rect">
            <a:avLst/>
          </a:prstGeom>
          <a:noFill/>
          <a:ln w="9525" cap="flat" cmpd="sng">
            <a:noFill/>
            <a:prstDash val="solid"/>
            <a:rou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
                                        </p:tgtEl>
                                        <p:attrNameLst>
                                          <p:attrName>style.visibility</p:attrName>
                                        </p:attrNameLst>
                                      </p:cBhvr>
                                      <p:to>
                                        <p:strVal val="visible"/>
                                      </p:to>
                                    </p:set>
                                    <p:animEffect transition="in" filter="wipe(left)">
                                      <p:cBhvr>
                                        <p:cTn id="7" dur="500"/>
                                        <p:tgtEl>
                                          <p:spTgt spid="23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
                                        </p:tgtEl>
                                        <p:attrNameLst>
                                          <p:attrName>style.visibility</p:attrName>
                                        </p:attrNameLst>
                                      </p:cBhvr>
                                      <p:to>
                                        <p:strVal val="visible"/>
                                      </p:to>
                                    </p:set>
                                    <p:animEffect transition="in" filter="wipe(left)">
                                      <p:cBhvr>
                                        <p:cTn id="12" dur="500"/>
                                        <p:tgtEl>
                                          <p:spTgt spid="24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45"/>
                                        </p:tgtEl>
                                        <p:attrNameLst>
                                          <p:attrName>style.visibility</p:attrName>
                                        </p:attrNameLst>
                                      </p:cBhvr>
                                      <p:to>
                                        <p:strVal val="visible"/>
                                      </p:to>
                                    </p:set>
                                    <p:animEffect transition="in" filter="wipe(left)">
                                      <p:cBhvr>
                                        <p:cTn id="17" dur="500"/>
                                        <p:tgtEl>
                                          <p:spTgt spid="23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17"/>
                                        </p:tgtEl>
                                        <p:attrNameLst>
                                          <p:attrName>style.visibility</p:attrName>
                                        </p:attrNameLst>
                                      </p:cBhvr>
                                      <p:to>
                                        <p:strVal val="visible"/>
                                      </p:to>
                                    </p:set>
                                    <p:animEffect transition="in" filter="wipe(left)">
                                      <p:cBhvr>
                                        <p:cTn id="22" dur="500"/>
                                        <p:tgtEl>
                                          <p:spTgt spid="24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18"/>
                                        </p:tgtEl>
                                        <p:attrNameLst>
                                          <p:attrName>style.visibility</p:attrName>
                                        </p:attrNameLst>
                                      </p:cBhvr>
                                      <p:to>
                                        <p:strVal val="visible"/>
                                      </p:to>
                                    </p:set>
                                    <p:animEffect transition="in" filter="wipe(left)">
                                      <p:cBhvr>
                                        <p:cTn id="27" dur="500"/>
                                        <p:tgtEl>
                                          <p:spTgt spid="24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46"/>
                                        </p:tgtEl>
                                        <p:attrNameLst>
                                          <p:attrName>style.visibility</p:attrName>
                                        </p:attrNameLst>
                                      </p:cBhvr>
                                      <p:to>
                                        <p:strVal val="visible"/>
                                      </p:to>
                                    </p:set>
                                    <p:animEffect transition="in" filter="wipe(left)">
                                      <p:cBhvr>
                                        <p:cTn id="32" dur="500"/>
                                        <p:tgtEl>
                                          <p:spTgt spid="23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35"/>
                                        </p:tgtEl>
                                        <p:attrNameLst>
                                          <p:attrName>style.visibility</p:attrName>
                                        </p:attrNameLst>
                                      </p:cBhvr>
                                      <p:to>
                                        <p:strVal val="visible"/>
                                      </p:to>
                                    </p:set>
                                    <p:animEffect transition="in" filter="wipe(left)">
                                      <p:cBhvr>
                                        <p:cTn id="37" dur="500"/>
                                        <p:tgtEl>
                                          <p:spTgt spid="23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36"/>
                                        </p:tgtEl>
                                        <p:attrNameLst>
                                          <p:attrName>style.visibility</p:attrName>
                                        </p:attrNameLst>
                                      </p:cBhvr>
                                      <p:to>
                                        <p:strVal val="visible"/>
                                      </p:to>
                                    </p:set>
                                    <p:animEffect transition="in" filter="wipe(left)">
                                      <p:cBhvr>
                                        <p:cTn id="42" dur="500"/>
                                        <p:tgtEl>
                                          <p:spTgt spid="233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337"/>
                                        </p:tgtEl>
                                        <p:attrNameLst>
                                          <p:attrName>style.visibility</p:attrName>
                                        </p:attrNameLst>
                                      </p:cBhvr>
                                      <p:to>
                                        <p:strVal val="visible"/>
                                      </p:to>
                                    </p:set>
                                    <p:animEffect transition="in" filter="randombar(horizontal)">
                                      <p:cBhvr>
                                        <p:cTn id="47" dur="500"/>
                                        <p:tgtEl>
                                          <p:spTgt spid="2337"/>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 grpId="0" animBg="1"/>
      <p:bldP spid="2416" grpId="0" animBg="1"/>
      <p:bldP spid="2345" grpId="0" animBg="1"/>
      <p:bldP spid="2417" grpId="0"/>
      <p:bldP spid="2418" grpId="0"/>
      <p:bldP spid="2335" grpId="0"/>
      <p:bldP spid="2337" grpId="0"/>
      <p:bldP spid="24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 name="文本框"/>
          <p:cNvSpPr>
            <a:spLocks noGrp="1"/>
          </p:cNvSpPr>
          <p:nvPr>
            <p:ph type="title"/>
          </p:nvPr>
        </p:nvSpPr>
        <p:spPr>
          <a:xfrm>
            <a:off x="381000" y="355600"/>
            <a:ext cx="3505199"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16.1.3   </a:t>
            </a:r>
            <a:r>
              <a:rPr lang="zh-CN" altLang="en-US" sz="29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主要参数</a:t>
            </a:r>
            <a:endParaRPr lang="zh-CN" altLang="en-US" sz="29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165" name="矩形"/>
          <p:cNvSpPr/>
          <p:nvPr/>
        </p:nvSpPr>
        <p:spPr>
          <a:xfrm>
            <a:off x="381000" y="812800"/>
            <a:ext cx="8686800" cy="10318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最大输出电压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OPP</a:t>
            </a:r>
            <a:endPar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20000"/>
              </a:lnSpc>
              <a:spcBef>
                <a:spcPts val="0"/>
              </a:spcBef>
              <a:spcAft>
                <a:spcPts val="0"/>
              </a:spcAft>
              <a:buNone/>
            </a:pP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能使输出和输入保持不失真关系的最大输出电压。</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66" name="矩形"/>
          <p:cNvSpPr/>
          <p:nvPr/>
        </p:nvSpPr>
        <p:spPr>
          <a:xfrm>
            <a:off x="381000" y="1727200"/>
            <a:ext cx="8686800" cy="15446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20000"/>
              </a:lnSpc>
              <a:spcBef>
                <a:spcPts val="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开环差模电压增益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uo</a:t>
            </a:r>
            <a:endPar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ct val="2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运放没有接反馈电路时的差模电压放大倍数。</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uo</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愈高，所构成的运算电路越稳定，运算精度也越高。</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67" name="矩形"/>
          <p:cNvSpPr/>
          <p:nvPr/>
        </p:nvSpPr>
        <p:spPr>
          <a:xfrm>
            <a:off x="381000" y="4789488"/>
            <a:ext cx="8763000" cy="14589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6.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共模输入电压范围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ICM</a:t>
            </a:r>
            <a:endPar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ct val="20000"/>
              </a:spcBef>
              <a:spcAft>
                <a:spcPts val="0"/>
              </a:spcAft>
              <a:buNone/>
            </a:pP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运放所能承受的共模输入电压最大值。超出此值，运放的共模抑制性能下降，甚至造成器件损坏。</a:t>
            </a:r>
            <a:endParaRPr lang="zh-CN" altLang="en-US"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endParaRPr>
          </a:p>
        </p:txBody>
      </p:sp>
      <p:sp>
        <p:nvSpPr>
          <p:cNvPr id="168" name="右大括号"/>
          <p:cNvSpPr/>
          <p:nvPr/>
        </p:nvSpPr>
        <p:spPr>
          <a:xfrm>
            <a:off x="3810000" y="3403600"/>
            <a:ext cx="228600" cy="1219200"/>
          </a:xfrm>
          <a:prstGeom prst="rightBrace">
            <a:avLst>
              <a:gd name="adj1" fmla="val 44395"/>
              <a:gd name="adj2" fmla="val 50000"/>
            </a:avLst>
          </a:prstGeom>
          <a:noFill/>
          <a:ln w="38100" cap="flat" cmpd="sng">
            <a:solidFill>
              <a:srgbClr val="0000FF"/>
            </a:solidFill>
            <a:prstDash val="solid"/>
            <a:round/>
          </a:ln>
        </p:spPr>
      </p:sp>
      <p:sp>
        <p:nvSpPr>
          <p:cNvPr id="169" name="矩形"/>
          <p:cNvSpPr/>
          <p:nvPr/>
        </p:nvSpPr>
        <p:spPr>
          <a:xfrm>
            <a:off x="4038600" y="3708400"/>
            <a:ext cx="2438400" cy="52006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愈小愈好</a:t>
            </a:r>
            <a:endPar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sp>
        <p:nvSpPr>
          <p:cNvPr id="170" name="矩形"/>
          <p:cNvSpPr/>
          <p:nvPr/>
        </p:nvSpPr>
        <p:spPr>
          <a:xfrm>
            <a:off x="381000" y="3251200"/>
            <a:ext cx="3581399" cy="15446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输入失调电压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IO</a:t>
            </a:r>
            <a:endPar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4.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输入失调电流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I</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IO</a:t>
            </a:r>
            <a:endPar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5.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输入偏置电流 </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I</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IB</a:t>
            </a:r>
            <a:endParaRPr lang="zh-CN" altLang="en-US" sz="28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left)">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wipe(left)">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left)">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8"/>
                                        </p:tgtEl>
                                        <p:attrNameLst>
                                          <p:attrName>style.visibility</p:attrName>
                                        </p:attrNameLst>
                                      </p:cBhvr>
                                      <p:to>
                                        <p:strVal val="visible"/>
                                      </p:to>
                                    </p:set>
                                    <p:animEffect transition="in" filter="wipe(left)">
                                      <p:cBhvr>
                                        <p:cTn id="22" dur="500"/>
                                        <p:tgtEl>
                                          <p:spTgt spid="16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69"/>
                                        </p:tgtEl>
                                        <p:attrNameLst>
                                          <p:attrName>style.visibility</p:attrName>
                                        </p:attrNameLst>
                                      </p:cBhvr>
                                      <p:to>
                                        <p:strVal val="visible"/>
                                      </p:to>
                                    </p:set>
                                    <p:animEffect transition="in" filter="wipe(left)">
                                      <p:cBhvr>
                                        <p:cTn id="26" dur="500"/>
                                        <p:tgtEl>
                                          <p:spTgt spid="16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wipe(left)">
                                      <p:cBhvr>
                                        <p:cTn id="3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70" grpId="0"/>
      <p:bldP spid="168" grpId="0" animBg="1"/>
      <p:bldP spid="169" grpId="0"/>
      <p:bldP spid="16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3" name="文本框"/>
          <p:cNvSpPr>
            <a:spLocks noGrp="1"/>
          </p:cNvSpPr>
          <p:nvPr>
            <p:ph type="subTitle" idx="1"/>
          </p:nvPr>
        </p:nvSpPr>
        <p:spPr>
          <a:xfrm>
            <a:off x="457200" y="152400"/>
            <a:ext cx="36576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同相加法运算电路</a:t>
            </a:r>
            <a:endParaRPr lang="zh-CN" altLang="en-US" sz="2800" b="0"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424" name="矩形"/>
          <p:cNvSpPr/>
          <p:nvPr/>
        </p:nvSpPr>
        <p:spPr>
          <a:xfrm>
            <a:off x="4495800" y="458787"/>
            <a:ext cx="4495800" cy="9890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方法</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根据叠加原理</a:t>
            </a:r>
            <a:endParaRPr lang="en-US" altLang="zh-CN" sz="2800" b="1" i="0" u="none" strike="noStrike" kern="1200" cap="none" spc="0" baseline="0">
              <a:solidFill>
                <a:srgbClr val="0000FF"/>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单独作用</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0)</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endParaRPr lang="zh-CN" altLang="en-US"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2425" name="对象"/>
          <p:cNvGraphicFramePr>
            <a:graphicFrameLocks noChangeAspect="1"/>
          </p:cNvGraphicFramePr>
          <p:nvPr/>
        </p:nvGraphicFramePr>
        <p:xfrm>
          <a:off x="4664075" y="1692275"/>
          <a:ext cx="2711449" cy="1066800"/>
        </p:xfrm>
        <a:graphic>
          <a:graphicData uri="http://schemas.openxmlformats.org/presentationml/2006/ole">
            <mc:AlternateContent xmlns:mc="http://schemas.openxmlformats.org/markup-compatibility/2006">
              <mc:Choice xmlns:v="urn:schemas-microsoft-com:vml" Requires="v">
                <p:oleObj spid="_x0000_s0" name="package" r:id="rId1" imgW="1282700" imgH="393700" progId="package">
                  <p:embed/>
                </p:oleObj>
              </mc:Choice>
              <mc:Fallback>
                <p:oleObj name="package" r:id="rId1" imgW="1282700" imgH="393700" progId="package">
                  <p:embed/>
                  <p:pic>
                    <p:nvPicPr>
                      <p:cNvPr id="0" name="对象"/>
                      <p:cNvPicPr>
                        <a:picLocks noChangeAspect="1"/>
                      </p:cNvPicPr>
                      <p:nvPr/>
                    </p:nvPicPr>
                    <p:blipFill>
                      <a:blip r:embed="rId2" cstate="print"/>
                      <a:stretch>
                        <a:fillRect/>
                      </a:stretch>
                    </p:blipFill>
                    <p:spPr>
                      <a:xfrm>
                        <a:off x="4664075" y="1692275"/>
                        <a:ext cx="2711449" cy="1066800"/>
                      </a:xfrm>
                      <a:prstGeom prst="rect">
                        <a:avLst/>
                      </a:prstGeom>
                      <a:noFill/>
                      <a:ln w="9525" cap="flat" cmpd="sng">
                        <a:noFill/>
                        <a:prstDash val="solid"/>
                        <a:miter/>
                      </a:ln>
                    </p:spPr>
                  </p:pic>
                </p:oleObj>
              </mc:Fallback>
            </mc:AlternateContent>
          </a:graphicData>
        </a:graphic>
      </p:graphicFrame>
      <p:sp>
        <p:nvSpPr>
          <p:cNvPr id="2426" name="矩形"/>
          <p:cNvSpPr/>
          <p:nvPr/>
        </p:nvSpPr>
        <p:spPr>
          <a:xfrm>
            <a:off x="609600" y="3519488"/>
            <a:ext cx="38100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同理，</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i2</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单独作用时</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427" name="对象"/>
          <p:cNvGraphicFramePr>
            <a:graphicFrameLocks noChangeAspect="1"/>
          </p:cNvGraphicFramePr>
          <p:nvPr/>
        </p:nvGraphicFramePr>
        <p:xfrm>
          <a:off x="4648200" y="2808287"/>
          <a:ext cx="2590800" cy="1069974"/>
        </p:xfrm>
        <a:graphic>
          <a:graphicData uri="http://schemas.openxmlformats.org/presentationml/2006/ole">
            <mc:AlternateContent xmlns:mc="http://schemas.openxmlformats.org/markup-compatibility/2006">
              <mc:Choice xmlns:v="urn:schemas-microsoft-com:vml" Requires="v">
                <p:oleObj spid="_x0000_s2" name="package" r:id="rId3" imgW="1206500" imgH="393700" progId="package">
                  <p:embed/>
                </p:oleObj>
              </mc:Choice>
              <mc:Fallback>
                <p:oleObj name="package" r:id="rId3" imgW="1206500" imgH="393700" progId="package">
                  <p:embed/>
                  <p:pic>
                    <p:nvPicPr>
                      <p:cNvPr id="0" name="对象"/>
                      <p:cNvPicPr>
                        <a:picLocks noChangeAspect="1"/>
                      </p:cNvPicPr>
                      <p:nvPr/>
                    </p:nvPicPr>
                    <p:blipFill>
                      <a:blip r:embed="rId4" cstate="print"/>
                      <a:stretch>
                        <a:fillRect/>
                      </a:stretch>
                    </p:blipFill>
                    <p:spPr>
                      <a:xfrm>
                        <a:off x="4648200" y="2808287"/>
                        <a:ext cx="2590800" cy="1069974"/>
                      </a:xfrm>
                      <a:prstGeom prst="rect">
                        <a:avLst/>
                      </a:prstGeom>
                      <a:noFill/>
                      <a:ln w="9525" cap="flat" cmpd="sng">
                        <a:noFill/>
                        <a:prstDash val="solid"/>
                        <a:miter/>
                      </a:ln>
                    </p:spPr>
                  </p:pic>
                </p:oleObj>
              </mc:Fallback>
            </mc:AlternateContent>
          </a:graphicData>
        </a:graphic>
      </p:graphicFrame>
      <p:grpSp>
        <p:nvGrpSpPr>
          <p:cNvPr id="2436" name="组合"/>
          <p:cNvGrpSpPr/>
          <p:nvPr/>
        </p:nvGrpSpPr>
        <p:grpSpPr>
          <a:xfrm>
            <a:off x="6662724" y="1143000"/>
            <a:ext cx="2328874" cy="1447798"/>
            <a:chOff x="6662724" y="1143000"/>
            <a:chExt cx="2328874" cy="1447798"/>
          </a:xfrm>
        </p:grpSpPr>
        <p:grpSp>
          <p:nvGrpSpPr>
            <p:cNvPr id="2434" name="组合"/>
            <p:cNvGrpSpPr/>
            <p:nvPr/>
          </p:nvGrpSpPr>
          <p:grpSpPr>
            <a:xfrm>
              <a:off x="7772401" y="1143000"/>
              <a:ext cx="1219197" cy="1447798"/>
              <a:chOff x="7772401" y="1143000"/>
              <a:chExt cx="1219197" cy="1447798"/>
            </a:xfrm>
          </p:grpSpPr>
          <p:sp>
            <p:nvSpPr>
              <p:cNvPr id="2428" name="曲线"/>
              <p:cNvSpPr/>
              <p:nvPr/>
            </p:nvSpPr>
            <p:spPr>
              <a:xfrm>
                <a:off x="7772401" y="1586433"/>
                <a:ext cx="477282" cy="493031"/>
              </a:xfrm>
              <a:custGeom>
                <a:avLst/>
                <a:gdLst>
                  <a:gd name="T1" fmla="*/ 0 w 21600"/>
                  <a:gd name="T2" fmla="*/ 0 h 21600"/>
                  <a:gd name="T3" fmla="*/ 21600 w 21600"/>
                  <a:gd name="T4" fmla="*/ 21600 h 21600"/>
                </a:gdLst>
                <a:ahLst/>
                <a:cxnLst/>
                <a:rect l="T1" t="T2" r="T3" b="T4"/>
                <a:pathLst>
                  <a:path w="21600" h="21600">
                    <a:moveTo>
                      <a:pt x="11420" y="3206"/>
                    </a:moveTo>
                    <a:lnTo>
                      <a:pt x="13644" y="1862"/>
                    </a:lnTo>
                    <a:lnTo>
                      <a:pt x="16766" y="543"/>
                    </a:lnTo>
                    <a:lnTo>
                      <a:pt x="18948" y="0"/>
                    </a:lnTo>
                    <a:lnTo>
                      <a:pt x="21600" y="102"/>
                    </a:lnTo>
                    <a:lnTo>
                      <a:pt x="21600" y="1344"/>
                    </a:lnTo>
                    <a:lnTo>
                      <a:pt x="20273" y="2405"/>
                    </a:lnTo>
                    <a:lnTo>
                      <a:pt x="17793" y="3206"/>
                    </a:lnTo>
                    <a:lnTo>
                      <a:pt x="11591" y="4914"/>
                    </a:lnTo>
                    <a:lnTo>
                      <a:pt x="5688" y="6957"/>
                    </a:lnTo>
                    <a:lnTo>
                      <a:pt x="3206" y="7474"/>
                    </a:lnTo>
                    <a:lnTo>
                      <a:pt x="2352" y="8276"/>
                    </a:lnTo>
                    <a:lnTo>
                      <a:pt x="3206" y="9078"/>
                    </a:lnTo>
                    <a:lnTo>
                      <a:pt x="8340" y="12080"/>
                    </a:lnTo>
                    <a:lnTo>
                      <a:pt x="10692" y="13062"/>
                    </a:lnTo>
                    <a:lnTo>
                      <a:pt x="14199" y="14744"/>
                    </a:lnTo>
                    <a:lnTo>
                      <a:pt x="17793" y="16348"/>
                    </a:lnTo>
                    <a:lnTo>
                      <a:pt x="17621" y="17150"/>
                    </a:lnTo>
                    <a:lnTo>
                      <a:pt x="14970" y="17408"/>
                    </a:lnTo>
                    <a:lnTo>
                      <a:pt x="10991" y="17408"/>
                    </a:lnTo>
                    <a:lnTo>
                      <a:pt x="8511" y="18211"/>
                    </a:lnTo>
                    <a:lnTo>
                      <a:pt x="7612" y="20254"/>
                    </a:lnTo>
                    <a:lnTo>
                      <a:pt x="7612" y="21341"/>
                    </a:lnTo>
                    <a:lnTo>
                      <a:pt x="6585" y="21600"/>
                    </a:lnTo>
                    <a:lnTo>
                      <a:pt x="4961" y="20616"/>
                    </a:lnTo>
                    <a:lnTo>
                      <a:pt x="5259" y="18909"/>
                    </a:lnTo>
                    <a:lnTo>
                      <a:pt x="6715" y="17668"/>
                    </a:lnTo>
                    <a:lnTo>
                      <a:pt x="9665" y="16607"/>
                    </a:lnTo>
                    <a:lnTo>
                      <a:pt x="12874" y="16090"/>
                    </a:lnTo>
                    <a:lnTo>
                      <a:pt x="13173" y="15545"/>
                    </a:lnTo>
                    <a:lnTo>
                      <a:pt x="11591" y="14486"/>
                    </a:lnTo>
                    <a:lnTo>
                      <a:pt x="4832" y="11821"/>
                    </a:lnTo>
                    <a:lnTo>
                      <a:pt x="2779" y="10761"/>
                    </a:lnTo>
                    <a:lnTo>
                      <a:pt x="855" y="9338"/>
                    </a:lnTo>
                    <a:lnTo>
                      <a:pt x="0" y="7733"/>
                    </a:lnTo>
                    <a:lnTo>
                      <a:pt x="556" y="6777"/>
                    </a:lnTo>
                    <a:lnTo>
                      <a:pt x="3934" y="6156"/>
                    </a:lnTo>
                    <a:lnTo>
                      <a:pt x="8040" y="5095"/>
                    </a:lnTo>
                    <a:lnTo>
                      <a:pt x="10692" y="3982"/>
                    </a:lnTo>
                    <a:lnTo>
                      <a:pt x="11420" y="3206"/>
                    </a:lnTo>
                    <a:close/>
                  </a:path>
                </a:pathLst>
              </a:custGeom>
              <a:solidFill>
                <a:schemeClr val="tx1"/>
              </a:solidFill>
              <a:ln w="9525" cap="flat" cmpd="sng">
                <a:solidFill>
                  <a:srgbClr val="000000"/>
                </a:solidFill>
                <a:prstDash val="solid"/>
                <a:round/>
              </a:ln>
            </p:spPr>
          </p:sp>
          <p:sp>
            <p:nvSpPr>
              <p:cNvPr id="2429" name="曲线"/>
              <p:cNvSpPr/>
              <p:nvPr/>
            </p:nvSpPr>
            <p:spPr>
              <a:xfrm>
                <a:off x="8197703" y="1564585"/>
                <a:ext cx="331735" cy="471775"/>
              </a:xfrm>
              <a:custGeom>
                <a:avLst/>
                <a:gdLst>
                  <a:gd name="T1" fmla="*/ 0 w 21600"/>
                  <a:gd name="T2" fmla="*/ 0 h 21600"/>
                  <a:gd name="T3" fmla="*/ 21600 w 21600"/>
                  <a:gd name="T4" fmla="*/ 21600 h 21600"/>
                </a:gdLst>
                <a:ahLst/>
                <a:cxnLst/>
                <a:rect l="T1" t="T2" r="T3" b="T4"/>
                <a:pathLst>
                  <a:path w="21600" h="21600">
                    <a:moveTo>
                      <a:pt x="4615" y="1648"/>
                    </a:moveTo>
                    <a:lnTo>
                      <a:pt x="6523" y="269"/>
                    </a:lnTo>
                    <a:lnTo>
                      <a:pt x="8860" y="0"/>
                    </a:lnTo>
                    <a:lnTo>
                      <a:pt x="12060" y="0"/>
                    </a:lnTo>
                    <a:lnTo>
                      <a:pt x="16060" y="999"/>
                    </a:lnTo>
                    <a:lnTo>
                      <a:pt x="18583" y="3243"/>
                    </a:lnTo>
                    <a:lnTo>
                      <a:pt x="20492" y="6135"/>
                    </a:lnTo>
                    <a:lnTo>
                      <a:pt x="21600" y="9082"/>
                    </a:lnTo>
                    <a:lnTo>
                      <a:pt x="21600" y="13084"/>
                    </a:lnTo>
                    <a:lnTo>
                      <a:pt x="19260" y="17436"/>
                    </a:lnTo>
                    <a:lnTo>
                      <a:pt x="15875" y="20004"/>
                    </a:lnTo>
                    <a:lnTo>
                      <a:pt x="11383" y="21301"/>
                    </a:lnTo>
                    <a:lnTo>
                      <a:pt x="7200" y="21600"/>
                    </a:lnTo>
                    <a:lnTo>
                      <a:pt x="4000" y="20760"/>
                    </a:lnTo>
                    <a:lnTo>
                      <a:pt x="1476" y="19733"/>
                    </a:lnTo>
                    <a:lnTo>
                      <a:pt x="799" y="18085"/>
                    </a:lnTo>
                    <a:lnTo>
                      <a:pt x="0" y="14921"/>
                    </a:lnTo>
                    <a:lnTo>
                      <a:pt x="614" y="11028"/>
                    </a:lnTo>
                    <a:lnTo>
                      <a:pt x="2523" y="6973"/>
                    </a:lnTo>
                    <a:lnTo>
                      <a:pt x="3753" y="4055"/>
                    </a:lnTo>
                    <a:lnTo>
                      <a:pt x="4615" y="1648"/>
                    </a:lnTo>
                    <a:close/>
                  </a:path>
                </a:pathLst>
              </a:custGeom>
              <a:solidFill>
                <a:schemeClr val="tx1"/>
              </a:solidFill>
              <a:ln w="9525" cap="flat" cmpd="sng">
                <a:solidFill>
                  <a:srgbClr val="000000"/>
                </a:solidFill>
                <a:prstDash val="solid"/>
                <a:round/>
              </a:ln>
            </p:spPr>
          </p:sp>
          <p:sp>
            <p:nvSpPr>
              <p:cNvPr id="2430" name="曲线"/>
              <p:cNvSpPr/>
              <p:nvPr/>
            </p:nvSpPr>
            <p:spPr>
              <a:xfrm>
                <a:off x="8289379" y="1974953"/>
                <a:ext cx="193748" cy="615845"/>
              </a:xfrm>
              <a:custGeom>
                <a:avLst/>
                <a:gdLst>
                  <a:gd name="T1" fmla="*/ 0 w 21600"/>
                  <a:gd name="T2" fmla="*/ 0 h 21600"/>
                  <a:gd name="T3" fmla="*/ 21600 w 21600"/>
                  <a:gd name="T4" fmla="*/ 21600 h 21600"/>
                </a:gdLst>
                <a:ahLst/>
                <a:cxnLst/>
                <a:rect l="T1" t="T2" r="T3" b="T4"/>
                <a:pathLst>
                  <a:path w="21600" h="21600">
                    <a:moveTo>
                      <a:pt x="10430" y="3831"/>
                    </a:moveTo>
                    <a:lnTo>
                      <a:pt x="7479" y="2401"/>
                    </a:lnTo>
                    <a:lnTo>
                      <a:pt x="7479" y="848"/>
                    </a:lnTo>
                    <a:lnTo>
                      <a:pt x="11483" y="0"/>
                    </a:lnTo>
                    <a:lnTo>
                      <a:pt x="16119" y="414"/>
                    </a:lnTo>
                    <a:lnTo>
                      <a:pt x="19386" y="1904"/>
                    </a:lnTo>
                    <a:lnTo>
                      <a:pt x="21178" y="4473"/>
                    </a:lnTo>
                    <a:lnTo>
                      <a:pt x="21600" y="7662"/>
                    </a:lnTo>
                    <a:lnTo>
                      <a:pt x="20439" y="10436"/>
                    </a:lnTo>
                    <a:lnTo>
                      <a:pt x="18333" y="13418"/>
                    </a:lnTo>
                    <a:lnTo>
                      <a:pt x="18333" y="17042"/>
                    </a:lnTo>
                    <a:lnTo>
                      <a:pt x="21178" y="18533"/>
                    </a:lnTo>
                    <a:lnTo>
                      <a:pt x="20124" y="19238"/>
                    </a:lnTo>
                    <a:lnTo>
                      <a:pt x="15066" y="19466"/>
                    </a:lnTo>
                    <a:lnTo>
                      <a:pt x="9693" y="20459"/>
                    </a:lnTo>
                    <a:lnTo>
                      <a:pt x="7164" y="21310"/>
                    </a:lnTo>
                    <a:lnTo>
                      <a:pt x="1052" y="21600"/>
                    </a:lnTo>
                    <a:lnTo>
                      <a:pt x="0" y="20668"/>
                    </a:lnTo>
                    <a:lnTo>
                      <a:pt x="2107" y="19881"/>
                    </a:lnTo>
                    <a:lnTo>
                      <a:pt x="9693" y="19238"/>
                    </a:lnTo>
                    <a:lnTo>
                      <a:pt x="15066" y="18762"/>
                    </a:lnTo>
                    <a:lnTo>
                      <a:pt x="16857" y="18326"/>
                    </a:lnTo>
                    <a:lnTo>
                      <a:pt x="14750" y="17125"/>
                    </a:lnTo>
                    <a:lnTo>
                      <a:pt x="12959" y="14683"/>
                    </a:lnTo>
                    <a:lnTo>
                      <a:pt x="12538" y="11783"/>
                    </a:lnTo>
                    <a:lnTo>
                      <a:pt x="12959" y="9857"/>
                    </a:lnTo>
                    <a:lnTo>
                      <a:pt x="13592" y="7248"/>
                    </a:lnTo>
                    <a:lnTo>
                      <a:pt x="12538" y="4908"/>
                    </a:lnTo>
                    <a:lnTo>
                      <a:pt x="10430" y="3831"/>
                    </a:lnTo>
                    <a:close/>
                  </a:path>
                </a:pathLst>
              </a:custGeom>
              <a:solidFill>
                <a:schemeClr val="tx1"/>
              </a:solidFill>
              <a:ln w="9525" cap="flat" cmpd="sng">
                <a:solidFill>
                  <a:srgbClr val="000000"/>
                </a:solidFill>
                <a:prstDash val="solid"/>
                <a:round/>
              </a:ln>
            </p:spPr>
          </p:sp>
          <p:sp>
            <p:nvSpPr>
              <p:cNvPr id="2431" name="曲线"/>
              <p:cNvSpPr/>
              <p:nvPr/>
            </p:nvSpPr>
            <p:spPr>
              <a:xfrm>
                <a:off x="8017186" y="1976134"/>
                <a:ext cx="302436" cy="614074"/>
              </a:xfrm>
              <a:custGeom>
                <a:avLst/>
                <a:gdLst>
                  <a:gd name="T1" fmla="*/ 0 w 21600"/>
                  <a:gd name="T2" fmla="*/ 0 h 21600"/>
                  <a:gd name="T3" fmla="*/ 21600 w 21600"/>
                  <a:gd name="T4" fmla="*/ 21600 h 21600"/>
                </a:gdLst>
                <a:ahLst/>
                <a:cxnLst/>
                <a:rect l="T1" t="T2" r="T3" b="T4"/>
                <a:pathLst>
                  <a:path w="21600" h="21600">
                    <a:moveTo>
                      <a:pt x="13296" y="1993"/>
                    </a:moveTo>
                    <a:lnTo>
                      <a:pt x="15592" y="643"/>
                    </a:lnTo>
                    <a:lnTo>
                      <a:pt x="18359" y="0"/>
                    </a:lnTo>
                    <a:lnTo>
                      <a:pt x="21600" y="415"/>
                    </a:lnTo>
                    <a:lnTo>
                      <a:pt x="21127" y="1702"/>
                    </a:lnTo>
                    <a:lnTo>
                      <a:pt x="19033" y="2615"/>
                    </a:lnTo>
                    <a:lnTo>
                      <a:pt x="14917" y="4921"/>
                    </a:lnTo>
                    <a:lnTo>
                      <a:pt x="12150" y="7122"/>
                    </a:lnTo>
                    <a:lnTo>
                      <a:pt x="10528" y="9470"/>
                    </a:lnTo>
                    <a:lnTo>
                      <a:pt x="10731" y="11754"/>
                    </a:lnTo>
                    <a:lnTo>
                      <a:pt x="13296" y="14808"/>
                    </a:lnTo>
                    <a:lnTo>
                      <a:pt x="15390" y="17757"/>
                    </a:lnTo>
                    <a:lnTo>
                      <a:pt x="18359" y="19023"/>
                    </a:lnTo>
                    <a:lnTo>
                      <a:pt x="18157" y="19750"/>
                    </a:lnTo>
                    <a:lnTo>
                      <a:pt x="15592" y="20103"/>
                    </a:lnTo>
                    <a:lnTo>
                      <a:pt x="9786" y="20373"/>
                    </a:lnTo>
                    <a:lnTo>
                      <a:pt x="5669" y="21162"/>
                    </a:lnTo>
                    <a:lnTo>
                      <a:pt x="3509" y="21600"/>
                    </a:lnTo>
                    <a:lnTo>
                      <a:pt x="0" y="20603"/>
                    </a:lnTo>
                    <a:lnTo>
                      <a:pt x="741" y="19958"/>
                    </a:lnTo>
                    <a:lnTo>
                      <a:pt x="4184" y="19523"/>
                    </a:lnTo>
                    <a:lnTo>
                      <a:pt x="8640" y="19314"/>
                    </a:lnTo>
                    <a:lnTo>
                      <a:pt x="12824" y="19314"/>
                    </a:lnTo>
                    <a:lnTo>
                      <a:pt x="13500" y="18899"/>
                    </a:lnTo>
                    <a:lnTo>
                      <a:pt x="12824" y="18173"/>
                    </a:lnTo>
                    <a:lnTo>
                      <a:pt x="9313" y="15389"/>
                    </a:lnTo>
                    <a:lnTo>
                      <a:pt x="7019" y="12669"/>
                    </a:lnTo>
                    <a:lnTo>
                      <a:pt x="5872" y="10696"/>
                    </a:lnTo>
                    <a:lnTo>
                      <a:pt x="5669" y="8847"/>
                    </a:lnTo>
                    <a:lnTo>
                      <a:pt x="6547" y="7061"/>
                    </a:lnTo>
                    <a:lnTo>
                      <a:pt x="8640" y="5213"/>
                    </a:lnTo>
                    <a:lnTo>
                      <a:pt x="11880" y="2761"/>
                    </a:lnTo>
                    <a:lnTo>
                      <a:pt x="13296" y="1993"/>
                    </a:lnTo>
                    <a:close/>
                  </a:path>
                </a:pathLst>
              </a:custGeom>
              <a:solidFill>
                <a:schemeClr val="tx1"/>
              </a:solidFill>
              <a:ln w="9525" cap="flat" cmpd="sng">
                <a:solidFill>
                  <a:srgbClr val="000000"/>
                </a:solidFill>
                <a:prstDash val="solid"/>
                <a:round/>
              </a:ln>
            </p:spPr>
          </p:sp>
          <p:sp>
            <p:nvSpPr>
              <p:cNvPr id="2432" name="曲线"/>
              <p:cNvSpPr/>
              <p:nvPr/>
            </p:nvSpPr>
            <p:spPr>
              <a:xfrm>
                <a:off x="8074837" y="1210902"/>
                <a:ext cx="389387" cy="320618"/>
              </a:xfrm>
              <a:custGeom>
                <a:avLst/>
                <a:gdLst>
                  <a:gd name="T1" fmla="*/ 0 w 21600"/>
                  <a:gd name="T2" fmla="*/ 0 h 21600"/>
                  <a:gd name="T3" fmla="*/ 21600 w 21600"/>
                  <a:gd name="T4" fmla="*/ 21600 h 21600"/>
                </a:gdLst>
                <a:ahLst/>
                <a:cxnLst/>
                <a:rect l="T1" t="T2" r="T3" b="T4"/>
                <a:pathLst>
                  <a:path w="21600" h="21600">
                    <a:moveTo>
                      <a:pt x="7915" y="18058"/>
                    </a:moveTo>
                    <a:lnTo>
                      <a:pt x="9540" y="20764"/>
                    </a:lnTo>
                    <a:lnTo>
                      <a:pt x="13316" y="21600"/>
                    </a:lnTo>
                    <a:lnTo>
                      <a:pt x="16565" y="21320"/>
                    </a:lnTo>
                    <a:lnTo>
                      <a:pt x="19240" y="19571"/>
                    </a:lnTo>
                    <a:lnTo>
                      <a:pt x="21389" y="15991"/>
                    </a:lnTo>
                    <a:lnTo>
                      <a:pt x="21600" y="11774"/>
                    </a:lnTo>
                    <a:lnTo>
                      <a:pt x="20865" y="8075"/>
                    </a:lnTo>
                    <a:lnTo>
                      <a:pt x="17824" y="3937"/>
                    </a:lnTo>
                    <a:lnTo>
                      <a:pt x="15622" y="2028"/>
                    </a:lnTo>
                    <a:lnTo>
                      <a:pt x="13316" y="834"/>
                    </a:lnTo>
                    <a:lnTo>
                      <a:pt x="11167" y="0"/>
                    </a:lnTo>
                    <a:lnTo>
                      <a:pt x="7392" y="278"/>
                    </a:lnTo>
                    <a:lnTo>
                      <a:pt x="5398" y="2744"/>
                    </a:lnTo>
                    <a:lnTo>
                      <a:pt x="4350" y="5330"/>
                    </a:lnTo>
                    <a:lnTo>
                      <a:pt x="4350" y="9467"/>
                    </a:lnTo>
                    <a:lnTo>
                      <a:pt x="5242" y="13405"/>
                    </a:lnTo>
                    <a:lnTo>
                      <a:pt x="6290" y="15592"/>
                    </a:lnTo>
                    <a:lnTo>
                      <a:pt x="314" y="18854"/>
                    </a:lnTo>
                    <a:lnTo>
                      <a:pt x="0" y="20088"/>
                    </a:lnTo>
                    <a:lnTo>
                      <a:pt x="890" y="20764"/>
                    </a:lnTo>
                    <a:lnTo>
                      <a:pt x="7392" y="17104"/>
                    </a:lnTo>
                    <a:lnTo>
                      <a:pt x="7915" y="18058"/>
                    </a:lnTo>
                    <a:close/>
                  </a:path>
                </a:pathLst>
              </a:custGeom>
              <a:solidFill>
                <a:schemeClr val="tx1"/>
              </a:solidFill>
              <a:ln w="9525" cap="flat" cmpd="sng">
                <a:solidFill>
                  <a:srgbClr val="000000"/>
                </a:solidFill>
                <a:prstDash val="solid"/>
                <a:round/>
              </a:ln>
            </p:spPr>
          </p:sp>
          <p:sp>
            <p:nvSpPr>
              <p:cNvPr id="2433" name="曲线"/>
              <p:cNvSpPr/>
              <p:nvPr/>
            </p:nvSpPr>
            <p:spPr>
              <a:xfrm>
                <a:off x="8217549" y="1143000"/>
                <a:ext cx="774049" cy="536134"/>
              </a:xfrm>
              <a:custGeom>
                <a:avLst/>
                <a:gdLst>
                  <a:gd name="T1" fmla="*/ 0 w 21600"/>
                  <a:gd name="T2" fmla="*/ 0 h 21600"/>
                  <a:gd name="T3" fmla="*/ 21600 w 21600"/>
                  <a:gd name="T4" fmla="*/ 21600 h 21600"/>
                </a:gdLst>
                <a:ahLst/>
                <a:cxnLst/>
                <a:rect l="T1" t="T2" r="T3" b="T4"/>
                <a:pathLst>
                  <a:path w="21600" h="21600">
                    <a:moveTo>
                      <a:pt x="14372" y="14939"/>
                    </a:moveTo>
                    <a:lnTo>
                      <a:pt x="13292" y="15913"/>
                    </a:lnTo>
                    <a:lnTo>
                      <a:pt x="10996" y="17127"/>
                    </a:lnTo>
                    <a:lnTo>
                      <a:pt x="8939" y="17864"/>
                    </a:lnTo>
                    <a:lnTo>
                      <a:pt x="7490" y="18602"/>
                    </a:lnTo>
                    <a:lnTo>
                      <a:pt x="6117" y="19577"/>
                    </a:lnTo>
                    <a:lnTo>
                      <a:pt x="5960" y="21290"/>
                    </a:lnTo>
                    <a:lnTo>
                      <a:pt x="7304" y="21600"/>
                    </a:lnTo>
                    <a:lnTo>
                      <a:pt x="10733" y="19815"/>
                    </a:lnTo>
                    <a:lnTo>
                      <a:pt x="13292" y="17698"/>
                    </a:lnTo>
                    <a:lnTo>
                      <a:pt x="16272" y="15010"/>
                    </a:lnTo>
                    <a:lnTo>
                      <a:pt x="18698" y="13297"/>
                    </a:lnTo>
                    <a:lnTo>
                      <a:pt x="20781" y="11988"/>
                    </a:lnTo>
                    <a:lnTo>
                      <a:pt x="21600" y="11347"/>
                    </a:lnTo>
                    <a:lnTo>
                      <a:pt x="21308" y="10537"/>
                    </a:lnTo>
                    <a:lnTo>
                      <a:pt x="20333" y="9395"/>
                    </a:lnTo>
                    <a:lnTo>
                      <a:pt x="16719" y="7611"/>
                    </a:lnTo>
                    <a:lnTo>
                      <a:pt x="13292" y="5947"/>
                    </a:lnTo>
                    <a:lnTo>
                      <a:pt x="9097" y="4234"/>
                    </a:lnTo>
                    <a:lnTo>
                      <a:pt x="7569" y="3259"/>
                    </a:lnTo>
                    <a:lnTo>
                      <a:pt x="5960" y="1950"/>
                    </a:lnTo>
                    <a:lnTo>
                      <a:pt x="4324" y="499"/>
                    </a:lnTo>
                    <a:lnTo>
                      <a:pt x="2874" y="0"/>
                    </a:lnTo>
                    <a:lnTo>
                      <a:pt x="0" y="1807"/>
                    </a:lnTo>
                    <a:lnTo>
                      <a:pt x="184" y="3495"/>
                    </a:lnTo>
                    <a:lnTo>
                      <a:pt x="711" y="4162"/>
                    </a:lnTo>
                    <a:lnTo>
                      <a:pt x="2162" y="3900"/>
                    </a:lnTo>
                    <a:lnTo>
                      <a:pt x="1897" y="3186"/>
                    </a:lnTo>
                    <a:lnTo>
                      <a:pt x="1345" y="2925"/>
                    </a:lnTo>
                    <a:lnTo>
                      <a:pt x="1081" y="2044"/>
                    </a:lnTo>
                    <a:lnTo>
                      <a:pt x="2690" y="1070"/>
                    </a:lnTo>
                    <a:lnTo>
                      <a:pt x="4061" y="2044"/>
                    </a:lnTo>
                    <a:lnTo>
                      <a:pt x="4061" y="2925"/>
                    </a:lnTo>
                    <a:lnTo>
                      <a:pt x="3506" y="3995"/>
                    </a:lnTo>
                    <a:lnTo>
                      <a:pt x="3955" y="4733"/>
                    </a:lnTo>
                    <a:lnTo>
                      <a:pt x="6671" y="5375"/>
                    </a:lnTo>
                    <a:lnTo>
                      <a:pt x="7752" y="4472"/>
                    </a:lnTo>
                    <a:lnTo>
                      <a:pt x="11366" y="6445"/>
                    </a:lnTo>
                    <a:lnTo>
                      <a:pt x="14372" y="7682"/>
                    </a:lnTo>
                    <a:lnTo>
                      <a:pt x="16007" y="8420"/>
                    </a:lnTo>
                    <a:lnTo>
                      <a:pt x="17616" y="9157"/>
                    </a:lnTo>
                    <a:lnTo>
                      <a:pt x="18883" y="10133"/>
                    </a:lnTo>
                    <a:lnTo>
                      <a:pt x="19701" y="11109"/>
                    </a:lnTo>
                    <a:lnTo>
                      <a:pt x="18962" y="11822"/>
                    </a:lnTo>
                    <a:lnTo>
                      <a:pt x="17247" y="12822"/>
                    </a:lnTo>
                    <a:lnTo>
                      <a:pt x="15453" y="13939"/>
                    </a:lnTo>
                    <a:lnTo>
                      <a:pt x="14372" y="14939"/>
                    </a:lnTo>
                    <a:close/>
                  </a:path>
                </a:pathLst>
              </a:custGeom>
              <a:solidFill>
                <a:schemeClr val="tx1"/>
              </a:solidFill>
              <a:ln w="9525" cap="flat" cmpd="sng">
                <a:solidFill>
                  <a:srgbClr val="000000"/>
                </a:solidFill>
                <a:prstDash val="solid"/>
                <a:round/>
              </a:ln>
            </p:spPr>
          </p:sp>
        </p:grpSp>
        <p:graphicFrame>
          <p:nvGraphicFramePr>
            <p:cNvPr id="2435" name="对象"/>
            <p:cNvGraphicFramePr>
              <a:graphicFrameLocks noChangeAspect="1"/>
            </p:cNvGraphicFramePr>
            <p:nvPr/>
          </p:nvGraphicFramePr>
          <p:xfrm>
            <a:off x="6662724" y="1523987"/>
            <a:ext cx="1033525" cy="515956"/>
          </p:xfrm>
          <a:graphic>
            <a:graphicData uri="http://schemas.openxmlformats.org/presentationml/2006/ole">
              <mc:AlternateContent xmlns:mc="http://schemas.openxmlformats.org/markup-compatibility/2006">
                <mc:Choice xmlns:v="urn:schemas-microsoft-com:vml" Requires="v">
                  <p:oleObj spid="_x0000_s3" name="package" r:id="rId5" imgW="393700" imgH="114300" progId="package">
                    <p:embed/>
                  </p:oleObj>
                </mc:Choice>
                <mc:Fallback>
                  <p:oleObj name="package" r:id="rId5" imgW="393700" imgH="114300" progId="package">
                    <p:embed/>
                    <p:pic>
                      <p:nvPicPr>
                        <p:cNvPr id="0" name="对象"/>
                        <p:cNvPicPr>
                          <a:picLocks noChangeAspect="1"/>
                        </p:cNvPicPr>
                        <p:nvPr/>
                      </p:nvPicPr>
                      <p:blipFill>
                        <a:blip r:embed="rId6" cstate="print"/>
                        <a:stretch>
                          <a:fillRect/>
                        </a:stretch>
                      </p:blipFill>
                      <p:spPr>
                        <a:xfrm>
                          <a:off x="6662724" y="1523987"/>
                          <a:ext cx="1033525" cy="515956"/>
                        </a:xfrm>
                        <a:prstGeom prst="rect">
                          <a:avLst/>
                        </a:prstGeom>
                        <a:solidFill>
                          <a:srgbClr val="F3F4C4"/>
                        </a:solidFill>
                        <a:ln w="9525" cap="flat" cmpd="sng">
                          <a:solidFill>
                            <a:srgbClr val="000000"/>
                          </a:solidFill>
                          <a:prstDash val="solid"/>
                          <a:miter/>
                        </a:ln>
                      </p:spPr>
                    </p:pic>
                  </p:oleObj>
                </mc:Fallback>
              </mc:AlternateContent>
            </a:graphicData>
          </a:graphic>
        </p:graphicFrame>
      </p:grpSp>
      <p:graphicFrame>
        <p:nvGraphicFramePr>
          <p:cNvPr id="2437" name="对象"/>
          <p:cNvGraphicFramePr>
            <a:graphicFrameLocks noChangeAspect="1"/>
          </p:cNvGraphicFramePr>
          <p:nvPr/>
        </p:nvGraphicFramePr>
        <p:xfrm>
          <a:off x="682625" y="3946525"/>
          <a:ext cx="4286249" cy="1119186"/>
        </p:xfrm>
        <a:graphic>
          <a:graphicData uri="http://schemas.openxmlformats.org/presentationml/2006/ole">
            <mc:AlternateContent xmlns:mc="http://schemas.openxmlformats.org/markup-compatibility/2006">
              <mc:Choice xmlns:v="urn:schemas-microsoft-com:vml" Requires="v">
                <p:oleObj spid="_x0000_s4" name="package" r:id="rId7" imgW="2095500" imgH="419100" progId="package">
                  <p:embed/>
                </p:oleObj>
              </mc:Choice>
              <mc:Fallback>
                <p:oleObj name="package" r:id="rId7" imgW="2095500" imgH="419100" progId="package">
                  <p:embed/>
                  <p:pic>
                    <p:nvPicPr>
                      <p:cNvPr id="0" name="对象"/>
                      <p:cNvPicPr>
                        <a:picLocks noChangeAspect="1"/>
                      </p:cNvPicPr>
                      <p:nvPr/>
                    </p:nvPicPr>
                    <p:blipFill>
                      <a:blip r:embed="rId8" cstate="print"/>
                      <a:stretch>
                        <a:fillRect/>
                      </a:stretch>
                    </p:blipFill>
                    <p:spPr>
                      <a:xfrm>
                        <a:off x="682625" y="3946525"/>
                        <a:ext cx="4286249" cy="1119186"/>
                      </a:xfrm>
                      <a:prstGeom prst="rect">
                        <a:avLst/>
                      </a:prstGeom>
                      <a:noFill/>
                      <a:ln w="9525" cap="flat" cmpd="sng">
                        <a:noFill/>
                        <a:prstDash val="solid"/>
                        <a:miter/>
                      </a:ln>
                    </p:spPr>
                  </p:pic>
                </p:oleObj>
              </mc:Fallback>
            </mc:AlternateContent>
          </a:graphicData>
        </a:graphic>
      </p:graphicFrame>
      <p:graphicFrame>
        <p:nvGraphicFramePr>
          <p:cNvPr id="2438" name="对象"/>
          <p:cNvGraphicFramePr>
            <a:graphicFrameLocks noChangeAspect="1"/>
          </p:cNvGraphicFramePr>
          <p:nvPr/>
        </p:nvGraphicFramePr>
        <p:xfrm>
          <a:off x="5181599" y="3762375"/>
          <a:ext cx="3505199" cy="1114425"/>
        </p:xfrm>
        <a:graphic>
          <a:graphicData uri="http://schemas.openxmlformats.org/presentationml/2006/ole">
            <mc:AlternateContent xmlns:mc="http://schemas.openxmlformats.org/markup-compatibility/2006">
              <mc:Choice xmlns:v="urn:schemas-microsoft-com:vml" Requires="v">
                <p:oleObj spid="_x0000_s5" name="package" r:id="rId9" imgW="1739900" imgH="393700" progId="package">
                  <p:embed/>
                </p:oleObj>
              </mc:Choice>
              <mc:Fallback>
                <p:oleObj name="package" r:id="rId9" imgW="1739900" imgH="393700" progId="package">
                  <p:embed/>
                  <p:pic>
                    <p:nvPicPr>
                      <p:cNvPr id="0" name="对象"/>
                      <p:cNvPicPr>
                        <a:picLocks noChangeAspect="1"/>
                      </p:cNvPicPr>
                      <p:nvPr/>
                    </p:nvPicPr>
                    <p:blipFill>
                      <a:blip r:embed="rId10" cstate="print"/>
                      <a:stretch>
                        <a:fillRect/>
                      </a:stretch>
                    </p:blipFill>
                    <p:spPr>
                      <a:xfrm>
                        <a:off x="5181599" y="3762375"/>
                        <a:ext cx="3505199" cy="1114425"/>
                      </a:xfrm>
                      <a:prstGeom prst="rect">
                        <a:avLst/>
                      </a:prstGeom>
                      <a:noFill/>
                      <a:ln w="9525" cap="flat" cmpd="sng">
                        <a:noFill/>
                        <a:prstDash val="solid"/>
                        <a:miter/>
                      </a:ln>
                    </p:spPr>
                  </p:pic>
                </p:oleObj>
              </mc:Fallback>
            </mc:AlternateContent>
          </a:graphicData>
        </a:graphic>
      </p:graphicFrame>
      <p:graphicFrame>
        <p:nvGraphicFramePr>
          <p:cNvPr id="2439" name="对象"/>
          <p:cNvGraphicFramePr>
            <a:graphicFrameLocks noChangeAspect="1"/>
          </p:cNvGraphicFramePr>
          <p:nvPr/>
        </p:nvGraphicFramePr>
        <p:xfrm>
          <a:off x="914400" y="5113338"/>
          <a:ext cx="6705600" cy="1125536"/>
        </p:xfrm>
        <a:graphic>
          <a:graphicData uri="http://schemas.openxmlformats.org/presentationml/2006/ole">
            <mc:AlternateContent xmlns:mc="http://schemas.openxmlformats.org/markup-compatibility/2006">
              <mc:Choice xmlns:v="urn:schemas-microsoft-com:vml" Requires="v">
                <p:oleObj spid="_x0000_s6" name="package" r:id="rId11" imgW="3314700" imgH="393700" progId="package">
                  <p:embed/>
                </p:oleObj>
              </mc:Choice>
              <mc:Fallback>
                <p:oleObj name="package" r:id="rId11" imgW="3314700" imgH="393700" progId="package">
                  <p:embed/>
                  <p:pic>
                    <p:nvPicPr>
                      <p:cNvPr id="0" name="对象"/>
                      <p:cNvPicPr>
                        <a:picLocks noChangeAspect="1"/>
                      </p:cNvPicPr>
                      <p:nvPr/>
                    </p:nvPicPr>
                    <p:blipFill>
                      <a:blip r:embed="rId12" cstate="print"/>
                      <a:stretch>
                        <a:fillRect/>
                      </a:stretch>
                    </p:blipFill>
                    <p:spPr>
                      <a:xfrm>
                        <a:off x="914400" y="5113338"/>
                        <a:ext cx="6705600" cy="1125536"/>
                      </a:xfrm>
                      <a:prstGeom prst="rect">
                        <a:avLst/>
                      </a:prstGeom>
                      <a:noFill/>
                      <a:ln w="38100" cap="flat" cmpd="sng">
                        <a:solidFill>
                          <a:srgbClr val="FF0000"/>
                        </a:solidFill>
                        <a:prstDash val="solid"/>
                        <a:miter/>
                      </a:ln>
                    </p:spPr>
                  </p:pic>
                </p:oleObj>
              </mc:Fallback>
            </mc:AlternateContent>
          </a:graphicData>
        </a:graphic>
      </p:graphicFrame>
      <p:grpSp>
        <p:nvGrpSpPr>
          <p:cNvPr id="2483" name="组合"/>
          <p:cNvGrpSpPr/>
          <p:nvPr/>
        </p:nvGrpSpPr>
        <p:grpSpPr>
          <a:xfrm>
            <a:off x="685800" y="547688"/>
            <a:ext cx="4114798" cy="3040061"/>
            <a:chOff x="685800" y="547688"/>
            <a:chExt cx="4114798" cy="3040061"/>
          </a:xfrm>
        </p:grpSpPr>
        <p:sp>
          <p:nvSpPr>
            <p:cNvPr id="2440" name="矩形"/>
            <p:cNvSpPr/>
            <p:nvPr/>
          </p:nvSpPr>
          <p:spPr>
            <a:xfrm>
              <a:off x="685800" y="2651125"/>
              <a:ext cx="669924" cy="51752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i2</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441" name="矩形"/>
            <p:cNvSpPr/>
            <p:nvPr/>
          </p:nvSpPr>
          <p:spPr>
            <a:xfrm>
              <a:off x="4048124" y="2147887"/>
              <a:ext cx="75247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442" name="矩形"/>
            <p:cNvSpPr/>
            <p:nvPr/>
          </p:nvSpPr>
          <p:spPr>
            <a:xfrm>
              <a:off x="2800349" y="547688"/>
              <a:ext cx="9890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443" name="矩形"/>
            <p:cNvSpPr/>
            <p:nvPr/>
          </p:nvSpPr>
          <p:spPr>
            <a:xfrm>
              <a:off x="2835275" y="1058862"/>
              <a:ext cx="449261" cy="144462"/>
            </a:xfrm>
            <a:prstGeom prst="rect">
              <a:avLst/>
            </a:prstGeom>
            <a:noFill/>
            <a:ln w="38100" cap="flat" cmpd="sng">
              <a:solidFill>
                <a:srgbClr val="000000"/>
              </a:solidFill>
              <a:prstDash val="solid"/>
              <a:miter/>
            </a:ln>
          </p:spPr>
        </p:sp>
        <p:sp>
          <p:nvSpPr>
            <p:cNvPr id="2444" name="直线"/>
            <p:cNvSpPr/>
            <p:nvPr/>
          </p:nvSpPr>
          <p:spPr>
            <a:xfrm>
              <a:off x="3773487" y="1130300"/>
              <a:ext cx="0" cy="947737"/>
            </a:xfrm>
            <a:prstGeom prst="line">
              <a:avLst/>
            </a:prstGeom>
            <a:noFill/>
            <a:ln w="38100" cap="flat" cmpd="sng">
              <a:solidFill>
                <a:srgbClr val="000000"/>
              </a:solidFill>
              <a:prstDash val="solid"/>
              <a:round/>
            </a:ln>
          </p:spPr>
        </p:sp>
        <p:sp>
          <p:nvSpPr>
            <p:cNvPr id="2445" name="矩形"/>
            <p:cNvSpPr/>
            <p:nvPr/>
          </p:nvSpPr>
          <p:spPr>
            <a:xfrm>
              <a:off x="695325" y="1958975"/>
              <a:ext cx="75247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i1</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446" name="矩形"/>
            <p:cNvSpPr/>
            <p:nvPr/>
          </p:nvSpPr>
          <p:spPr>
            <a:xfrm>
              <a:off x="1749425" y="2289175"/>
              <a:ext cx="449261" cy="142875"/>
            </a:xfrm>
            <a:prstGeom prst="rect">
              <a:avLst/>
            </a:prstGeom>
            <a:noFill/>
            <a:ln w="38100" cap="flat" cmpd="sng">
              <a:solidFill>
                <a:srgbClr val="000000"/>
              </a:solidFill>
              <a:prstDash val="solid"/>
              <a:miter/>
            </a:ln>
          </p:spPr>
        </p:sp>
        <p:sp>
          <p:nvSpPr>
            <p:cNvPr id="2447" name="矩形"/>
            <p:cNvSpPr/>
            <p:nvPr/>
          </p:nvSpPr>
          <p:spPr>
            <a:xfrm>
              <a:off x="1668462" y="3068637"/>
              <a:ext cx="949323"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i2</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48" name="矩形"/>
            <p:cNvSpPr/>
            <p:nvPr/>
          </p:nvSpPr>
          <p:spPr>
            <a:xfrm>
              <a:off x="1749425" y="1822449"/>
              <a:ext cx="449261" cy="142875"/>
            </a:xfrm>
            <a:prstGeom prst="rect">
              <a:avLst/>
            </a:prstGeom>
            <a:noFill/>
            <a:ln w="38100" cap="flat" cmpd="sng">
              <a:solidFill>
                <a:srgbClr val="000000"/>
              </a:solidFill>
              <a:prstDash val="solid"/>
              <a:miter/>
            </a:ln>
          </p:spPr>
        </p:sp>
        <p:sp>
          <p:nvSpPr>
            <p:cNvPr id="2449" name="直线"/>
            <p:cNvSpPr/>
            <p:nvPr/>
          </p:nvSpPr>
          <p:spPr>
            <a:xfrm>
              <a:off x="2366962" y="1130300"/>
              <a:ext cx="0" cy="800100"/>
            </a:xfrm>
            <a:prstGeom prst="line">
              <a:avLst/>
            </a:prstGeom>
            <a:noFill/>
            <a:ln w="38100" cap="flat" cmpd="sng">
              <a:solidFill>
                <a:srgbClr val="000000"/>
              </a:solidFill>
              <a:prstDash val="solid"/>
              <a:round/>
            </a:ln>
          </p:spPr>
        </p:sp>
        <p:sp>
          <p:nvSpPr>
            <p:cNvPr id="2450" name="矩形"/>
            <p:cNvSpPr/>
            <p:nvPr/>
          </p:nvSpPr>
          <p:spPr>
            <a:xfrm>
              <a:off x="1697037" y="2392362"/>
              <a:ext cx="701675"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451" name="直线"/>
            <p:cNvSpPr/>
            <p:nvPr/>
          </p:nvSpPr>
          <p:spPr>
            <a:xfrm>
              <a:off x="3305175" y="1130300"/>
              <a:ext cx="468311" cy="0"/>
            </a:xfrm>
            <a:prstGeom prst="line">
              <a:avLst/>
            </a:prstGeom>
            <a:noFill/>
            <a:ln w="38100" cap="flat" cmpd="sng">
              <a:solidFill>
                <a:srgbClr val="000000"/>
              </a:solidFill>
              <a:prstDash val="solid"/>
              <a:round/>
            </a:ln>
          </p:spPr>
        </p:sp>
        <p:sp>
          <p:nvSpPr>
            <p:cNvPr id="2452" name="直线"/>
            <p:cNvSpPr/>
            <p:nvPr/>
          </p:nvSpPr>
          <p:spPr>
            <a:xfrm flipH="1">
              <a:off x="1362075" y="1890713"/>
              <a:ext cx="374649" cy="0"/>
            </a:xfrm>
            <a:prstGeom prst="line">
              <a:avLst/>
            </a:prstGeom>
            <a:noFill/>
            <a:ln w="38100" cap="flat" cmpd="sng">
              <a:solidFill>
                <a:srgbClr val="000000"/>
              </a:solidFill>
              <a:prstDash val="solid"/>
              <a:round/>
            </a:ln>
          </p:spPr>
        </p:sp>
        <p:sp>
          <p:nvSpPr>
            <p:cNvPr id="2453" name="直线"/>
            <p:cNvSpPr/>
            <p:nvPr/>
          </p:nvSpPr>
          <p:spPr>
            <a:xfrm flipH="1">
              <a:off x="1287462" y="2359025"/>
              <a:ext cx="490537" cy="0"/>
            </a:xfrm>
            <a:prstGeom prst="line">
              <a:avLst/>
            </a:prstGeom>
            <a:noFill/>
            <a:ln w="38100" cap="flat" cmpd="sng">
              <a:solidFill>
                <a:srgbClr val="000000"/>
              </a:solidFill>
              <a:prstDash val="solid"/>
              <a:round/>
            </a:ln>
          </p:spPr>
        </p:sp>
        <p:grpSp>
          <p:nvGrpSpPr>
            <p:cNvPr id="2456" name="组合"/>
            <p:cNvGrpSpPr/>
            <p:nvPr/>
          </p:nvGrpSpPr>
          <p:grpSpPr>
            <a:xfrm>
              <a:off x="1230312" y="1881187"/>
              <a:ext cx="257175" cy="276225"/>
              <a:chOff x="1230312" y="1881187"/>
              <a:chExt cx="257175" cy="276225"/>
            </a:xfrm>
          </p:grpSpPr>
          <p:sp>
            <p:nvSpPr>
              <p:cNvPr id="2454" name="直线"/>
              <p:cNvSpPr/>
              <p:nvPr/>
            </p:nvSpPr>
            <p:spPr>
              <a:xfrm>
                <a:off x="1230312" y="2157413"/>
                <a:ext cx="257175" cy="0"/>
              </a:xfrm>
              <a:prstGeom prst="line">
                <a:avLst/>
              </a:prstGeom>
              <a:noFill/>
              <a:ln w="38100" cap="flat" cmpd="sng">
                <a:solidFill>
                  <a:srgbClr val="000000"/>
                </a:solidFill>
                <a:prstDash val="solid"/>
                <a:round/>
              </a:ln>
            </p:spPr>
          </p:sp>
          <p:sp>
            <p:nvSpPr>
              <p:cNvPr id="2455" name="直线"/>
              <p:cNvSpPr/>
              <p:nvPr/>
            </p:nvSpPr>
            <p:spPr>
              <a:xfrm>
                <a:off x="1363765" y="1881187"/>
                <a:ext cx="0" cy="276223"/>
              </a:xfrm>
              <a:prstGeom prst="line">
                <a:avLst/>
              </a:prstGeom>
              <a:noFill/>
              <a:ln w="38100" cap="flat" cmpd="sng">
                <a:solidFill>
                  <a:srgbClr val="000000"/>
                </a:solidFill>
                <a:prstDash val="solid"/>
                <a:round/>
              </a:ln>
            </p:spPr>
          </p:sp>
        </p:grpSp>
        <p:sp>
          <p:nvSpPr>
            <p:cNvPr id="2457" name="直线"/>
            <p:cNvSpPr/>
            <p:nvPr/>
          </p:nvSpPr>
          <p:spPr>
            <a:xfrm>
              <a:off x="2366962" y="1130300"/>
              <a:ext cx="469900" cy="0"/>
            </a:xfrm>
            <a:prstGeom prst="line">
              <a:avLst/>
            </a:prstGeom>
            <a:noFill/>
            <a:ln w="38100" cap="flat" cmpd="sng">
              <a:solidFill>
                <a:srgbClr val="000000"/>
              </a:solidFill>
              <a:prstDash val="solid"/>
              <a:round/>
            </a:ln>
          </p:spPr>
        </p:sp>
        <p:grpSp>
          <p:nvGrpSpPr>
            <p:cNvPr id="2468" name="组合"/>
            <p:cNvGrpSpPr/>
            <p:nvPr/>
          </p:nvGrpSpPr>
          <p:grpSpPr>
            <a:xfrm>
              <a:off x="2198687" y="1163637"/>
              <a:ext cx="1849437" cy="1428749"/>
              <a:chOff x="2198687" y="1163637"/>
              <a:chExt cx="1849437" cy="1428749"/>
            </a:xfrm>
          </p:grpSpPr>
          <p:sp>
            <p:nvSpPr>
              <p:cNvPr id="2458" name="矩形" descr="40%"/>
              <p:cNvSpPr/>
              <p:nvPr/>
            </p:nvSpPr>
            <p:spPr>
              <a:xfrm>
                <a:off x="2702445" y="1475725"/>
                <a:ext cx="902928" cy="1116661"/>
              </a:xfrm>
              <a:prstGeom prst="rect">
                <a:avLst/>
              </a:prstGeom>
              <a:noFill/>
              <a:ln w="38100" cap="flat" cmpd="sng">
                <a:solidFill>
                  <a:srgbClr val="000000"/>
                </a:solidFill>
                <a:prstDash val="solid"/>
                <a:miter/>
              </a:ln>
            </p:spPr>
          </p:sp>
          <p:sp>
            <p:nvSpPr>
              <p:cNvPr id="2459" name="矩形"/>
              <p:cNvSpPr/>
              <p:nvPr/>
            </p:nvSpPr>
            <p:spPr>
              <a:xfrm>
                <a:off x="2690244" y="2058410"/>
                <a:ext cx="388713" cy="5177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60" name="矩形"/>
              <p:cNvSpPr/>
              <p:nvPr/>
            </p:nvSpPr>
            <p:spPr>
              <a:xfrm>
                <a:off x="3244551" y="1804049"/>
                <a:ext cx="698985" cy="51954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61" name="矩形"/>
              <p:cNvSpPr/>
              <p:nvPr/>
            </p:nvSpPr>
            <p:spPr>
              <a:xfrm>
                <a:off x="3068498" y="1410782"/>
                <a:ext cx="918617" cy="45820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62" name="直线"/>
              <p:cNvSpPr/>
              <p:nvPr/>
            </p:nvSpPr>
            <p:spPr>
              <a:xfrm>
                <a:off x="2198687" y="2359674"/>
                <a:ext cx="505500" cy="0"/>
              </a:xfrm>
              <a:prstGeom prst="line">
                <a:avLst/>
              </a:prstGeom>
              <a:noFill/>
              <a:ln w="38100" cap="flat" cmpd="sng">
                <a:solidFill>
                  <a:srgbClr val="000000"/>
                </a:solidFill>
                <a:prstDash val="solid"/>
                <a:round/>
              </a:ln>
            </p:spPr>
          </p:sp>
          <p:sp>
            <p:nvSpPr>
              <p:cNvPr id="2463" name="直线"/>
              <p:cNvSpPr/>
              <p:nvPr/>
            </p:nvSpPr>
            <p:spPr>
              <a:xfrm>
                <a:off x="3605375" y="2063822"/>
                <a:ext cx="442749" cy="0"/>
              </a:xfrm>
              <a:prstGeom prst="line">
                <a:avLst/>
              </a:prstGeom>
              <a:noFill/>
              <a:ln w="38100" cap="flat" cmpd="sng">
                <a:solidFill>
                  <a:srgbClr val="000000"/>
                </a:solidFill>
                <a:prstDash val="solid"/>
                <a:round/>
              </a:ln>
            </p:spPr>
          </p:sp>
          <p:sp>
            <p:nvSpPr>
              <p:cNvPr id="2464" name="直线"/>
              <p:cNvSpPr/>
              <p:nvPr/>
            </p:nvSpPr>
            <p:spPr>
              <a:xfrm>
                <a:off x="2360796" y="1163637"/>
                <a:ext cx="0" cy="0"/>
              </a:xfrm>
              <a:prstGeom prst="line">
                <a:avLst/>
              </a:prstGeom>
              <a:noFill/>
              <a:ln w="28575" cap="flat" cmpd="sng">
                <a:solidFill>
                  <a:srgbClr val="000000"/>
                </a:solidFill>
                <a:prstDash val="solid"/>
                <a:round/>
              </a:ln>
            </p:spPr>
          </p:sp>
          <p:sp>
            <p:nvSpPr>
              <p:cNvPr id="2465" name="直线"/>
              <p:cNvSpPr/>
              <p:nvPr/>
            </p:nvSpPr>
            <p:spPr>
              <a:xfrm>
                <a:off x="2198687" y="1914092"/>
                <a:ext cx="505500" cy="0"/>
              </a:xfrm>
              <a:prstGeom prst="line">
                <a:avLst/>
              </a:prstGeom>
              <a:noFill/>
              <a:ln w="38100" cap="flat" cmpd="sng">
                <a:solidFill>
                  <a:srgbClr val="000000"/>
                </a:solidFill>
                <a:prstDash val="solid"/>
                <a:round/>
              </a:ln>
            </p:spPr>
          </p:sp>
          <p:sp>
            <p:nvSpPr>
              <p:cNvPr id="2466" name="矩形"/>
              <p:cNvSpPr/>
              <p:nvPr/>
            </p:nvSpPr>
            <p:spPr>
              <a:xfrm>
                <a:off x="2700702" y="1565924"/>
                <a:ext cx="575225" cy="51954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67" name="矩形"/>
              <p:cNvSpPr/>
              <p:nvPr/>
            </p:nvSpPr>
            <p:spPr>
              <a:xfrm rot="5400000">
                <a:off x="2860028" y="1462052"/>
                <a:ext cx="371619" cy="456693"/>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469" name="椭圆"/>
            <p:cNvSpPr/>
            <p:nvPr/>
          </p:nvSpPr>
          <p:spPr>
            <a:xfrm>
              <a:off x="1195387" y="2289175"/>
              <a:ext cx="109536" cy="114300"/>
            </a:xfrm>
            <a:prstGeom prst="ellipse">
              <a:avLst/>
            </a:prstGeom>
            <a:noFill/>
            <a:ln w="38100" cap="flat" cmpd="sng">
              <a:solidFill>
                <a:srgbClr val="000000"/>
              </a:solidFill>
              <a:prstDash val="solid"/>
              <a:round/>
            </a:ln>
          </p:spPr>
        </p:sp>
        <p:sp>
          <p:nvSpPr>
            <p:cNvPr id="2470" name="椭圆"/>
            <p:cNvSpPr/>
            <p:nvPr/>
          </p:nvSpPr>
          <p:spPr>
            <a:xfrm>
              <a:off x="4040187" y="2001837"/>
              <a:ext cx="109536" cy="114298"/>
            </a:xfrm>
            <a:prstGeom prst="ellipse">
              <a:avLst/>
            </a:prstGeom>
            <a:noFill/>
            <a:ln w="38100" cap="flat" cmpd="sng">
              <a:solidFill>
                <a:srgbClr val="000000"/>
              </a:solidFill>
              <a:prstDash val="solid"/>
              <a:round/>
            </a:ln>
          </p:spPr>
        </p:sp>
        <p:sp>
          <p:nvSpPr>
            <p:cNvPr id="2471" name="矩形"/>
            <p:cNvSpPr/>
            <p:nvPr/>
          </p:nvSpPr>
          <p:spPr>
            <a:xfrm>
              <a:off x="1709737" y="2981325"/>
              <a:ext cx="449261" cy="142875"/>
            </a:xfrm>
            <a:prstGeom prst="rect">
              <a:avLst/>
            </a:prstGeom>
            <a:noFill/>
            <a:ln w="38100" cap="flat" cmpd="sng">
              <a:solidFill>
                <a:srgbClr val="000000"/>
              </a:solidFill>
              <a:prstDash val="solid"/>
              <a:miter/>
            </a:ln>
          </p:spPr>
        </p:sp>
        <p:sp>
          <p:nvSpPr>
            <p:cNvPr id="2472" name="直线"/>
            <p:cNvSpPr/>
            <p:nvPr/>
          </p:nvSpPr>
          <p:spPr>
            <a:xfrm flipH="1">
              <a:off x="1243012" y="3033711"/>
              <a:ext cx="454024" cy="0"/>
            </a:xfrm>
            <a:prstGeom prst="line">
              <a:avLst/>
            </a:prstGeom>
            <a:noFill/>
            <a:ln w="38100" cap="flat" cmpd="sng">
              <a:solidFill>
                <a:srgbClr val="000000"/>
              </a:solidFill>
              <a:prstDash val="solid"/>
              <a:round/>
            </a:ln>
          </p:spPr>
        </p:sp>
        <p:sp>
          <p:nvSpPr>
            <p:cNvPr id="2473" name="椭圆"/>
            <p:cNvSpPr/>
            <p:nvPr/>
          </p:nvSpPr>
          <p:spPr>
            <a:xfrm>
              <a:off x="1168400" y="2981325"/>
              <a:ext cx="111123" cy="114300"/>
            </a:xfrm>
            <a:prstGeom prst="ellipse">
              <a:avLst/>
            </a:prstGeom>
            <a:noFill/>
            <a:ln w="38100" cap="flat" cmpd="sng">
              <a:solidFill>
                <a:srgbClr val="000000"/>
              </a:solidFill>
              <a:prstDash val="solid"/>
              <a:round/>
            </a:ln>
          </p:spPr>
        </p:sp>
        <p:sp>
          <p:nvSpPr>
            <p:cNvPr id="2474" name="矩形"/>
            <p:cNvSpPr/>
            <p:nvPr/>
          </p:nvSpPr>
          <p:spPr>
            <a:xfrm>
              <a:off x="1671637" y="1309687"/>
              <a:ext cx="6143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477" name="组合"/>
            <p:cNvGrpSpPr/>
            <p:nvPr/>
          </p:nvGrpSpPr>
          <p:grpSpPr>
            <a:xfrm>
              <a:off x="3956050" y="2879724"/>
              <a:ext cx="258761" cy="274638"/>
              <a:chOff x="3956050" y="2879724"/>
              <a:chExt cx="258761" cy="274638"/>
            </a:xfrm>
          </p:grpSpPr>
          <p:sp>
            <p:nvSpPr>
              <p:cNvPr id="2475" name="直线"/>
              <p:cNvSpPr/>
              <p:nvPr/>
            </p:nvSpPr>
            <p:spPr>
              <a:xfrm>
                <a:off x="3956050" y="3154363"/>
                <a:ext cx="258761" cy="0"/>
              </a:xfrm>
              <a:prstGeom prst="line">
                <a:avLst/>
              </a:prstGeom>
              <a:noFill/>
              <a:ln w="38100" cap="flat" cmpd="sng">
                <a:solidFill>
                  <a:srgbClr val="000000"/>
                </a:solidFill>
                <a:prstDash val="solid"/>
                <a:round/>
              </a:ln>
            </p:spPr>
          </p:sp>
          <p:sp>
            <p:nvSpPr>
              <p:cNvPr id="2476" name="直线"/>
              <p:cNvSpPr/>
              <p:nvPr/>
            </p:nvSpPr>
            <p:spPr>
              <a:xfrm>
                <a:off x="4090326" y="2879724"/>
                <a:ext cx="0" cy="274636"/>
              </a:xfrm>
              <a:prstGeom prst="line">
                <a:avLst/>
              </a:prstGeom>
              <a:noFill/>
              <a:ln w="38100" cap="flat" cmpd="sng">
                <a:solidFill>
                  <a:srgbClr val="000000"/>
                </a:solidFill>
                <a:prstDash val="solid"/>
                <a:round/>
              </a:ln>
            </p:spPr>
          </p:sp>
        </p:grpSp>
        <p:sp>
          <p:nvSpPr>
            <p:cNvPr id="2478" name="椭圆"/>
            <p:cNvSpPr/>
            <p:nvPr/>
          </p:nvSpPr>
          <p:spPr>
            <a:xfrm>
              <a:off x="4040187" y="2781300"/>
              <a:ext cx="109536" cy="114299"/>
            </a:xfrm>
            <a:prstGeom prst="ellipse">
              <a:avLst/>
            </a:prstGeom>
            <a:noFill/>
            <a:ln w="38100" cap="flat" cmpd="sng">
              <a:solidFill>
                <a:srgbClr val="000000"/>
              </a:solidFill>
              <a:prstDash val="solid"/>
              <a:round/>
            </a:ln>
          </p:spPr>
        </p:sp>
        <p:sp>
          <p:nvSpPr>
            <p:cNvPr id="2479" name="矩形"/>
            <p:cNvSpPr/>
            <p:nvPr/>
          </p:nvSpPr>
          <p:spPr>
            <a:xfrm>
              <a:off x="4124324" y="1785936"/>
              <a:ext cx="5016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480" name="矩形"/>
            <p:cNvSpPr/>
            <p:nvPr/>
          </p:nvSpPr>
          <p:spPr>
            <a:xfrm>
              <a:off x="4124324" y="2565400"/>
              <a:ext cx="50165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481" name="直线"/>
            <p:cNvSpPr/>
            <p:nvPr/>
          </p:nvSpPr>
          <p:spPr>
            <a:xfrm>
              <a:off x="2154237" y="3068637"/>
              <a:ext cx="292099" cy="0"/>
            </a:xfrm>
            <a:prstGeom prst="line">
              <a:avLst/>
            </a:prstGeom>
            <a:noFill/>
            <a:ln w="38100" cap="flat" cmpd="sng">
              <a:solidFill>
                <a:srgbClr val="000000"/>
              </a:solidFill>
              <a:prstDash val="solid"/>
              <a:round/>
            </a:ln>
          </p:spPr>
        </p:sp>
        <p:sp>
          <p:nvSpPr>
            <p:cNvPr id="2482" name="直线"/>
            <p:cNvSpPr/>
            <p:nvPr/>
          </p:nvSpPr>
          <p:spPr>
            <a:xfrm>
              <a:off x="2451100" y="2352675"/>
              <a:ext cx="0" cy="731836"/>
            </a:xfrm>
            <a:prstGeom prst="line">
              <a:avLst/>
            </a:prstGeom>
            <a:noFill/>
            <a:ln w="38100" cap="flat" cmpd="sng">
              <a:solidFill>
                <a:srgbClr val="000000"/>
              </a:solidFill>
              <a:prstDash val="solid"/>
              <a:round/>
            </a:ln>
          </p:spPr>
        </p:sp>
      </p:grpSp>
      <p:sp>
        <p:nvSpPr>
          <p:cNvPr id="2484" name="棱台">
            <a:hlinkClick r:id="rId13" action="ppaction://program"/>
          </p:cNvPr>
          <p:cNvSpPr/>
          <p:nvPr/>
        </p:nvSpPr>
        <p:spPr>
          <a:xfrm>
            <a:off x="3886200" y="228600"/>
            <a:ext cx="690563" cy="377825"/>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83"/>
                                        </p:tgtEl>
                                        <p:attrNameLst>
                                          <p:attrName>style.visibility</p:attrName>
                                        </p:attrNameLst>
                                      </p:cBhvr>
                                      <p:to>
                                        <p:strVal val="visible"/>
                                      </p:to>
                                    </p:set>
                                    <p:animEffect transition="in" filter="box(out)">
                                      <p:cBhvr>
                                        <p:cTn id="7" dur="500"/>
                                        <p:tgtEl>
                                          <p:spTgt spid="24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24">
                                            <p:txEl>
                                              <p:pRg st="0" end="0"/>
                                            </p:txEl>
                                          </p:spTgt>
                                        </p:tgtEl>
                                        <p:attrNameLst>
                                          <p:attrName>style.visibility</p:attrName>
                                        </p:attrNameLst>
                                      </p:cBhvr>
                                      <p:to>
                                        <p:strVal val="visible"/>
                                      </p:to>
                                    </p:set>
                                    <p:animEffect transition="in" filter="wipe(left)">
                                      <p:cBhvr>
                                        <p:cTn id="12" dur="500"/>
                                        <p:tgtEl>
                                          <p:spTgt spid="24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24">
                                            <p:txEl>
                                              <p:pRg st="1" end="1"/>
                                            </p:txEl>
                                          </p:spTgt>
                                        </p:tgtEl>
                                        <p:attrNameLst>
                                          <p:attrName>style.visibility</p:attrName>
                                        </p:attrNameLst>
                                      </p:cBhvr>
                                      <p:to>
                                        <p:strVal val="visible"/>
                                      </p:to>
                                    </p:set>
                                    <p:animEffect transition="in" filter="wipe(left)">
                                      <p:cBhvr>
                                        <p:cTn id="17" dur="500"/>
                                        <p:tgtEl>
                                          <p:spTgt spid="24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36"/>
                                        </p:tgtEl>
                                        <p:attrNameLst>
                                          <p:attrName>style.visibility</p:attrName>
                                        </p:attrNameLst>
                                      </p:cBhvr>
                                      <p:to>
                                        <p:strVal val="visible"/>
                                      </p:to>
                                    </p:set>
                                    <p:animEffect transition="in" filter="dissolve">
                                      <p:cBhvr>
                                        <p:cTn id="22" dur="500"/>
                                        <p:tgtEl>
                                          <p:spTgt spid="24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25"/>
                                        </p:tgtEl>
                                        <p:attrNameLst>
                                          <p:attrName>style.visibility</p:attrName>
                                        </p:attrNameLst>
                                      </p:cBhvr>
                                      <p:to>
                                        <p:strVal val="visible"/>
                                      </p:to>
                                    </p:set>
                                    <p:animEffect transition="in" filter="wipe(left)">
                                      <p:cBhvr>
                                        <p:cTn id="27" dur="500"/>
                                        <p:tgtEl>
                                          <p:spTgt spid="24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27"/>
                                        </p:tgtEl>
                                        <p:attrNameLst>
                                          <p:attrName>style.visibility</p:attrName>
                                        </p:attrNameLst>
                                      </p:cBhvr>
                                      <p:to>
                                        <p:strVal val="visible"/>
                                      </p:to>
                                    </p:set>
                                    <p:animEffect transition="in" filter="wipe(left)">
                                      <p:cBhvr>
                                        <p:cTn id="32" dur="500"/>
                                        <p:tgtEl>
                                          <p:spTgt spid="24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38"/>
                                        </p:tgtEl>
                                        <p:attrNameLst>
                                          <p:attrName>style.visibility</p:attrName>
                                        </p:attrNameLst>
                                      </p:cBhvr>
                                      <p:to>
                                        <p:strVal val="visible"/>
                                      </p:to>
                                    </p:set>
                                    <p:animEffect transition="in" filter="wipe(left)">
                                      <p:cBhvr>
                                        <p:cTn id="37" dur="500"/>
                                        <p:tgtEl>
                                          <p:spTgt spid="24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26"/>
                                        </p:tgtEl>
                                        <p:attrNameLst>
                                          <p:attrName>style.visibility</p:attrName>
                                        </p:attrNameLst>
                                      </p:cBhvr>
                                      <p:to>
                                        <p:strVal val="visible"/>
                                      </p:to>
                                    </p:set>
                                    <p:animEffect transition="in" filter="wipe(left)">
                                      <p:cBhvr>
                                        <p:cTn id="42" dur="500"/>
                                        <p:tgtEl>
                                          <p:spTgt spid="24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437"/>
                                        </p:tgtEl>
                                        <p:attrNameLst>
                                          <p:attrName>style.visibility</p:attrName>
                                        </p:attrNameLst>
                                      </p:cBhvr>
                                      <p:to>
                                        <p:strVal val="visible"/>
                                      </p:to>
                                    </p:set>
                                    <p:animEffect transition="in" filter="wipe(left)">
                                      <p:cBhvr>
                                        <p:cTn id="47" dur="500"/>
                                        <p:tgtEl>
                                          <p:spTgt spid="24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39"/>
                                        </p:tgtEl>
                                        <p:attrNameLst>
                                          <p:attrName>style.visibility</p:attrName>
                                        </p:attrNameLst>
                                      </p:cBhvr>
                                      <p:to>
                                        <p:strVal val="visible"/>
                                      </p:to>
                                    </p:set>
                                    <p:animEffect transition="in" filter="wipe(left)">
                                      <p:cBhvr>
                                        <p:cTn id="52" dur="500"/>
                                        <p:tgtEl>
                                          <p:spTgt spid="2439"/>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2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3" grpId="0" animBg="1"/>
      <p:bldP spid="2436" grpId="0" animBg="1"/>
      <p:bldP spid="2426" grpId="0"/>
      <p:bldP spid="248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7" name="矩形"/>
          <p:cNvSpPr/>
          <p:nvPr/>
        </p:nvSpPr>
        <p:spPr>
          <a:xfrm>
            <a:off x="457200" y="471488"/>
            <a:ext cx="1600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3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方法</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2</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2488" name="对象"/>
          <p:cNvGraphicFramePr>
            <a:graphicFrameLocks noChangeAspect="1"/>
          </p:cNvGraphicFramePr>
          <p:nvPr/>
        </p:nvGraphicFramePr>
        <p:xfrm>
          <a:off x="457200" y="3276600"/>
          <a:ext cx="4829173" cy="1139825"/>
        </p:xfrm>
        <a:graphic>
          <a:graphicData uri="http://schemas.openxmlformats.org/presentationml/2006/ole">
            <mc:AlternateContent xmlns:mc="http://schemas.openxmlformats.org/markup-compatibility/2006">
              <mc:Choice xmlns:v="urn:schemas-microsoft-com:vml" Requires="v">
                <p:oleObj spid="_x0000_s0" name="package" r:id="rId1" imgW="2476500" imgH="393700" progId="package">
                  <p:embed/>
                </p:oleObj>
              </mc:Choice>
              <mc:Fallback>
                <p:oleObj name="package" r:id="rId1" imgW="2476500" imgH="393700" progId="package">
                  <p:embed/>
                  <p:pic>
                    <p:nvPicPr>
                      <p:cNvPr id="0" name="对象"/>
                      <p:cNvPicPr>
                        <a:picLocks noChangeAspect="1"/>
                      </p:cNvPicPr>
                      <p:nvPr/>
                    </p:nvPicPr>
                    <p:blipFill>
                      <a:blip r:embed="rId2" cstate="print"/>
                      <a:stretch>
                        <a:fillRect/>
                      </a:stretch>
                    </p:blipFill>
                    <p:spPr>
                      <a:xfrm>
                        <a:off x="457200" y="3276600"/>
                        <a:ext cx="4829173" cy="1139825"/>
                      </a:xfrm>
                      <a:prstGeom prst="rect">
                        <a:avLst/>
                      </a:prstGeom>
                      <a:noFill/>
                      <a:ln w="9525" cap="flat" cmpd="sng">
                        <a:noFill/>
                        <a:prstDash val="solid"/>
                        <a:miter/>
                      </a:ln>
                    </p:spPr>
                  </p:pic>
                </p:oleObj>
              </mc:Fallback>
            </mc:AlternateContent>
          </a:graphicData>
        </a:graphic>
      </p:graphicFrame>
      <p:sp>
        <p:nvSpPr>
          <p:cNvPr id="2489" name="矩形"/>
          <p:cNvSpPr/>
          <p:nvPr/>
        </p:nvSpPr>
        <p:spPr>
          <a:xfrm>
            <a:off x="1143000" y="5084763"/>
            <a:ext cx="3962400" cy="519112"/>
          </a:xfrm>
          <a:prstGeom prst="rect">
            <a:avLst/>
          </a:prstGeom>
          <a:noFill/>
          <a:ln w="9525" cap="flat" cmpd="sng">
            <a:noFill/>
            <a:prstDash val="solid"/>
            <a:round/>
          </a:ln>
        </p:spPr>
      </p:sp>
      <p:graphicFrame>
        <p:nvGraphicFramePr>
          <p:cNvPr id="2490" name="对象"/>
          <p:cNvGraphicFramePr>
            <a:graphicFrameLocks noChangeAspect="1"/>
          </p:cNvGraphicFramePr>
          <p:nvPr/>
        </p:nvGraphicFramePr>
        <p:xfrm>
          <a:off x="714375" y="871538"/>
          <a:ext cx="2562225" cy="1109662"/>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714375" y="871538"/>
                        <a:ext cx="2562225" cy="1109662"/>
                      </a:xfrm>
                      <a:prstGeom prst="rect">
                        <a:avLst/>
                      </a:prstGeom>
                      <a:noFill/>
                      <a:ln w="9525" cap="flat" cmpd="sng">
                        <a:noFill/>
                        <a:prstDash val="solid"/>
                        <a:miter/>
                      </a:ln>
                    </p:spPr>
                  </p:pic>
                </p:oleObj>
              </mc:Fallback>
            </mc:AlternateContent>
          </a:graphicData>
        </a:graphic>
      </p:graphicFrame>
      <p:sp>
        <p:nvSpPr>
          <p:cNvPr id="2491" name="矩形"/>
          <p:cNvSpPr/>
          <p:nvPr/>
        </p:nvSpPr>
        <p:spPr>
          <a:xfrm>
            <a:off x="5638800" y="3201988"/>
            <a:ext cx="3124200" cy="9890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平衡电阻：</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i1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i2</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492" name="矩形"/>
          <p:cNvSpPr/>
          <p:nvPr/>
        </p:nvSpPr>
        <p:spPr>
          <a:xfrm>
            <a:off x="6172200" y="1524000"/>
            <a:ext cx="5334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25000">
              <a:solidFill>
                <a:srgbClr val="FF3300"/>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2493" name="对象"/>
          <p:cNvGraphicFramePr>
            <a:graphicFrameLocks noChangeAspect="1"/>
          </p:cNvGraphicFramePr>
          <p:nvPr/>
        </p:nvGraphicFramePr>
        <p:xfrm>
          <a:off x="481013" y="4516438"/>
          <a:ext cx="6453186" cy="1065211"/>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481013" y="4516438"/>
                        <a:ext cx="6453186" cy="1065211"/>
                      </a:xfrm>
                      <a:prstGeom prst="rect">
                        <a:avLst/>
                      </a:prstGeom>
                      <a:noFill/>
                      <a:ln w="9525" cap="flat" cmpd="sng">
                        <a:noFill/>
                        <a:prstDash val="solid"/>
                        <a:miter/>
                      </a:ln>
                    </p:spPr>
                  </p:pic>
                </p:oleObj>
              </mc:Fallback>
            </mc:AlternateContent>
          </a:graphicData>
        </a:graphic>
      </p:graphicFrame>
      <p:grpSp>
        <p:nvGrpSpPr>
          <p:cNvPr id="2496" name="组合"/>
          <p:cNvGrpSpPr/>
          <p:nvPr/>
        </p:nvGrpSpPr>
        <p:grpSpPr>
          <a:xfrm>
            <a:off x="398462" y="1905000"/>
            <a:ext cx="2133599" cy="990600"/>
            <a:chOff x="398462" y="1905000"/>
            <a:chExt cx="2133599" cy="990600"/>
          </a:xfrm>
        </p:grpSpPr>
        <p:sp>
          <p:nvSpPr>
            <p:cNvPr id="2494" name="爆炸形1" descr="90%"/>
            <p:cNvSpPr/>
            <p:nvPr/>
          </p:nvSpPr>
          <p:spPr>
            <a:xfrm rot="-611553">
              <a:off x="398462" y="1905000"/>
              <a:ext cx="2133599" cy="990600"/>
            </a:xfrm>
            <a:prstGeom prst="irregularSeal1">
              <a:avLst/>
            </a:prstGeom>
            <a:pattFill prst="pct90">
              <a:fgClr>
                <a:srgbClr val="CCFF33"/>
              </a:fgClr>
              <a:bgClr>
                <a:srgbClr val="FFFFFF"/>
              </a:bgClr>
            </a:pattFill>
            <a:ln w="38100" cap="flat" cmpd="sng">
              <a:solidFill>
                <a:srgbClr val="006600"/>
              </a:solidFill>
              <a:prstDash val="solid"/>
              <a:miter/>
            </a:ln>
          </p:spPr>
        </p:sp>
        <p:sp>
          <p:nvSpPr>
            <p:cNvPr id="2495" name="矩形" descr="90%"/>
            <p:cNvSpPr/>
            <p:nvPr/>
          </p:nvSpPr>
          <p:spPr>
            <a:xfrm rot="-611553">
              <a:off x="935037" y="2128837"/>
              <a:ext cx="898524" cy="519112"/>
            </a:xfrm>
            <a:prstGeom prst="rect">
              <a:avLst/>
            </a:prstGeom>
            <a:noFill/>
            <a:ln w="9525" cap="flat" cmpd="sng">
              <a:noFill/>
              <a:prstDash val="solid"/>
              <a:round/>
            </a:ln>
          </p:spPr>
          <p:txBody>
            <a:bodyPr vert="horz" wrap="none" lIns="91440" tIns="45720" rIns="91440" bIns="45720" anchor="ctr" anchorCtr="0">
              <a:spAutoFit/>
            </a:bodyPr>
            <a:lstStyle/>
            <a:p>
              <a:pPr marL="0" indent="0" algn="ctr" eaLnBrk="1" latinLnBrk="0" hangingPunct="1">
                <a:lnSpc>
                  <a:spcPct val="100000"/>
                </a:lnSpc>
                <a:spcBef>
                  <a:spcPct val="50000"/>
                </a:spcBef>
                <a:spcAft>
                  <a:spcPts val="0"/>
                </a:spcAft>
                <a:buNone/>
              </a:pPr>
              <a:r>
                <a:rPr lang="zh-CN" altLang="en-US" sz="2800" b="1" i="1" u="none" strike="noStrike" kern="1200" cap="none" spc="0" baseline="0">
                  <a:solidFill>
                    <a:srgbClr val="CC0000"/>
                  </a:solidFill>
                  <a:latin typeface="Times New Roman" panose="02020603050405020304" charset="0"/>
                  <a:ea typeface="楷体_GB2312" pitchFamily="49" charset="-122"/>
                  <a:cs typeface="Times New Roman" panose="02020603050405020304" charset="0"/>
                </a:rPr>
                <a:t>思考</a:t>
              </a:r>
              <a:endParaRPr lang="zh-CN" altLang="en-US" sz="2800" b="1" i="0" u="none" strike="noStrike" kern="1200" cap="none" spc="0" baseline="0">
                <a:solidFill>
                  <a:srgbClr val="CC0000"/>
                </a:solidFill>
                <a:latin typeface="Times New Roman" panose="02020603050405020304" charset="0"/>
                <a:ea typeface="楷体_GB2312" pitchFamily="49" charset="-122"/>
                <a:cs typeface="Times New Roman" panose="02020603050405020304" charset="0"/>
              </a:endParaRPr>
            </a:p>
          </p:txBody>
        </p:sp>
      </p:grpSp>
      <p:grpSp>
        <p:nvGrpSpPr>
          <p:cNvPr id="2503" name="组合"/>
          <p:cNvGrpSpPr/>
          <p:nvPr/>
        </p:nvGrpSpPr>
        <p:grpSpPr>
          <a:xfrm>
            <a:off x="3370263" y="1828800"/>
            <a:ext cx="1219198" cy="1447799"/>
            <a:chOff x="3370263" y="1828800"/>
            <a:chExt cx="1219198" cy="1447799"/>
          </a:xfrm>
        </p:grpSpPr>
        <p:sp>
          <p:nvSpPr>
            <p:cNvPr id="2497" name="曲线"/>
            <p:cNvSpPr/>
            <p:nvPr/>
          </p:nvSpPr>
          <p:spPr>
            <a:xfrm>
              <a:off x="3370263" y="2272233"/>
              <a:ext cx="477283" cy="493031"/>
            </a:xfrm>
            <a:custGeom>
              <a:avLst/>
              <a:gdLst>
                <a:gd name="T1" fmla="*/ 0 w 21600"/>
                <a:gd name="T2" fmla="*/ 0 h 21600"/>
                <a:gd name="T3" fmla="*/ 21600 w 21600"/>
                <a:gd name="T4" fmla="*/ 21600 h 21600"/>
              </a:gdLst>
              <a:ahLst/>
              <a:cxnLst/>
              <a:rect l="T1" t="T2" r="T3" b="T4"/>
              <a:pathLst>
                <a:path w="21600" h="21600">
                  <a:moveTo>
                    <a:pt x="11419" y="3207"/>
                  </a:moveTo>
                  <a:lnTo>
                    <a:pt x="13643" y="1861"/>
                  </a:lnTo>
                  <a:lnTo>
                    <a:pt x="16765" y="543"/>
                  </a:lnTo>
                  <a:lnTo>
                    <a:pt x="18947" y="0"/>
                  </a:lnTo>
                  <a:lnTo>
                    <a:pt x="21600" y="102"/>
                  </a:lnTo>
                  <a:lnTo>
                    <a:pt x="21600" y="1344"/>
                  </a:lnTo>
                  <a:lnTo>
                    <a:pt x="20274" y="2404"/>
                  </a:lnTo>
                  <a:lnTo>
                    <a:pt x="17793" y="3207"/>
                  </a:lnTo>
                  <a:lnTo>
                    <a:pt x="11590" y="4914"/>
                  </a:lnTo>
                  <a:lnTo>
                    <a:pt x="5688" y="6958"/>
                  </a:lnTo>
                  <a:lnTo>
                    <a:pt x="3206" y="7475"/>
                  </a:lnTo>
                  <a:lnTo>
                    <a:pt x="2351" y="8277"/>
                  </a:lnTo>
                  <a:lnTo>
                    <a:pt x="3206" y="9078"/>
                  </a:lnTo>
                  <a:lnTo>
                    <a:pt x="8339" y="12080"/>
                  </a:lnTo>
                  <a:lnTo>
                    <a:pt x="10693" y="13063"/>
                  </a:lnTo>
                  <a:lnTo>
                    <a:pt x="14200" y="14743"/>
                  </a:lnTo>
                  <a:lnTo>
                    <a:pt x="17793" y="16348"/>
                  </a:lnTo>
                  <a:lnTo>
                    <a:pt x="17622" y="17149"/>
                  </a:lnTo>
                  <a:lnTo>
                    <a:pt x="14970" y="17408"/>
                  </a:lnTo>
                  <a:lnTo>
                    <a:pt x="10992" y="17408"/>
                  </a:lnTo>
                  <a:lnTo>
                    <a:pt x="8510" y="18210"/>
                  </a:lnTo>
                  <a:lnTo>
                    <a:pt x="7613" y="20254"/>
                  </a:lnTo>
                  <a:lnTo>
                    <a:pt x="7613" y="21341"/>
                  </a:lnTo>
                  <a:lnTo>
                    <a:pt x="6585" y="21600"/>
                  </a:lnTo>
                  <a:lnTo>
                    <a:pt x="4960" y="20616"/>
                  </a:lnTo>
                  <a:lnTo>
                    <a:pt x="5259" y="18908"/>
                  </a:lnTo>
                  <a:lnTo>
                    <a:pt x="6715" y="17667"/>
                  </a:lnTo>
                  <a:lnTo>
                    <a:pt x="9666" y="16607"/>
                  </a:lnTo>
                  <a:lnTo>
                    <a:pt x="12874" y="16089"/>
                  </a:lnTo>
                  <a:lnTo>
                    <a:pt x="13172" y="15546"/>
                  </a:lnTo>
                  <a:lnTo>
                    <a:pt x="11590" y="14486"/>
                  </a:lnTo>
                  <a:lnTo>
                    <a:pt x="4833" y="11820"/>
                  </a:lnTo>
                  <a:lnTo>
                    <a:pt x="2779" y="10760"/>
                  </a:lnTo>
                  <a:lnTo>
                    <a:pt x="854" y="9337"/>
                  </a:lnTo>
                  <a:lnTo>
                    <a:pt x="0" y="7733"/>
                  </a:lnTo>
                  <a:lnTo>
                    <a:pt x="555" y="6777"/>
                  </a:lnTo>
                  <a:lnTo>
                    <a:pt x="3934" y="6155"/>
                  </a:lnTo>
                  <a:lnTo>
                    <a:pt x="8040" y="5095"/>
                  </a:lnTo>
                  <a:lnTo>
                    <a:pt x="10693" y="3982"/>
                  </a:lnTo>
                  <a:lnTo>
                    <a:pt x="11419" y="3207"/>
                  </a:lnTo>
                  <a:close/>
                </a:path>
              </a:pathLst>
            </a:custGeom>
            <a:solidFill>
              <a:schemeClr val="tx1"/>
            </a:solidFill>
            <a:ln w="9525" cap="flat" cmpd="sng">
              <a:solidFill>
                <a:srgbClr val="006600"/>
              </a:solidFill>
              <a:prstDash val="solid"/>
              <a:round/>
            </a:ln>
          </p:spPr>
        </p:sp>
        <p:sp>
          <p:nvSpPr>
            <p:cNvPr id="2498" name="曲线"/>
            <p:cNvSpPr/>
            <p:nvPr/>
          </p:nvSpPr>
          <p:spPr>
            <a:xfrm>
              <a:off x="3795565" y="2250386"/>
              <a:ext cx="331736" cy="471775"/>
            </a:xfrm>
            <a:custGeom>
              <a:avLst/>
              <a:gdLst>
                <a:gd name="T1" fmla="*/ 0 w 21600"/>
                <a:gd name="T2" fmla="*/ 0 h 21600"/>
                <a:gd name="T3" fmla="*/ 21600 w 21600"/>
                <a:gd name="T4" fmla="*/ 21600 h 21600"/>
              </a:gdLst>
              <a:ahLst/>
              <a:cxnLst/>
              <a:rect l="T1" t="T2" r="T3" b="T4"/>
              <a:pathLst>
                <a:path w="21600" h="21600">
                  <a:moveTo>
                    <a:pt x="4614" y="1648"/>
                  </a:moveTo>
                  <a:lnTo>
                    <a:pt x="6523" y="270"/>
                  </a:lnTo>
                  <a:lnTo>
                    <a:pt x="8860" y="0"/>
                  </a:lnTo>
                  <a:lnTo>
                    <a:pt x="12061" y="0"/>
                  </a:lnTo>
                  <a:lnTo>
                    <a:pt x="16060" y="1000"/>
                  </a:lnTo>
                  <a:lnTo>
                    <a:pt x="18583" y="3243"/>
                  </a:lnTo>
                  <a:lnTo>
                    <a:pt x="20492" y="6135"/>
                  </a:lnTo>
                  <a:lnTo>
                    <a:pt x="21600" y="9082"/>
                  </a:lnTo>
                  <a:lnTo>
                    <a:pt x="21600" y="13083"/>
                  </a:lnTo>
                  <a:lnTo>
                    <a:pt x="19260" y="17436"/>
                  </a:lnTo>
                  <a:lnTo>
                    <a:pt x="15876" y="20005"/>
                  </a:lnTo>
                  <a:lnTo>
                    <a:pt x="11384" y="21301"/>
                  </a:lnTo>
                  <a:lnTo>
                    <a:pt x="7200" y="21600"/>
                  </a:lnTo>
                  <a:lnTo>
                    <a:pt x="3998" y="20760"/>
                  </a:lnTo>
                  <a:lnTo>
                    <a:pt x="1475" y="19733"/>
                  </a:lnTo>
                  <a:lnTo>
                    <a:pt x="800" y="18085"/>
                  </a:lnTo>
                  <a:lnTo>
                    <a:pt x="0" y="14922"/>
                  </a:lnTo>
                  <a:lnTo>
                    <a:pt x="614" y="11028"/>
                  </a:lnTo>
                  <a:lnTo>
                    <a:pt x="2522" y="6974"/>
                  </a:lnTo>
                  <a:lnTo>
                    <a:pt x="3753" y="4055"/>
                  </a:lnTo>
                  <a:lnTo>
                    <a:pt x="4614" y="1648"/>
                  </a:lnTo>
                  <a:close/>
                </a:path>
              </a:pathLst>
            </a:custGeom>
            <a:solidFill>
              <a:schemeClr val="tx1"/>
            </a:solidFill>
            <a:ln w="9525" cap="flat" cmpd="sng">
              <a:solidFill>
                <a:srgbClr val="006600"/>
              </a:solidFill>
              <a:prstDash val="solid"/>
              <a:round/>
            </a:ln>
          </p:spPr>
        </p:sp>
        <p:sp>
          <p:nvSpPr>
            <p:cNvPr id="2499" name="曲线"/>
            <p:cNvSpPr/>
            <p:nvPr/>
          </p:nvSpPr>
          <p:spPr>
            <a:xfrm>
              <a:off x="3887241" y="2660753"/>
              <a:ext cx="193748" cy="615846"/>
            </a:xfrm>
            <a:custGeom>
              <a:avLst/>
              <a:gdLst>
                <a:gd name="T1" fmla="*/ 0 w 21600"/>
                <a:gd name="T2" fmla="*/ 0 h 21600"/>
                <a:gd name="T3" fmla="*/ 21600 w 21600"/>
                <a:gd name="T4" fmla="*/ 21600 h 21600"/>
              </a:gdLst>
              <a:ahLst/>
              <a:cxnLst/>
              <a:rect l="T1" t="T2" r="T3" b="T4"/>
              <a:pathLst>
                <a:path w="21600" h="21600">
                  <a:moveTo>
                    <a:pt x="10431" y="3830"/>
                  </a:moveTo>
                  <a:lnTo>
                    <a:pt x="7480" y="2401"/>
                  </a:lnTo>
                  <a:lnTo>
                    <a:pt x="7480" y="849"/>
                  </a:lnTo>
                  <a:lnTo>
                    <a:pt x="11483" y="0"/>
                  </a:lnTo>
                  <a:lnTo>
                    <a:pt x="16120" y="414"/>
                  </a:lnTo>
                  <a:lnTo>
                    <a:pt x="19386" y="1904"/>
                  </a:lnTo>
                  <a:lnTo>
                    <a:pt x="21178" y="4473"/>
                  </a:lnTo>
                  <a:lnTo>
                    <a:pt x="21600" y="7661"/>
                  </a:lnTo>
                  <a:lnTo>
                    <a:pt x="20439" y="10436"/>
                  </a:lnTo>
                  <a:lnTo>
                    <a:pt x="18332" y="13419"/>
                  </a:lnTo>
                  <a:lnTo>
                    <a:pt x="18332" y="17043"/>
                  </a:lnTo>
                  <a:lnTo>
                    <a:pt x="21178" y="18533"/>
                  </a:lnTo>
                  <a:lnTo>
                    <a:pt x="20124" y="19238"/>
                  </a:lnTo>
                  <a:lnTo>
                    <a:pt x="15066" y="19465"/>
                  </a:lnTo>
                  <a:lnTo>
                    <a:pt x="9693" y="20459"/>
                  </a:lnTo>
                  <a:lnTo>
                    <a:pt x="7163" y="21310"/>
                  </a:lnTo>
                  <a:lnTo>
                    <a:pt x="1052" y="21600"/>
                  </a:lnTo>
                  <a:lnTo>
                    <a:pt x="0" y="20668"/>
                  </a:lnTo>
                  <a:lnTo>
                    <a:pt x="2107" y="19881"/>
                  </a:lnTo>
                  <a:lnTo>
                    <a:pt x="9693" y="19238"/>
                  </a:lnTo>
                  <a:lnTo>
                    <a:pt x="15066" y="18762"/>
                  </a:lnTo>
                  <a:lnTo>
                    <a:pt x="16858" y="18326"/>
                  </a:lnTo>
                  <a:lnTo>
                    <a:pt x="14750" y="17125"/>
                  </a:lnTo>
                  <a:lnTo>
                    <a:pt x="12958" y="14683"/>
                  </a:lnTo>
                  <a:lnTo>
                    <a:pt x="12537" y="11782"/>
                  </a:lnTo>
                  <a:lnTo>
                    <a:pt x="12958" y="9856"/>
                  </a:lnTo>
                  <a:lnTo>
                    <a:pt x="13592" y="7247"/>
                  </a:lnTo>
                  <a:lnTo>
                    <a:pt x="12537" y="4908"/>
                  </a:lnTo>
                  <a:lnTo>
                    <a:pt x="10431" y="3830"/>
                  </a:lnTo>
                  <a:close/>
                </a:path>
              </a:pathLst>
            </a:custGeom>
            <a:solidFill>
              <a:schemeClr val="tx1"/>
            </a:solidFill>
            <a:ln w="9525" cap="flat" cmpd="sng">
              <a:solidFill>
                <a:srgbClr val="006600"/>
              </a:solidFill>
              <a:prstDash val="solid"/>
              <a:round/>
            </a:ln>
          </p:spPr>
        </p:sp>
        <p:sp>
          <p:nvSpPr>
            <p:cNvPr id="2500" name="曲线"/>
            <p:cNvSpPr/>
            <p:nvPr/>
          </p:nvSpPr>
          <p:spPr>
            <a:xfrm>
              <a:off x="3615048" y="2661934"/>
              <a:ext cx="302437" cy="614074"/>
            </a:xfrm>
            <a:custGeom>
              <a:avLst/>
              <a:gdLst>
                <a:gd name="T1" fmla="*/ 0 w 21600"/>
                <a:gd name="T2" fmla="*/ 0 h 21600"/>
                <a:gd name="T3" fmla="*/ 21600 w 21600"/>
                <a:gd name="T4" fmla="*/ 21600 h 21600"/>
              </a:gdLst>
              <a:ahLst/>
              <a:cxnLst/>
              <a:rect l="T1" t="T2" r="T3" b="T4"/>
              <a:pathLst>
                <a:path w="21600" h="21600">
                  <a:moveTo>
                    <a:pt x="13297" y="1992"/>
                  </a:moveTo>
                  <a:lnTo>
                    <a:pt x="15591" y="642"/>
                  </a:lnTo>
                  <a:lnTo>
                    <a:pt x="18359" y="0"/>
                  </a:lnTo>
                  <a:lnTo>
                    <a:pt x="21600" y="415"/>
                  </a:lnTo>
                  <a:lnTo>
                    <a:pt x="21127" y="1702"/>
                  </a:lnTo>
                  <a:lnTo>
                    <a:pt x="19035" y="2616"/>
                  </a:lnTo>
                  <a:lnTo>
                    <a:pt x="14916" y="4921"/>
                  </a:lnTo>
                  <a:lnTo>
                    <a:pt x="12148" y="7122"/>
                  </a:lnTo>
                  <a:lnTo>
                    <a:pt x="10530" y="9470"/>
                  </a:lnTo>
                  <a:lnTo>
                    <a:pt x="10732" y="11755"/>
                  </a:lnTo>
                  <a:lnTo>
                    <a:pt x="13297" y="14807"/>
                  </a:lnTo>
                  <a:lnTo>
                    <a:pt x="15389" y="17757"/>
                  </a:lnTo>
                  <a:lnTo>
                    <a:pt x="18359" y="19023"/>
                  </a:lnTo>
                  <a:lnTo>
                    <a:pt x="18156" y="19750"/>
                  </a:lnTo>
                  <a:lnTo>
                    <a:pt x="15591" y="20103"/>
                  </a:lnTo>
                  <a:lnTo>
                    <a:pt x="9787" y="20373"/>
                  </a:lnTo>
                  <a:lnTo>
                    <a:pt x="5670" y="21162"/>
                  </a:lnTo>
                  <a:lnTo>
                    <a:pt x="3508" y="21600"/>
                  </a:lnTo>
                  <a:lnTo>
                    <a:pt x="0" y="20603"/>
                  </a:lnTo>
                  <a:lnTo>
                    <a:pt x="742" y="19958"/>
                  </a:lnTo>
                  <a:lnTo>
                    <a:pt x="4184" y="19523"/>
                  </a:lnTo>
                  <a:lnTo>
                    <a:pt x="8639" y="19314"/>
                  </a:lnTo>
                  <a:lnTo>
                    <a:pt x="12825" y="19314"/>
                  </a:lnTo>
                  <a:lnTo>
                    <a:pt x="13499" y="18899"/>
                  </a:lnTo>
                  <a:lnTo>
                    <a:pt x="12825" y="18173"/>
                  </a:lnTo>
                  <a:lnTo>
                    <a:pt x="9314" y="15389"/>
                  </a:lnTo>
                  <a:lnTo>
                    <a:pt x="7018" y="12668"/>
                  </a:lnTo>
                  <a:lnTo>
                    <a:pt x="5872" y="10695"/>
                  </a:lnTo>
                  <a:lnTo>
                    <a:pt x="5670" y="8847"/>
                  </a:lnTo>
                  <a:lnTo>
                    <a:pt x="6546" y="7060"/>
                  </a:lnTo>
                  <a:lnTo>
                    <a:pt x="8639" y="5212"/>
                  </a:lnTo>
                  <a:lnTo>
                    <a:pt x="11879" y="2761"/>
                  </a:lnTo>
                  <a:lnTo>
                    <a:pt x="13297" y="1992"/>
                  </a:lnTo>
                  <a:close/>
                </a:path>
              </a:pathLst>
            </a:custGeom>
            <a:solidFill>
              <a:schemeClr val="tx1"/>
            </a:solidFill>
            <a:ln w="9525" cap="flat" cmpd="sng">
              <a:solidFill>
                <a:srgbClr val="006600"/>
              </a:solidFill>
              <a:prstDash val="solid"/>
              <a:round/>
            </a:ln>
          </p:spPr>
        </p:sp>
        <p:sp>
          <p:nvSpPr>
            <p:cNvPr id="2501" name="曲线"/>
            <p:cNvSpPr/>
            <p:nvPr/>
          </p:nvSpPr>
          <p:spPr>
            <a:xfrm>
              <a:off x="3672700" y="1896702"/>
              <a:ext cx="389386" cy="320618"/>
            </a:xfrm>
            <a:custGeom>
              <a:avLst/>
              <a:gdLst>
                <a:gd name="T1" fmla="*/ 0 w 21600"/>
                <a:gd name="T2" fmla="*/ 0 h 21600"/>
                <a:gd name="T3" fmla="*/ 21600 w 21600"/>
                <a:gd name="T4" fmla="*/ 21600 h 21600"/>
              </a:gdLst>
              <a:ahLst/>
              <a:cxnLst/>
              <a:rect l="T1" t="T2" r="T3" b="T4"/>
              <a:pathLst>
                <a:path w="21600" h="21600">
                  <a:moveTo>
                    <a:pt x="7915" y="18059"/>
                  </a:moveTo>
                  <a:lnTo>
                    <a:pt x="9540" y="20764"/>
                  </a:lnTo>
                  <a:lnTo>
                    <a:pt x="13315" y="21600"/>
                  </a:lnTo>
                  <a:lnTo>
                    <a:pt x="16566" y="21321"/>
                  </a:lnTo>
                  <a:lnTo>
                    <a:pt x="19240" y="19571"/>
                  </a:lnTo>
                  <a:lnTo>
                    <a:pt x="21389" y="15991"/>
                  </a:lnTo>
                  <a:lnTo>
                    <a:pt x="21600" y="11773"/>
                  </a:lnTo>
                  <a:lnTo>
                    <a:pt x="20865" y="8074"/>
                  </a:lnTo>
                  <a:lnTo>
                    <a:pt x="17825" y="3937"/>
                  </a:lnTo>
                  <a:lnTo>
                    <a:pt x="15622" y="2028"/>
                  </a:lnTo>
                  <a:lnTo>
                    <a:pt x="13315" y="834"/>
                  </a:lnTo>
                  <a:lnTo>
                    <a:pt x="11165" y="0"/>
                  </a:lnTo>
                  <a:lnTo>
                    <a:pt x="7392" y="277"/>
                  </a:lnTo>
                  <a:lnTo>
                    <a:pt x="5399" y="2743"/>
                  </a:lnTo>
                  <a:lnTo>
                    <a:pt x="4350" y="5330"/>
                  </a:lnTo>
                  <a:lnTo>
                    <a:pt x="4350" y="9467"/>
                  </a:lnTo>
                  <a:lnTo>
                    <a:pt x="5242" y="13404"/>
                  </a:lnTo>
                  <a:lnTo>
                    <a:pt x="6291" y="15593"/>
                  </a:lnTo>
                  <a:lnTo>
                    <a:pt x="314" y="18854"/>
                  </a:lnTo>
                  <a:lnTo>
                    <a:pt x="0" y="20088"/>
                  </a:lnTo>
                  <a:lnTo>
                    <a:pt x="890" y="20764"/>
                  </a:lnTo>
                  <a:lnTo>
                    <a:pt x="7392" y="17104"/>
                  </a:lnTo>
                  <a:lnTo>
                    <a:pt x="7915" y="18059"/>
                  </a:lnTo>
                  <a:close/>
                </a:path>
              </a:pathLst>
            </a:custGeom>
            <a:solidFill>
              <a:schemeClr val="tx1"/>
            </a:solidFill>
            <a:ln w="9525" cap="flat" cmpd="sng">
              <a:solidFill>
                <a:srgbClr val="006600"/>
              </a:solidFill>
              <a:prstDash val="solid"/>
              <a:round/>
            </a:ln>
          </p:spPr>
        </p:sp>
        <p:sp>
          <p:nvSpPr>
            <p:cNvPr id="2502" name="曲线"/>
            <p:cNvSpPr/>
            <p:nvPr/>
          </p:nvSpPr>
          <p:spPr>
            <a:xfrm>
              <a:off x="3815412" y="1828800"/>
              <a:ext cx="774050" cy="536134"/>
            </a:xfrm>
            <a:custGeom>
              <a:avLst/>
              <a:gdLst>
                <a:gd name="T1" fmla="*/ 0 w 21600"/>
                <a:gd name="T2" fmla="*/ 0 h 21600"/>
                <a:gd name="T3" fmla="*/ 21600 w 21600"/>
                <a:gd name="T4" fmla="*/ 21600 h 21600"/>
              </a:gdLst>
              <a:ahLst/>
              <a:cxnLst/>
              <a:rect l="T1" t="T2" r="T3" b="T4"/>
              <a:pathLst>
                <a:path w="21600" h="21600">
                  <a:moveTo>
                    <a:pt x="14373" y="14939"/>
                  </a:moveTo>
                  <a:lnTo>
                    <a:pt x="13292" y="15914"/>
                  </a:lnTo>
                  <a:lnTo>
                    <a:pt x="10996" y="17126"/>
                  </a:lnTo>
                  <a:lnTo>
                    <a:pt x="8939" y="17864"/>
                  </a:lnTo>
                  <a:lnTo>
                    <a:pt x="7489" y="18601"/>
                  </a:lnTo>
                  <a:lnTo>
                    <a:pt x="6118" y="19576"/>
                  </a:lnTo>
                  <a:lnTo>
                    <a:pt x="5960" y="21290"/>
                  </a:lnTo>
                  <a:lnTo>
                    <a:pt x="7305" y="21600"/>
                  </a:lnTo>
                  <a:lnTo>
                    <a:pt x="10734" y="19815"/>
                  </a:lnTo>
                  <a:lnTo>
                    <a:pt x="13292" y="17698"/>
                  </a:lnTo>
                  <a:lnTo>
                    <a:pt x="16271" y="15010"/>
                  </a:lnTo>
                  <a:lnTo>
                    <a:pt x="18698" y="13296"/>
                  </a:lnTo>
                  <a:lnTo>
                    <a:pt x="20782" y="11989"/>
                  </a:lnTo>
                  <a:lnTo>
                    <a:pt x="21600" y="11346"/>
                  </a:lnTo>
                  <a:lnTo>
                    <a:pt x="21309" y="10537"/>
                  </a:lnTo>
                  <a:lnTo>
                    <a:pt x="20333" y="9395"/>
                  </a:lnTo>
                  <a:lnTo>
                    <a:pt x="16720" y="7611"/>
                  </a:lnTo>
                  <a:lnTo>
                    <a:pt x="13292" y="5947"/>
                  </a:lnTo>
                  <a:lnTo>
                    <a:pt x="9097" y="4234"/>
                  </a:lnTo>
                  <a:lnTo>
                    <a:pt x="7569" y="3259"/>
                  </a:lnTo>
                  <a:lnTo>
                    <a:pt x="5960" y="1949"/>
                  </a:lnTo>
                  <a:lnTo>
                    <a:pt x="4325" y="498"/>
                  </a:lnTo>
                  <a:lnTo>
                    <a:pt x="2874" y="0"/>
                  </a:lnTo>
                  <a:lnTo>
                    <a:pt x="0" y="1807"/>
                  </a:lnTo>
                  <a:lnTo>
                    <a:pt x="183" y="3495"/>
                  </a:lnTo>
                  <a:lnTo>
                    <a:pt x="711" y="4162"/>
                  </a:lnTo>
                  <a:lnTo>
                    <a:pt x="2161" y="3900"/>
                  </a:lnTo>
                  <a:lnTo>
                    <a:pt x="1897" y="3186"/>
                  </a:lnTo>
                  <a:lnTo>
                    <a:pt x="1344" y="2925"/>
                  </a:lnTo>
                  <a:lnTo>
                    <a:pt x="1080" y="2045"/>
                  </a:lnTo>
                  <a:lnTo>
                    <a:pt x="2689" y="1069"/>
                  </a:lnTo>
                  <a:lnTo>
                    <a:pt x="4060" y="2045"/>
                  </a:lnTo>
                  <a:lnTo>
                    <a:pt x="4060" y="2925"/>
                  </a:lnTo>
                  <a:lnTo>
                    <a:pt x="3506" y="3995"/>
                  </a:lnTo>
                  <a:lnTo>
                    <a:pt x="3955" y="4733"/>
                  </a:lnTo>
                  <a:lnTo>
                    <a:pt x="6672" y="5375"/>
                  </a:lnTo>
                  <a:lnTo>
                    <a:pt x="7752" y="4472"/>
                  </a:lnTo>
                  <a:lnTo>
                    <a:pt x="11367" y="6445"/>
                  </a:lnTo>
                  <a:lnTo>
                    <a:pt x="14373" y="7682"/>
                  </a:lnTo>
                  <a:lnTo>
                    <a:pt x="16008" y="8420"/>
                  </a:lnTo>
                  <a:lnTo>
                    <a:pt x="17616" y="9157"/>
                  </a:lnTo>
                  <a:lnTo>
                    <a:pt x="18882" y="10133"/>
                  </a:lnTo>
                  <a:lnTo>
                    <a:pt x="19700" y="11109"/>
                  </a:lnTo>
                  <a:lnTo>
                    <a:pt x="18962" y="11821"/>
                  </a:lnTo>
                  <a:lnTo>
                    <a:pt x="17247" y="12821"/>
                  </a:lnTo>
                  <a:lnTo>
                    <a:pt x="15453" y="13939"/>
                  </a:lnTo>
                  <a:lnTo>
                    <a:pt x="14373" y="14939"/>
                  </a:lnTo>
                  <a:close/>
                </a:path>
              </a:pathLst>
            </a:custGeom>
            <a:solidFill>
              <a:schemeClr val="tx1"/>
            </a:solidFill>
            <a:ln w="9525" cap="flat" cmpd="sng">
              <a:solidFill>
                <a:srgbClr val="006600"/>
              </a:solidFill>
              <a:prstDash val="solid"/>
              <a:round/>
            </a:ln>
          </p:spPr>
        </p:sp>
      </p:grpSp>
      <p:sp>
        <p:nvSpPr>
          <p:cNvPr id="2504" name="矩形"/>
          <p:cNvSpPr/>
          <p:nvPr/>
        </p:nvSpPr>
        <p:spPr>
          <a:xfrm>
            <a:off x="2432050" y="2057400"/>
            <a:ext cx="1007808" cy="5847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32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u</a:t>
            </a:r>
            <a:r>
              <a:rPr lang="en-US" altLang="zh-CN" sz="32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rPr>
              <a:t>+</a:t>
            </a:r>
            <a:r>
              <a:rPr lang="en-US" altLang="zh-CN" sz="32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a:t>
            </a:r>
            <a:endParaRPr lang="zh-CN" altLang="en-US" sz="3200" b="1" i="0" u="none" strike="noStrike" kern="1200" cap="none" spc="0" baseline="-25000">
              <a:solidFill>
                <a:srgbClr val="CC0000"/>
              </a:solidFill>
              <a:latin typeface="Times New Roman" panose="02020603050405020304" charset="0"/>
              <a:ea typeface="宋体" panose="02010600030101010101" pitchFamily="2" charset="-122"/>
              <a:cs typeface="Times New Roman" panose="02020603050405020304" charset="0"/>
            </a:endParaRPr>
          </a:p>
        </p:txBody>
      </p:sp>
      <p:sp>
        <p:nvSpPr>
          <p:cNvPr id="2505" name="矩形"/>
          <p:cNvSpPr/>
          <p:nvPr/>
        </p:nvSpPr>
        <p:spPr>
          <a:xfrm>
            <a:off x="228600" y="5638800"/>
            <a:ext cx="8610600" cy="954106"/>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0" latinLnBrk="0" hangingPunct="0">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也可写出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和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的表达式，利用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的性质求解。</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2549" name="组合"/>
          <p:cNvGrpSpPr/>
          <p:nvPr/>
        </p:nvGrpSpPr>
        <p:grpSpPr>
          <a:xfrm>
            <a:off x="4648200" y="228600"/>
            <a:ext cx="4114800" cy="3040061"/>
            <a:chOff x="4648200" y="228600"/>
            <a:chExt cx="4114800" cy="3040061"/>
          </a:xfrm>
        </p:grpSpPr>
        <p:sp>
          <p:nvSpPr>
            <p:cNvPr id="2506" name="矩形"/>
            <p:cNvSpPr/>
            <p:nvPr/>
          </p:nvSpPr>
          <p:spPr>
            <a:xfrm>
              <a:off x="4648200" y="2332038"/>
              <a:ext cx="669925" cy="5238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i2</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507" name="矩形"/>
            <p:cNvSpPr/>
            <p:nvPr/>
          </p:nvSpPr>
          <p:spPr>
            <a:xfrm>
              <a:off x="8010525" y="1828800"/>
              <a:ext cx="75247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508" name="矩形"/>
            <p:cNvSpPr/>
            <p:nvPr/>
          </p:nvSpPr>
          <p:spPr>
            <a:xfrm>
              <a:off x="6762750" y="228600"/>
              <a:ext cx="989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09" name="矩形"/>
            <p:cNvSpPr/>
            <p:nvPr/>
          </p:nvSpPr>
          <p:spPr>
            <a:xfrm>
              <a:off x="6797675" y="739774"/>
              <a:ext cx="449262" cy="144462"/>
            </a:xfrm>
            <a:prstGeom prst="rect">
              <a:avLst/>
            </a:prstGeom>
            <a:noFill/>
            <a:ln w="38100" cap="flat" cmpd="sng">
              <a:solidFill>
                <a:srgbClr val="000000"/>
              </a:solidFill>
              <a:prstDash val="solid"/>
              <a:miter/>
            </a:ln>
          </p:spPr>
        </p:sp>
        <p:sp>
          <p:nvSpPr>
            <p:cNvPr id="2510" name="直线"/>
            <p:cNvSpPr/>
            <p:nvPr/>
          </p:nvSpPr>
          <p:spPr>
            <a:xfrm>
              <a:off x="7735887" y="811212"/>
              <a:ext cx="0" cy="947736"/>
            </a:xfrm>
            <a:prstGeom prst="line">
              <a:avLst/>
            </a:prstGeom>
            <a:noFill/>
            <a:ln w="38100" cap="flat" cmpd="sng">
              <a:solidFill>
                <a:srgbClr val="000000"/>
              </a:solidFill>
              <a:prstDash val="solid"/>
              <a:round/>
            </a:ln>
          </p:spPr>
        </p:sp>
        <p:sp>
          <p:nvSpPr>
            <p:cNvPr id="2511" name="矩形"/>
            <p:cNvSpPr/>
            <p:nvPr/>
          </p:nvSpPr>
          <p:spPr>
            <a:xfrm>
              <a:off x="4657725" y="1639887"/>
              <a:ext cx="7524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i1</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512" name="矩形"/>
            <p:cNvSpPr/>
            <p:nvPr/>
          </p:nvSpPr>
          <p:spPr>
            <a:xfrm>
              <a:off x="5711825" y="1970088"/>
              <a:ext cx="449262" cy="142875"/>
            </a:xfrm>
            <a:prstGeom prst="rect">
              <a:avLst/>
            </a:prstGeom>
            <a:noFill/>
            <a:ln w="38100" cap="flat" cmpd="sng">
              <a:solidFill>
                <a:srgbClr val="000000"/>
              </a:solidFill>
              <a:prstDash val="solid"/>
              <a:miter/>
            </a:ln>
          </p:spPr>
        </p:sp>
        <p:sp>
          <p:nvSpPr>
            <p:cNvPr id="2513" name="矩形"/>
            <p:cNvSpPr/>
            <p:nvPr/>
          </p:nvSpPr>
          <p:spPr>
            <a:xfrm>
              <a:off x="5630862" y="2749549"/>
              <a:ext cx="94932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i2</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14" name="矩形"/>
            <p:cNvSpPr/>
            <p:nvPr/>
          </p:nvSpPr>
          <p:spPr>
            <a:xfrm>
              <a:off x="5711825" y="1503362"/>
              <a:ext cx="449262" cy="142875"/>
            </a:xfrm>
            <a:prstGeom prst="rect">
              <a:avLst/>
            </a:prstGeom>
            <a:noFill/>
            <a:ln w="38100" cap="flat" cmpd="sng">
              <a:solidFill>
                <a:srgbClr val="000000"/>
              </a:solidFill>
              <a:prstDash val="solid"/>
              <a:miter/>
            </a:ln>
          </p:spPr>
        </p:sp>
        <p:sp>
          <p:nvSpPr>
            <p:cNvPr id="2515" name="直线"/>
            <p:cNvSpPr/>
            <p:nvPr/>
          </p:nvSpPr>
          <p:spPr>
            <a:xfrm>
              <a:off x="6329363" y="811212"/>
              <a:ext cx="0" cy="800099"/>
            </a:xfrm>
            <a:prstGeom prst="line">
              <a:avLst/>
            </a:prstGeom>
            <a:noFill/>
            <a:ln w="38100" cap="flat" cmpd="sng">
              <a:solidFill>
                <a:srgbClr val="000000"/>
              </a:solidFill>
              <a:prstDash val="solid"/>
              <a:round/>
            </a:ln>
          </p:spPr>
        </p:sp>
        <p:sp>
          <p:nvSpPr>
            <p:cNvPr id="2516" name="矩形"/>
            <p:cNvSpPr/>
            <p:nvPr/>
          </p:nvSpPr>
          <p:spPr>
            <a:xfrm>
              <a:off x="5659437" y="2073275"/>
              <a:ext cx="701675"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17" name="直线"/>
            <p:cNvSpPr/>
            <p:nvPr/>
          </p:nvSpPr>
          <p:spPr>
            <a:xfrm>
              <a:off x="7267574" y="811212"/>
              <a:ext cx="468311" cy="0"/>
            </a:xfrm>
            <a:prstGeom prst="line">
              <a:avLst/>
            </a:prstGeom>
            <a:noFill/>
            <a:ln w="38100" cap="flat" cmpd="sng">
              <a:solidFill>
                <a:srgbClr val="000000"/>
              </a:solidFill>
              <a:prstDash val="solid"/>
              <a:round/>
            </a:ln>
          </p:spPr>
        </p:sp>
        <p:sp>
          <p:nvSpPr>
            <p:cNvPr id="2518" name="直线"/>
            <p:cNvSpPr/>
            <p:nvPr/>
          </p:nvSpPr>
          <p:spPr>
            <a:xfrm flipH="1">
              <a:off x="5324474" y="1571624"/>
              <a:ext cx="374648" cy="0"/>
            </a:xfrm>
            <a:prstGeom prst="line">
              <a:avLst/>
            </a:prstGeom>
            <a:noFill/>
            <a:ln w="38100" cap="flat" cmpd="sng">
              <a:solidFill>
                <a:srgbClr val="000000"/>
              </a:solidFill>
              <a:prstDash val="solid"/>
              <a:round/>
            </a:ln>
          </p:spPr>
        </p:sp>
        <p:sp>
          <p:nvSpPr>
            <p:cNvPr id="2519" name="直线"/>
            <p:cNvSpPr/>
            <p:nvPr/>
          </p:nvSpPr>
          <p:spPr>
            <a:xfrm flipH="1">
              <a:off x="5249863" y="2039938"/>
              <a:ext cx="490537" cy="0"/>
            </a:xfrm>
            <a:prstGeom prst="line">
              <a:avLst/>
            </a:prstGeom>
            <a:noFill/>
            <a:ln w="38100" cap="flat" cmpd="sng">
              <a:solidFill>
                <a:srgbClr val="000000"/>
              </a:solidFill>
              <a:prstDash val="solid"/>
              <a:round/>
            </a:ln>
          </p:spPr>
        </p:sp>
        <p:grpSp>
          <p:nvGrpSpPr>
            <p:cNvPr id="2522" name="组合"/>
            <p:cNvGrpSpPr/>
            <p:nvPr/>
          </p:nvGrpSpPr>
          <p:grpSpPr>
            <a:xfrm>
              <a:off x="5192713" y="1562101"/>
              <a:ext cx="257175" cy="276225"/>
              <a:chOff x="5192713" y="1562101"/>
              <a:chExt cx="257175" cy="276225"/>
            </a:xfrm>
          </p:grpSpPr>
          <p:sp>
            <p:nvSpPr>
              <p:cNvPr id="2520" name="直线"/>
              <p:cNvSpPr/>
              <p:nvPr/>
            </p:nvSpPr>
            <p:spPr>
              <a:xfrm>
                <a:off x="5192713" y="1838325"/>
                <a:ext cx="257175" cy="0"/>
              </a:xfrm>
              <a:prstGeom prst="line">
                <a:avLst/>
              </a:prstGeom>
              <a:noFill/>
              <a:ln w="38100" cap="flat" cmpd="sng">
                <a:solidFill>
                  <a:srgbClr val="000000"/>
                </a:solidFill>
                <a:prstDash val="solid"/>
                <a:round/>
              </a:ln>
            </p:spPr>
          </p:sp>
          <p:sp>
            <p:nvSpPr>
              <p:cNvPr id="2521" name="直线"/>
              <p:cNvSpPr/>
              <p:nvPr/>
            </p:nvSpPr>
            <p:spPr>
              <a:xfrm>
                <a:off x="5326166" y="1562101"/>
                <a:ext cx="0" cy="276225"/>
              </a:xfrm>
              <a:prstGeom prst="line">
                <a:avLst/>
              </a:prstGeom>
              <a:noFill/>
              <a:ln w="38100" cap="flat" cmpd="sng">
                <a:solidFill>
                  <a:srgbClr val="000000"/>
                </a:solidFill>
                <a:prstDash val="solid"/>
                <a:round/>
              </a:ln>
            </p:spPr>
          </p:sp>
        </p:grpSp>
        <p:sp>
          <p:nvSpPr>
            <p:cNvPr id="2523" name="直线"/>
            <p:cNvSpPr/>
            <p:nvPr/>
          </p:nvSpPr>
          <p:spPr>
            <a:xfrm>
              <a:off x="6329363" y="811212"/>
              <a:ext cx="469900" cy="0"/>
            </a:xfrm>
            <a:prstGeom prst="line">
              <a:avLst/>
            </a:prstGeom>
            <a:noFill/>
            <a:ln w="38100" cap="flat" cmpd="sng">
              <a:solidFill>
                <a:srgbClr val="000000"/>
              </a:solidFill>
              <a:prstDash val="solid"/>
              <a:round/>
            </a:ln>
          </p:spPr>
        </p:sp>
        <p:grpSp>
          <p:nvGrpSpPr>
            <p:cNvPr id="2534" name="组合"/>
            <p:cNvGrpSpPr/>
            <p:nvPr/>
          </p:nvGrpSpPr>
          <p:grpSpPr>
            <a:xfrm>
              <a:off x="6161087" y="844549"/>
              <a:ext cx="1849437" cy="1428750"/>
              <a:chOff x="6161087" y="844549"/>
              <a:chExt cx="1849437" cy="1428750"/>
            </a:xfrm>
          </p:grpSpPr>
          <p:sp>
            <p:nvSpPr>
              <p:cNvPr id="2524" name="矩形" descr="40%"/>
              <p:cNvSpPr/>
              <p:nvPr/>
            </p:nvSpPr>
            <p:spPr>
              <a:xfrm>
                <a:off x="6664846" y="1156638"/>
                <a:ext cx="902930" cy="1116662"/>
              </a:xfrm>
              <a:prstGeom prst="rect">
                <a:avLst/>
              </a:prstGeom>
              <a:noFill/>
              <a:ln w="38100" cap="flat" cmpd="sng">
                <a:solidFill>
                  <a:srgbClr val="000000"/>
                </a:solidFill>
                <a:prstDash val="solid"/>
                <a:miter/>
              </a:ln>
            </p:spPr>
          </p:sp>
          <p:sp>
            <p:nvSpPr>
              <p:cNvPr id="2525" name="矩形"/>
              <p:cNvSpPr/>
              <p:nvPr/>
            </p:nvSpPr>
            <p:spPr>
              <a:xfrm>
                <a:off x="6652644" y="1739323"/>
                <a:ext cx="388712" cy="52315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26" name="矩形"/>
              <p:cNvSpPr/>
              <p:nvPr/>
            </p:nvSpPr>
            <p:spPr>
              <a:xfrm>
                <a:off x="7206953" y="1484962"/>
                <a:ext cx="698985" cy="51954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27" name="矩形"/>
              <p:cNvSpPr/>
              <p:nvPr/>
            </p:nvSpPr>
            <p:spPr>
              <a:xfrm>
                <a:off x="7030897" y="1091694"/>
                <a:ext cx="918617" cy="45821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Times New Roman" panose="02020603050405020304" charset="0"/>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28" name="直线"/>
              <p:cNvSpPr/>
              <p:nvPr/>
            </p:nvSpPr>
            <p:spPr>
              <a:xfrm>
                <a:off x="6161087" y="2040586"/>
                <a:ext cx="505500" cy="0"/>
              </a:xfrm>
              <a:prstGeom prst="line">
                <a:avLst/>
              </a:prstGeom>
              <a:noFill/>
              <a:ln w="38100" cap="flat" cmpd="sng">
                <a:solidFill>
                  <a:srgbClr val="000000"/>
                </a:solidFill>
                <a:prstDash val="solid"/>
                <a:round/>
              </a:ln>
            </p:spPr>
          </p:sp>
          <p:sp>
            <p:nvSpPr>
              <p:cNvPr id="2529" name="直线"/>
              <p:cNvSpPr/>
              <p:nvPr/>
            </p:nvSpPr>
            <p:spPr>
              <a:xfrm>
                <a:off x="7567776" y="1744735"/>
                <a:ext cx="442748" cy="0"/>
              </a:xfrm>
              <a:prstGeom prst="line">
                <a:avLst/>
              </a:prstGeom>
              <a:noFill/>
              <a:ln w="38100" cap="flat" cmpd="sng">
                <a:solidFill>
                  <a:srgbClr val="000000"/>
                </a:solidFill>
                <a:prstDash val="solid"/>
                <a:round/>
              </a:ln>
            </p:spPr>
          </p:sp>
          <p:sp>
            <p:nvSpPr>
              <p:cNvPr id="2530" name="直线"/>
              <p:cNvSpPr/>
              <p:nvPr/>
            </p:nvSpPr>
            <p:spPr>
              <a:xfrm>
                <a:off x="6323195" y="844549"/>
                <a:ext cx="0" cy="0"/>
              </a:xfrm>
              <a:prstGeom prst="line">
                <a:avLst/>
              </a:prstGeom>
              <a:noFill/>
              <a:ln w="28575" cap="flat" cmpd="sng">
                <a:solidFill>
                  <a:srgbClr val="000000"/>
                </a:solidFill>
                <a:prstDash val="solid"/>
                <a:round/>
              </a:ln>
            </p:spPr>
          </p:sp>
          <p:sp>
            <p:nvSpPr>
              <p:cNvPr id="2531" name="直线"/>
              <p:cNvSpPr/>
              <p:nvPr/>
            </p:nvSpPr>
            <p:spPr>
              <a:xfrm>
                <a:off x="6161087" y="1595005"/>
                <a:ext cx="505500" cy="0"/>
              </a:xfrm>
              <a:prstGeom prst="line">
                <a:avLst/>
              </a:prstGeom>
              <a:noFill/>
              <a:ln w="38100" cap="flat" cmpd="sng">
                <a:solidFill>
                  <a:srgbClr val="000000"/>
                </a:solidFill>
                <a:prstDash val="solid"/>
                <a:round/>
              </a:ln>
            </p:spPr>
          </p:sp>
          <p:sp>
            <p:nvSpPr>
              <p:cNvPr id="2532" name="矩形"/>
              <p:cNvSpPr/>
              <p:nvPr/>
            </p:nvSpPr>
            <p:spPr>
              <a:xfrm>
                <a:off x="6663102" y="1246837"/>
                <a:ext cx="575225" cy="51954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33" name="矩形"/>
              <p:cNvSpPr/>
              <p:nvPr/>
            </p:nvSpPr>
            <p:spPr>
              <a:xfrm rot="5400000">
                <a:off x="6813408" y="1141252"/>
                <a:ext cx="389658" cy="461922"/>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sp>
          <p:nvSpPr>
            <p:cNvPr id="2535" name="椭圆"/>
            <p:cNvSpPr/>
            <p:nvPr/>
          </p:nvSpPr>
          <p:spPr>
            <a:xfrm>
              <a:off x="5157787" y="1970088"/>
              <a:ext cx="109536" cy="114298"/>
            </a:xfrm>
            <a:prstGeom prst="ellipse">
              <a:avLst/>
            </a:prstGeom>
            <a:noFill/>
            <a:ln w="38100" cap="flat" cmpd="sng">
              <a:solidFill>
                <a:srgbClr val="000000"/>
              </a:solidFill>
              <a:prstDash val="solid"/>
              <a:round/>
            </a:ln>
          </p:spPr>
        </p:sp>
        <p:sp>
          <p:nvSpPr>
            <p:cNvPr id="2536" name="椭圆"/>
            <p:cNvSpPr/>
            <p:nvPr/>
          </p:nvSpPr>
          <p:spPr>
            <a:xfrm>
              <a:off x="8002586" y="1682749"/>
              <a:ext cx="109536" cy="114300"/>
            </a:xfrm>
            <a:prstGeom prst="ellipse">
              <a:avLst/>
            </a:prstGeom>
            <a:noFill/>
            <a:ln w="38100" cap="flat" cmpd="sng">
              <a:solidFill>
                <a:srgbClr val="000000"/>
              </a:solidFill>
              <a:prstDash val="solid"/>
              <a:round/>
            </a:ln>
          </p:spPr>
        </p:sp>
        <p:sp>
          <p:nvSpPr>
            <p:cNvPr id="2537" name="矩形"/>
            <p:cNvSpPr/>
            <p:nvPr/>
          </p:nvSpPr>
          <p:spPr>
            <a:xfrm>
              <a:off x="5672137" y="2662238"/>
              <a:ext cx="449262" cy="142873"/>
            </a:xfrm>
            <a:prstGeom prst="rect">
              <a:avLst/>
            </a:prstGeom>
            <a:noFill/>
            <a:ln w="38100" cap="flat" cmpd="sng">
              <a:solidFill>
                <a:srgbClr val="000000"/>
              </a:solidFill>
              <a:prstDash val="solid"/>
              <a:miter/>
            </a:ln>
          </p:spPr>
        </p:sp>
        <p:sp>
          <p:nvSpPr>
            <p:cNvPr id="2538" name="直线"/>
            <p:cNvSpPr/>
            <p:nvPr/>
          </p:nvSpPr>
          <p:spPr>
            <a:xfrm flipH="1">
              <a:off x="5205411" y="2714625"/>
              <a:ext cx="454024" cy="0"/>
            </a:xfrm>
            <a:prstGeom prst="line">
              <a:avLst/>
            </a:prstGeom>
            <a:noFill/>
            <a:ln w="38100" cap="flat" cmpd="sng">
              <a:solidFill>
                <a:srgbClr val="000000"/>
              </a:solidFill>
              <a:prstDash val="solid"/>
              <a:round/>
            </a:ln>
          </p:spPr>
        </p:sp>
        <p:sp>
          <p:nvSpPr>
            <p:cNvPr id="2539" name="椭圆"/>
            <p:cNvSpPr/>
            <p:nvPr/>
          </p:nvSpPr>
          <p:spPr>
            <a:xfrm>
              <a:off x="5130800" y="2662238"/>
              <a:ext cx="111125" cy="114299"/>
            </a:xfrm>
            <a:prstGeom prst="ellipse">
              <a:avLst/>
            </a:prstGeom>
            <a:noFill/>
            <a:ln w="38100" cap="flat" cmpd="sng">
              <a:solidFill>
                <a:srgbClr val="000000"/>
              </a:solidFill>
              <a:prstDash val="solid"/>
              <a:round/>
            </a:ln>
          </p:spPr>
        </p:sp>
        <p:sp>
          <p:nvSpPr>
            <p:cNvPr id="2540" name="矩形"/>
            <p:cNvSpPr/>
            <p:nvPr/>
          </p:nvSpPr>
          <p:spPr>
            <a:xfrm>
              <a:off x="5634036" y="990600"/>
              <a:ext cx="61436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2543" name="组合"/>
            <p:cNvGrpSpPr/>
            <p:nvPr/>
          </p:nvGrpSpPr>
          <p:grpSpPr>
            <a:xfrm>
              <a:off x="7918450" y="2560638"/>
              <a:ext cx="258762" cy="274637"/>
              <a:chOff x="7918450" y="2560638"/>
              <a:chExt cx="258762" cy="274637"/>
            </a:xfrm>
          </p:grpSpPr>
          <p:sp>
            <p:nvSpPr>
              <p:cNvPr id="2541" name="直线"/>
              <p:cNvSpPr/>
              <p:nvPr/>
            </p:nvSpPr>
            <p:spPr>
              <a:xfrm>
                <a:off x="7918450" y="2835276"/>
                <a:ext cx="258762" cy="0"/>
              </a:xfrm>
              <a:prstGeom prst="line">
                <a:avLst/>
              </a:prstGeom>
              <a:noFill/>
              <a:ln w="38100" cap="flat" cmpd="sng">
                <a:solidFill>
                  <a:srgbClr val="000000"/>
                </a:solidFill>
                <a:prstDash val="solid"/>
                <a:round/>
              </a:ln>
            </p:spPr>
          </p:sp>
          <p:sp>
            <p:nvSpPr>
              <p:cNvPr id="2542" name="直线"/>
              <p:cNvSpPr/>
              <p:nvPr/>
            </p:nvSpPr>
            <p:spPr>
              <a:xfrm>
                <a:off x="8052726" y="2560638"/>
                <a:ext cx="0" cy="274636"/>
              </a:xfrm>
              <a:prstGeom prst="line">
                <a:avLst/>
              </a:prstGeom>
              <a:noFill/>
              <a:ln w="38100" cap="flat" cmpd="sng">
                <a:solidFill>
                  <a:srgbClr val="000000"/>
                </a:solidFill>
                <a:prstDash val="solid"/>
                <a:round/>
              </a:ln>
            </p:spPr>
          </p:sp>
        </p:grpSp>
        <p:sp>
          <p:nvSpPr>
            <p:cNvPr id="2544" name="椭圆"/>
            <p:cNvSpPr/>
            <p:nvPr/>
          </p:nvSpPr>
          <p:spPr>
            <a:xfrm>
              <a:off x="8002586" y="2462213"/>
              <a:ext cx="109536" cy="114299"/>
            </a:xfrm>
            <a:prstGeom prst="ellipse">
              <a:avLst/>
            </a:prstGeom>
            <a:noFill/>
            <a:ln w="38100" cap="flat" cmpd="sng">
              <a:solidFill>
                <a:srgbClr val="000000"/>
              </a:solidFill>
              <a:prstDash val="solid"/>
              <a:round/>
            </a:ln>
          </p:spPr>
        </p:sp>
        <p:sp>
          <p:nvSpPr>
            <p:cNvPr id="2545" name="矩形"/>
            <p:cNvSpPr/>
            <p:nvPr/>
          </p:nvSpPr>
          <p:spPr>
            <a:xfrm>
              <a:off x="8086725" y="1466850"/>
              <a:ext cx="5016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2546" name="矩形"/>
            <p:cNvSpPr/>
            <p:nvPr/>
          </p:nvSpPr>
          <p:spPr>
            <a:xfrm>
              <a:off x="8086725" y="2246313"/>
              <a:ext cx="5016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2547" name="直线"/>
            <p:cNvSpPr/>
            <p:nvPr/>
          </p:nvSpPr>
          <p:spPr>
            <a:xfrm>
              <a:off x="6116637" y="2749549"/>
              <a:ext cx="292099" cy="0"/>
            </a:xfrm>
            <a:prstGeom prst="line">
              <a:avLst/>
            </a:prstGeom>
            <a:noFill/>
            <a:ln w="38100" cap="flat" cmpd="sng">
              <a:solidFill>
                <a:srgbClr val="000000"/>
              </a:solidFill>
              <a:prstDash val="solid"/>
              <a:round/>
            </a:ln>
          </p:spPr>
        </p:sp>
        <p:sp>
          <p:nvSpPr>
            <p:cNvPr id="2548" name="直线"/>
            <p:cNvSpPr/>
            <p:nvPr/>
          </p:nvSpPr>
          <p:spPr>
            <a:xfrm>
              <a:off x="6413500" y="2033587"/>
              <a:ext cx="0" cy="731836"/>
            </a:xfrm>
            <a:prstGeom prst="line">
              <a:avLst/>
            </a:prstGeom>
            <a:noFill/>
            <a:ln w="38100" cap="flat" cmpd="sng">
              <a:solidFill>
                <a:srgbClr val="000000"/>
              </a:solidFill>
              <a:prstDash val="solid"/>
              <a:round/>
            </a:ln>
          </p:spPr>
        </p:sp>
      </p:grpSp>
      <p:sp>
        <p:nvSpPr>
          <p:cNvPr id="2550" name="直线"/>
          <p:cNvSpPr/>
          <p:nvPr/>
        </p:nvSpPr>
        <p:spPr>
          <a:xfrm flipH="1" flipV="1">
            <a:off x="6477000" y="2057400"/>
            <a:ext cx="528638" cy="704849"/>
          </a:xfrm>
          <a:prstGeom prst="line">
            <a:avLst/>
          </a:prstGeom>
          <a:noFill/>
          <a:ln w="57150" cap="flat" cmpd="sng">
            <a:solidFill>
              <a:srgbClr val="FF3300"/>
            </a:solidFill>
            <a:prstDash val="solid"/>
            <a:roun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91"/>
                                        </p:tgtEl>
                                        <p:attrNameLst>
                                          <p:attrName>style.visibility</p:attrName>
                                        </p:attrNameLst>
                                      </p:cBhvr>
                                      <p:to>
                                        <p:strVal val="visible"/>
                                      </p:to>
                                    </p:set>
                                    <p:animEffect transition="in" filter="wipe(left)">
                                      <p:cBhvr>
                                        <p:cTn id="7" dur="500"/>
                                        <p:tgtEl>
                                          <p:spTgt spid="249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487"/>
                                        </p:tgtEl>
                                        <p:attrNameLst>
                                          <p:attrName>style.visibility</p:attrName>
                                        </p:attrNameLst>
                                      </p:cBhvr>
                                      <p:to>
                                        <p:strVal val="visible"/>
                                      </p:to>
                                    </p:set>
                                    <p:animEffect transition="in" filter="box(out)">
                                      <p:cBhvr>
                                        <p:cTn id="12" dur="500"/>
                                        <p:tgtEl>
                                          <p:spTgt spid="24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90"/>
                                        </p:tgtEl>
                                        <p:attrNameLst>
                                          <p:attrName>style.visibility</p:attrName>
                                        </p:attrNameLst>
                                      </p:cBhvr>
                                      <p:to>
                                        <p:strVal val="visible"/>
                                      </p:to>
                                    </p:set>
                                    <p:animEffect transition="in" filter="wipe(left)">
                                      <p:cBhvr>
                                        <p:cTn id="17" dur="500"/>
                                        <p:tgtEl>
                                          <p:spTgt spid="24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550"/>
                                        </p:tgtEl>
                                        <p:attrNameLst>
                                          <p:attrName>style.visibility</p:attrName>
                                        </p:attrNameLst>
                                      </p:cBhvr>
                                      <p:to>
                                        <p:strVal val="visible"/>
                                      </p:to>
                                    </p:set>
                                    <p:animEffect transition="in" filter="wipe(right)">
                                      <p:cBhvr>
                                        <p:cTn id="22" dur="500"/>
                                        <p:tgtEl>
                                          <p:spTgt spid="2550"/>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504"/>
                                        </p:tgtEl>
                                        <p:attrNameLst>
                                          <p:attrName>style.visibility</p:attrName>
                                        </p:attrNameLst>
                                      </p:cBhvr>
                                      <p:to>
                                        <p:strVal val="visible"/>
                                      </p:to>
                                    </p:set>
                                    <p:animEffect transition="in" filter="wipe(left)">
                                      <p:cBhvr>
                                        <p:cTn id="26" dur="500"/>
                                        <p:tgtEl>
                                          <p:spTgt spid="2504"/>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503"/>
                                        </p:tgtEl>
                                        <p:attrNameLst>
                                          <p:attrName>style.visibility</p:attrName>
                                        </p:attrNameLst>
                                      </p:cBhvr>
                                      <p:to>
                                        <p:strVal val="visible"/>
                                      </p:to>
                                    </p:set>
                                    <p:animEffect transition="in" filter="wipe(left)">
                                      <p:cBhvr>
                                        <p:cTn id="30" dur="500"/>
                                        <p:tgtEl>
                                          <p:spTgt spid="2503"/>
                                        </p:tgtEl>
                                      </p:cBhvr>
                                    </p:animEffect>
                                  </p:childTnLst>
                                  <p:subTnLst>
                                    <p:animClr clrSpc="rgb" dir="cw">
                                      <p:cBhvr override="childStyle">
                                        <p:cTn dur="1" fill="hold" display="0" masterRel="nextClick" afterEffect="1"/>
                                        <p:tgtEl>
                                          <p:spTgt spid="2503"/>
                                        </p:tgtEl>
                                        <p:attrNameLst>
                                          <p:attrName>ppt_c</p:attrName>
                                        </p:attrNameLst>
                                      </p:cBhvr>
                                      <p:to>
                                        <a:srgbClr val="CC0000"/>
                                      </p:to>
                                    </p:animClr>
                                  </p:subTnLst>
                                </p:cTn>
                              </p:par>
                            </p:childTnLst>
                          </p:cTn>
                        </p:par>
                        <p:par>
                          <p:cTn id="31" fill="hold">
                            <p:stCondLst>
                              <p:cond delay="1500"/>
                            </p:stCondLst>
                            <p:childTnLst>
                              <p:par>
                                <p:cTn id="32" presetID="19" presetClass="entr" presetSubtype="10" fill="hold" grpId="0" nodeType="afterEffect">
                                  <p:stCondLst>
                                    <p:cond delay="0"/>
                                  </p:stCondLst>
                                  <p:childTnLst>
                                    <p:set>
                                      <p:cBhvr>
                                        <p:cTn id="33" dur="1" fill="hold">
                                          <p:stCondLst>
                                            <p:cond delay="0"/>
                                          </p:stCondLst>
                                        </p:cTn>
                                        <p:tgtEl>
                                          <p:spTgt spid="2496"/>
                                        </p:tgtEl>
                                        <p:attrNameLst>
                                          <p:attrName>style.visibility</p:attrName>
                                        </p:attrNameLst>
                                      </p:cBhvr>
                                      <p:to>
                                        <p:strVal val="visible"/>
                                      </p:to>
                                    </p:set>
                                    <p:anim calcmode="lin" valueType="num">
                                      <p:cBhvr>
                                        <p:cTn id="34" dur="5000" fill="hold"/>
                                        <p:tgtEl>
                                          <p:spTgt spid="2496"/>
                                        </p:tgtEl>
                                        <p:attrNameLst>
                                          <p:attrName>ppt_w</p:attrName>
                                        </p:attrNameLst>
                                      </p:cBhvr>
                                      <p:tavLst>
                                        <p:tav tm="0" fmla="#ppt_w*sin(2.5*pi*$)">
                                          <p:val>
                                            <p:fltVal val="0"/>
                                          </p:val>
                                        </p:tav>
                                        <p:tav tm="100000">
                                          <p:val>
                                            <p:fltVal val="1"/>
                                          </p:val>
                                        </p:tav>
                                      </p:tavLst>
                                    </p:anim>
                                    <p:anim calcmode="lin" valueType="num">
                                      <p:cBhvr>
                                        <p:cTn id="35" dur="5000" fill="hold"/>
                                        <p:tgtEl>
                                          <p:spTgt spid="249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88"/>
                                        </p:tgtEl>
                                        <p:attrNameLst>
                                          <p:attrName>style.visibility</p:attrName>
                                        </p:attrNameLst>
                                      </p:cBhvr>
                                      <p:to>
                                        <p:strVal val="visible"/>
                                      </p:to>
                                    </p:set>
                                    <p:animEffect transition="in" filter="wipe(left)">
                                      <p:cBhvr>
                                        <p:cTn id="40" dur="500"/>
                                        <p:tgtEl>
                                          <p:spTgt spid="248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93"/>
                                        </p:tgtEl>
                                        <p:attrNameLst>
                                          <p:attrName>style.visibility</p:attrName>
                                        </p:attrNameLst>
                                      </p:cBhvr>
                                      <p:to>
                                        <p:strVal val="visible"/>
                                      </p:to>
                                    </p:set>
                                    <p:animEffect transition="in" filter="wipe(left)">
                                      <p:cBhvr>
                                        <p:cTn id="45" dur="500"/>
                                        <p:tgtEl>
                                          <p:spTgt spid="24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05"/>
                                        </p:tgtEl>
                                        <p:attrNameLst>
                                          <p:attrName>style.visibility</p:attrName>
                                        </p:attrNameLst>
                                      </p:cBhvr>
                                      <p:to>
                                        <p:strVal val="visible"/>
                                      </p:to>
                                    </p:set>
                                    <p:animEffect transition="in" filter="wipe(left)">
                                      <p:cBhvr>
                                        <p:cTn id="50" dur="500"/>
                                        <p:tgtEl>
                                          <p:spTgt spid="2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1" grpId="0"/>
      <p:bldP spid="2487" grpId="0"/>
      <p:bldP spid="2550" grpId="0" animBg="1"/>
      <p:bldP spid="2504" grpId="0"/>
      <p:bldP spid="2503" grpId="0" animBg="1"/>
      <p:bldP spid="2496" grpId="0" animBg="1"/>
      <p:bldP spid="250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53" name="文本框"/>
          <p:cNvSpPr>
            <a:spLocks noGrp="1"/>
          </p:cNvSpPr>
          <p:nvPr>
            <p:ph type="ctrTitle"/>
          </p:nvPr>
        </p:nvSpPr>
        <p:spPr>
          <a:xfrm>
            <a:off x="609600" y="228600"/>
            <a:ext cx="62484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16.3.3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减法运算电路</a:t>
            </a:r>
            <a:endParaRPr lang="zh-CN" altLang="en-US" sz="29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554" name="矩形"/>
          <p:cNvSpPr/>
          <p:nvPr/>
        </p:nvSpPr>
        <p:spPr>
          <a:xfrm>
            <a:off x="5257800" y="1141413"/>
            <a:ext cx="2590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由虚断可得：</a:t>
            </a:r>
            <a:endParaRPr lang="zh-CN" altLang="en-US" sz="2800" b="0"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555" name="对象"/>
          <p:cNvGraphicFramePr>
            <a:graphicFrameLocks noChangeAspect="1"/>
          </p:cNvGraphicFramePr>
          <p:nvPr/>
        </p:nvGraphicFramePr>
        <p:xfrm>
          <a:off x="5365750" y="1562100"/>
          <a:ext cx="2662237" cy="1089025"/>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5365750" y="1562100"/>
                        <a:ext cx="2662237" cy="1089025"/>
                      </a:xfrm>
                      <a:prstGeom prst="rect">
                        <a:avLst/>
                      </a:prstGeom>
                      <a:noFill/>
                      <a:ln w="9525" cap="flat" cmpd="sng">
                        <a:noFill/>
                        <a:prstDash val="solid"/>
                        <a:miter/>
                      </a:ln>
                    </p:spPr>
                  </p:pic>
                </p:oleObj>
              </mc:Fallback>
            </mc:AlternateContent>
          </a:graphicData>
        </a:graphic>
      </p:graphicFrame>
      <p:grpSp>
        <p:nvGrpSpPr>
          <p:cNvPr id="2558" name="组合"/>
          <p:cNvGrpSpPr/>
          <p:nvPr/>
        </p:nvGrpSpPr>
        <p:grpSpPr>
          <a:xfrm>
            <a:off x="5086350" y="4191016"/>
            <a:ext cx="3524215" cy="611187"/>
            <a:chOff x="5086350" y="4191016"/>
            <a:chExt cx="3524215" cy="611187"/>
          </a:xfrm>
        </p:grpSpPr>
        <p:sp>
          <p:nvSpPr>
            <p:cNvPr id="2556" name="矩形"/>
            <p:cNvSpPr/>
            <p:nvPr/>
          </p:nvSpPr>
          <p:spPr>
            <a:xfrm>
              <a:off x="5086350" y="4244975"/>
              <a:ext cx="3118229"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由虚短可得：</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557" name="对象"/>
            <p:cNvGraphicFramePr>
              <a:graphicFrameLocks noChangeAspect="1"/>
            </p:cNvGraphicFramePr>
            <p:nvPr/>
          </p:nvGraphicFramePr>
          <p:xfrm>
            <a:off x="7073158" y="4191016"/>
            <a:ext cx="1537407" cy="611187"/>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7073158" y="4191016"/>
                          <a:ext cx="1537407" cy="611187"/>
                        </a:xfrm>
                        <a:prstGeom prst="rect">
                          <a:avLst/>
                        </a:prstGeom>
                        <a:noFill/>
                        <a:ln w="9525" cap="flat" cmpd="sng">
                          <a:noFill/>
                          <a:prstDash val="solid"/>
                          <a:miter/>
                        </a:ln>
                      </p:spPr>
                    </p:pic>
                  </p:oleObj>
                </mc:Fallback>
              </mc:AlternateContent>
            </a:graphicData>
          </a:graphic>
        </p:graphicFrame>
      </p:grpSp>
      <p:sp>
        <p:nvSpPr>
          <p:cNvPr id="2559" name="矩形"/>
          <p:cNvSpPr/>
          <p:nvPr/>
        </p:nvSpPr>
        <p:spPr>
          <a:xfrm>
            <a:off x="5257800" y="608013"/>
            <a:ext cx="2438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0" i="0" u="none" strike="noStrike" kern="1200" cap="none" spc="0" baseline="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分析方法</a:t>
            </a:r>
            <a:r>
              <a:rPr lang="en-US" altLang="zh-CN" sz="2800" b="0" i="0" u="none" strike="noStrike" kern="1200" cap="none" spc="0" baseline="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0" i="0" u="none" strike="noStrike" kern="1200" cap="none" spc="0" baseline="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2616" name="组合"/>
          <p:cNvGrpSpPr/>
          <p:nvPr/>
        </p:nvGrpSpPr>
        <p:grpSpPr>
          <a:xfrm>
            <a:off x="457200" y="609600"/>
            <a:ext cx="3962400" cy="2690814"/>
            <a:chOff x="457200" y="609600"/>
            <a:chExt cx="3962400" cy="2690814"/>
          </a:xfrm>
        </p:grpSpPr>
        <p:sp>
          <p:nvSpPr>
            <p:cNvPr id="2560" name="矩形"/>
            <p:cNvSpPr/>
            <p:nvPr/>
          </p:nvSpPr>
          <p:spPr>
            <a:xfrm>
              <a:off x="990600" y="2362200"/>
              <a:ext cx="609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i2</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561" name="矩形"/>
            <p:cNvSpPr/>
            <p:nvPr/>
          </p:nvSpPr>
          <p:spPr>
            <a:xfrm>
              <a:off x="3733800" y="20574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562" name="矩形"/>
            <p:cNvSpPr/>
            <p:nvPr/>
          </p:nvSpPr>
          <p:spPr>
            <a:xfrm>
              <a:off x="2528887" y="609600"/>
              <a:ext cx="9001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63" name="矩形"/>
            <p:cNvSpPr/>
            <p:nvPr/>
          </p:nvSpPr>
          <p:spPr>
            <a:xfrm>
              <a:off x="2560637" y="1127125"/>
              <a:ext cx="409574" cy="126999"/>
            </a:xfrm>
            <a:prstGeom prst="rect">
              <a:avLst/>
            </a:prstGeom>
            <a:noFill/>
            <a:ln w="38100" cap="flat" cmpd="sng">
              <a:solidFill>
                <a:srgbClr val="000000"/>
              </a:solidFill>
              <a:prstDash val="solid"/>
              <a:miter/>
            </a:ln>
          </p:spPr>
        </p:sp>
        <p:sp>
          <p:nvSpPr>
            <p:cNvPr id="2564" name="直线"/>
            <p:cNvSpPr/>
            <p:nvPr/>
          </p:nvSpPr>
          <p:spPr>
            <a:xfrm>
              <a:off x="3414711" y="1189037"/>
              <a:ext cx="0" cy="835025"/>
            </a:xfrm>
            <a:prstGeom prst="line">
              <a:avLst/>
            </a:prstGeom>
            <a:noFill/>
            <a:ln w="38100" cap="flat" cmpd="sng">
              <a:solidFill>
                <a:srgbClr val="000000"/>
              </a:solidFill>
              <a:prstDash val="solid"/>
              <a:round/>
            </a:ln>
          </p:spPr>
        </p:sp>
        <p:sp>
          <p:nvSpPr>
            <p:cNvPr id="2565" name="矩形"/>
            <p:cNvSpPr/>
            <p:nvPr/>
          </p:nvSpPr>
          <p:spPr>
            <a:xfrm>
              <a:off x="457200" y="2071687"/>
              <a:ext cx="68579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i1</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566" name="矩形"/>
            <p:cNvSpPr/>
            <p:nvPr/>
          </p:nvSpPr>
          <p:spPr>
            <a:xfrm>
              <a:off x="1571624" y="2209800"/>
              <a:ext cx="409575" cy="125411"/>
            </a:xfrm>
            <a:prstGeom prst="rect">
              <a:avLst/>
            </a:prstGeom>
            <a:noFill/>
            <a:ln w="38100" cap="flat" cmpd="sng">
              <a:solidFill>
                <a:srgbClr val="000000"/>
              </a:solidFill>
              <a:prstDash val="solid"/>
              <a:miter/>
            </a:ln>
          </p:spPr>
        </p:sp>
        <p:sp>
          <p:nvSpPr>
            <p:cNvPr id="2567" name="矩形"/>
            <p:cNvSpPr/>
            <p:nvPr/>
          </p:nvSpPr>
          <p:spPr>
            <a:xfrm>
              <a:off x="2259012" y="2514600"/>
              <a:ext cx="8651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3</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568" name="矩形"/>
            <p:cNvSpPr/>
            <p:nvPr/>
          </p:nvSpPr>
          <p:spPr>
            <a:xfrm>
              <a:off x="1571624" y="1798637"/>
              <a:ext cx="409575" cy="125411"/>
            </a:xfrm>
            <a:prstGeom prst="rect">
              <a:avLst/>
            </a:prstGeom>
            <a:noFill/>
            <a:ln w="38100" cap="flat" cmpd="sng">
              <a:solidFill>
                <a:srgbClr val="000000"/>
              </a:solidFill>
              <a:prstDash val="solid"/>
              <a:miter/>
            </a:ln>
          </p:spPr>
        </p:sp>
        <p:sp>
          <p:nvSpPr>
            <p:cNvPr id="2569" name="直线"/>
            <p:cNvSpPr/>
            <p:nvPr/>
          </p:nvSpPr>
          <p:spPr>
            <a:xfrm>
              <a:off x="2133600" y="1189037"/>
              <a:ext cx="0" cy="704850"/>
            </a:xfrm>
            <a:prstGeom prst="line">
              <a:avLst/>
            </a:prstGeom>
            <a:noFill/>
            <a:ln w="38100" cap="flat" cmpd="sng">
              <a:solidFill>
                <a:srgbClr val="000000"/>
              </a:solidFill>
              <a:prstDash val="solid"/>
              <a:round/>
            </a:ln>
          </p:spPr>
        </p:sp>
        <p:sp>
          <p:nvSpPr>
            <p:cNvPr id="2570" name="矩形"/>
            <p:cNvSpPr/>
            <p:nvPr/>
          </p:nvSpPr>
          <p:spPr>
            <a:xfrm>
              <a:off x="1524000" y="2300288"/>
              <a:ext cx="634999"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571" name="直线"/>
            <p:cNvSpPr/>
            <p:nvPr/>
          </p:nvSpPr>
          <p:spPr>
            <a:xfrm>
              <a:off x="2987675" y="1189037"/>
              <a:ext cx="427036" cy="0"/>
            </a:xfrm>
            <a:prstGeom prst="line">
              <a:avLst/>
            </a:prstGeom>
            <a:noFill/>
            <a:ln w="38100" cap="flat" cmpd="sng">
              <a:solidFill>
                <a:srgbClr val="000000"/>
              </a:solidFill>
              <a:prstDash val="solid"/>
              <a:round/>
            </a:ln>
          </p:spPr>
        </p:sp>
        <p:sp>
          <p:nvSpPr>
            <p:cNvPr id="2572" name="直线"/>
            <p:cNvSpPr/>
            <p:nvPr/>
          </p:nvSpPr>
          <p:spPr>
            <a:xfrm flipH="1">
              <a:off x="914400" y="1858962"/>
              <a:ext cx="665162" cy="0"/>
            </a:xfrm>
            <a:prstGeom prst="line">
              <a:avLst/>
            </a:prstGeom>
            <a:noFill/>
            <a:ln w="38100" cap="flat" cmpd="sng">
              <a:solidFill>
                <a:srgbClr val="000000"/>
              </a:solidFill>
              <a:prstDash val="solid"/>
              <a:round/>
            </a:ln>
          </p:spPr>
        </p:sp>
        <p:sp>
          <p:nvSpPr>
            <p:cNvPr id="2573" name="直线"/>
            <p:cNvSpPr/>
            <p:nvPr/>
          </p:nvSpPr>
          <p:spPr>
            <a:xfrm flipH="1">
              <a:off x="1406525" y="2271713"/>
              <a:ext cx="193674" cy="0"/>
            </a:xfrm>
            <a:prstGeom prst="line">
              <a:avLst/>
            </a:prstGeom>
            <a:noFill/>
            <a:ln w="38100" cap="flat" cmpd="sng">
              <a:solidFill>
                <a:srgbClr val="000000"/>
              </a:solidFill>
              <a:prstDash val="solid"/>
              <a:round/>
            </a:ln>
          </p:spPr>
        </p:sp>
        <p:grpSp>
          <p:nvGrpSpPr>
            <p:cNvPr id="2576" name="组合"/>
            <p:cNvGrpSpPr/>
            <p:nvPr/>
          </p:nvGrpSpPr>
          <p:grpSpPr>
            <a:xfrm>
              <a:off x="2101850" y="2895601"/>
              <a:ext cx="195262" cy="273050"/>
              <a:chOff x="2101850" y="2895601"/>
              <a:chExt cx="195262" cy="273050"/>
            </a:xfrm>
          </p:grpSpPr>
          <p:sp>
            <p:nvSpPr>
              <p:cNvPr id="2574" name="直线"/>
              <p:cNvSpPr/>
              <p:nvPr/>
            </p:nvSpPr>
            <p:spPr>
              <a:xfrm>
                <a:off x="2101850" y="3168651"/>
                <a:ext cx="195262" cy="0"/>
              </a:xfrm>
              <a:prstGeom prst="line">
                <a:avLst/>
              </a:prstGeom>
              <a:noFill/>
              <a:ln w="38100" cap="flat" cmpd="sng">
                <a:solidFill>
                  <a:srgbClr val="000000"/>
                </a:solidFill>
                <a:prstDash val="solid"/>
                <a:round/>
              </a:ln>
            </p:spPr>
          </p:sp>
          <p:sp>
            <p:nvSpPr>
              <p:cNvPr id="2575" name="直线"/>
              <p:cNvSpPr/>
              <p:nvPr/>
            </p:nvSpPr>
            <p:spPr>
              <a:xfrm>
                <a:off x="2203175" y="2895601"/>
                <a:ext cx="0" cy="273050"/>
              </a:xfrm>
              <a:prstGeom prst="line">
                <a:avLst/>
              </a:prstGeom>
              <a:noFill/>
              <a:ln w="38100" cap="flat" cmpd="sng">
                <a:solidFill>
                  <a:srgbClr val="000000"/>
                </a:solidFill>
                <a:prstDash val="solid"/>
                <a:round/>
              </a:ln>
            </p:spPr>
          </p:sp>
        </p:grpSp>
        <p:sp>
          <p:nvSpPr>
            <p:cNvPr id="2577" name="直线"/>
            <p:cNvSpPr/>
            <p:nvPr/>
          </p:nvSpPr>
          <p:spPr>
            <a:xfrm>
              <a:off x="2133600" y="1189037"/>
              <a:ext cx="428623" cy="0"/>
            </a:xfrm>
            <a:prstGeom prst="line">
              <a:avLst/>
            </a:prstGeom>
            <a:noFill/>
            <a:ln w="38100" cap="flat" cmpd="sng">
              <a:solidFill>
                <a:srgbClr val="000000"/>
              </a:solidFill>
              <a:prstDash val="solid"/>
              <a:round/>
            </a:ln>
          </p:spPr>
        </p:sp>
        <p:grpSp>
          <p:nvGrpSpPr>
            <p:cNvPr id="2588" name="组合"/>
            <p:cNvGrpSpPr/>
            <p:nvPr/>
          </p:nvGrpSpPr>
          <p:grpSpPr>
            <a:xfrm>
              <a:off x="1981199" y="1219199"/>
              <a:ext cx="1684338" cy="1306513"/>
              <a:chOff x="1981199" y="1219199"/>
              <a:chExt cx="1684338" cy="1306513"/>
            </a:xfrm>
          </p:grpSpPr>
          <p:sp>
            <p:nvSpPr>
              <p:cNvPr id="2578" name="矩形" descr="40%"/>
              <p:cNvSpPr/>
              <p:nvPr/>
            </p:nvSpPr>
            <p:spPr>
              <a:xfrm>
                <a:off x="2439986" y="1493836"/>
                <a:ext cx="822325" cy="982661"/>
              </a:xfrm>
              <a:prstGeom prst="rect">
                <a:avLst/>
              </a:prstGeom>
              <a:noFill/>
              <a:ln w="38100" cap="flat" cmpd="sng">
                <a:solidFill>
                  <a:srgbClr val="000000"/>
                </a:solidFill>
                <a:prstDash val="solid"/>
                <a:miter/>
              </a:ln>
            </p:spPr>
          </p:sp>
          <p:sp>
            <p:nvSpPr>
              <p:cNvPr id="2579" name="矩形"/>
              <p:cNvSpPr/>
              <p:nvPr/>
            </p:nvSpPr>
            <p:spPr>
              <a:xfrm>
                <a:off x="2428875" y="20066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580" name="矩形"/>
              <p:cNvSpPr/>
              <p:nvPr/>
            </p:nvSpPr>
            <p:spPr>
              <a:xfrm>
                <a:off x="2933699" y="1782762"/>
                <a:ext cx="63817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581" name="矩形"/>
              <p:cNvSpPr/>
              <p:nvPr/>
            </p:nvSpPr>
            <p:spPr>
              <a:xfrm>
                <a:off x="2773362" y="1436687"/>
                <a:ext cx="83661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582" name="直线"/>
              <p:cNvSpPr/>
              <p:nvPr/>
            </p:nvSpPr>
            <p:spPr>
              <a:xfrm>
                <a:off x="1981199" y="2271712"/>
                <a:ext cx="460374" cy="0"/>
              </a:xfrm>
              <a:prstGeom prst="line">
                <a:avLst/>
              </a:prstGeom>
              <a:noFill/>
              <a:ln w="38100" cap="flat" cmpd="sng">
                <a:solidFill>
                  <a:srgbClr val="000000"/>
                </a:solidFill>
                <a:prstDash val="solid"/>
                <a:round/>
              </a:ln>
            </p:spPr>
          </p:sp>
          <p:sp>
            <p:nvSpPr>
              <p:cNvPr id="2583" name="直线"/>
              <p:cNvSpPr/>
              <p:nvPr/>
            </p:nvSpPr>
            <p:spPr>
              <a:xfrm>
                <a:off x="3262312" y="2011361"/>
                <a:ext cx="403225" cy="0"/>
              </a:xfrm>
              <a:prstGeom prst="line">
                <a:avLst/>
              </a:prstGeom>
              <a:noFill/>
              <a:ln w="38100" cap="flat" cmpd="sng">
                <a:solidFill>
                  <a:srgbClr val="000000"/>
                </a:solidFill>
                <a:prstDash val="solid"/>
                <a:round/>
              </a:ln>
            </p:spPr>
          </p:sp>
          <p:sp>
            <p:nvSpPr>
              <p:cNvPr id="2584" name="直线"/>
              <p:cNvSpPr/>
              <p:nvPr/>
            </p:nvSpPr>
            <p:spPr>
              <a:xfrm>
                <a:off x="2128837" y="1219199"/>
                <a:ext cx="0" cy="0"/>
              </a:xfrm>
              <a:prstGeom prst="line">
                <a:avLst/>
              </a:prstGeom>
              <a:noFill/>
              <a:ln w="28575" cap="flat" cmpd="sng">
                <a:solidFill>
                  <a:srgbClr val="000000"/>
                </a:solidFill>
                <a:prstDash val="solid"/>
                <a:round/>
              </a:ln>
            </p:spPr>
          </p:sp>
          <p:sp>
            <p:nvSpPr>
              <p:cNvPr id="2585" name="直线"/>
              <p:cNvSpPr/>
              <p:nvPr/>
            </p:nvSpPr>
            <p:spPr>
              <a:xfrm>
                <a:off x="1981199" y="1879600"/>
                <a:ext cx="460374" cy="0"/>
              </a:xfrm>
              <a:prstGeom prst="line">
                <a:avLst/>
              </a:prstGeom>
              <a:noFill/>
              <a:ln w="38100" cap="flat" cmpd="sng">
                <a:solidFill>
                  <a:srgbClr val="000000"/>
                </a:solidFill>
                <a:prstDash val="solid"/>
                <a:round/>
              </a:ln>
            </p:spPr>
          </p:sp>
          <p:sp>
            <p:nvSpPr>
              <p:cNvPr id="2586" name="矩形"/>
              <p:cNvSpPr/>
              <p:nvPr/>
            </p:nvSpPr>
            <p:spPr>
              <a:xfrm>
                <a:off x="2439986" y="15748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587" name="矩形"/>
              <p:cNvSpPr/>
              <p:nvPr/>
            </p:nvSpPr>
            <p:spPr>
              <a:xfrm rot="5400000">
                <a:off x="2547937" y="1455736"/>
                <a:ext cx="371475"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589" name="椭圆"/>
            <p:cNvSpPr/>
            <p:nvPr/>
          </p:nvSpPr>
          <p:spPr>
            <a:xfrm>
              <a:off x="1295399" y="2244725"/>
              <a:ext cx="100012" cy="100012"/>
            </a:xfrm>
            <a:prstGeom prst="ellipse">
              <a:avLst/>
            </a:prstGeom>
            <a:noFill/>
            <a:ln w="38100" cap="flat" cmpd="sng">
              <a:solidFill>
                <a:srgbClr val="000000"/>
              </a:solidFill>
              <a:prstDash val="solid"/>
              <a:round/>
            </a:ln>
          </p:spPr>
        </p:sp>
        <p:sp>
          <p:nvSpPr>
            <p:cNvPr id="2590" name="椭圆"/>
            <p:cNvSpPr/>
            <p:nvPr/>
          </p:nvSpPr>
          <p:spPr>
            <a:xfrm>
              <a:off x="3657600" y="1957387"/>
              <a:ext cx="100012" cy="100012"/>
            </a:xfrm>
            <a:prstGeom prst="ellipse">
              <a:avLst/>
            </a:prstGeom>
            <a:noFill/>
            <a:ln w="38100" cap="flat" cmpd="sng">
              <a:solidFill>
                <a:srgbClr val="000000"/>
              </a:solidFill>
              <a:prstDash val="solid"/>
              <a:round/>
            </a:ln>
          </p:spPr>
        </p:sp>
        <p:sp>
          <p:nvSpPr>
            <p:cNvPr id="2591" name="矩形"/>
            <p:cNvSpPr/>
            <p:nvPr/>
          </p:nvSpPr>
          <p:spPr>
            <a:xfrm rot="-5400000">
              <a:off x="2001837" y="2655888"/>
              <a:ext cx="409575" cy="125411"/>
            </a:xfrm>
            <a:prstGeom prst="rect">
              <a:avLst/>
            </a:prstGeom>
            <a:noFill/>
            <a:ln w="38100" cap="flat" cmpd="sng">
              <a:solidFill>
                <a:srgbClr val="000000"/>
              </a:solidFill>
              <a:prstDash val="solid"/>
              <a:miter/>
            </a:ln>
          </p:spPr>
        </p:sp>
        <p:sp>
          <p:nvSpPr>
            <p:cNvPr id="2592" name="椭圆"/>
            <p:cNvSpPr/>
            <p:nvPr/>
          </p:nvSpPr>
          <p:spPr>
            <a:xfrm>
              <a:off x="838200" y="1804988"/>
              <a:ext cx="100012" cy="100012"/>
            </a:xfrm>
            <a:prstGeom prst="ellipse">
              <a:avLst/>
            </a:prstGeom>
            <a:noFill/>
            <a:ln w="38100" cap="flat" cmpd="sng">
              <a:solidFill>
                <a:srgbClr val="000000"/>
              </a:solidFill>
              <a:prstDash val="solid"/>
              <a:round/>
            </a:ln>
          </p:spPr>
        </p:sp>
        <p:sp>
          <p:nvSpPr>
            <p:cNvPr id="2593" name="矩形"/>
            <p:cNvSpPr/>
            <p:nvPr/>
          </p:nvSpPr>
          <p:spPr>
            <a:xfrm>
              <a:off x="1497012" y="1295399"/>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598" name="组合"/>
            <p:cNvGrpSpPr/>
            <p:nvPr/>
          </p:nvGrpSpPr>
          <p:grpSpPr>
            <a:xfrm>
              <a:off x="3581399" y="2643188"/>
              <a:ext cx="234948" cy="328611"/>
              <a:chOff x="3581399" y="2643188"/>
              <a:chExt cx="234948" cy="328611"/>
            </a:xfrm>
          </p:grpSpPr>
          <p:grpSp>
            <p:nvGrpSpPr>
              <p:cNvPr id="2596" name="组合"/>
              <p:cNvGrpSpPr/>
              <p:nvPr/>
            </p:nvGrpSpPr>
            <p:grpSpPr>
              <a:xfrm>
                <a:off x="3581399" y="2728912"/>
                <a:ext cx="234948" cy="242886"/>
                <a:chOff x="3581399" y="2728912"/>
                <a:chExt cx="234948" cy="242886"/>
              </a:xfrm>
            </p:grpSpPr>
            <p:sp>
              <p:nvSpPr>
                <p:cNvPr id="2594" name="直线"/>
                <p:cNvSpPr/>
                <p:nvPr/>
              </p:nvSpPr>
              <p:spPr>
                <a:xfrm>
                  <a:off x="3581399" y="2971799"/>
                  <a:ext cx="234948" cy="0"/>
                </a:xfrm>
                <a:prstGeom prst="line">
                  <a:avLst/>
                </a:prstGeom>
                <a:noFill/>
                <a:ln w="38100" cap="flat" cmpd="sng">
                  <a:solidFill>
                    <a:srgbClr val="000000"/>
                  </a:solidFill>
                  <a:prstDash val="solid"/>
                  <a:round/>
                </a:ln>
              </p:spPr>
            </p:sp>
            <p:sp>
              <p:nvSpPr>
                <p:cNvPr id="2595" name="直线"/>
                <p:cNvSpPr/>
                <p:nvPr/>
              </p:nvSpPr>
              <p:spPr>
                <a:xfrm>
                  <a:off x="3703319" y="2728912"/>
                  <a:ext cx="0" cy="242886"/>
                </a:xfrm>
                <a:prstGeom prst="line">
                  <a:avLst/>
                </a:prstGeom>
                <a:noFill/>
                <a:ln w="38100" cap="flat" cmpd="sng">
                  <a:solidFill>
                    <a:srgbClr val="000000"/>
                  </a:solidFill>
                  <a:prstDash val="solid"/>
                  <a:round/>
                </a:ln>
              </p:spPr>
            </p:sp>
          </p:grpSp>
          <p:sp>
            <p:nvSpPr>
              <p:cNvPr id="2597" name="椭圆"/>
              <p:cNvSpPr/>
              <p:nvPr/>
            </p:nvSpPr>
            <p:spPr>
              <a:xfrm>
                <a:off x="3657600" y="2643188"/>
                <a:ext cx="100012" cy="100012"/>
              </a:xfrm>
              <a:prstGeom prst="ellipse">
                <a:avLst/>
              </a:prstGeom>
              <a:noFill/>
              <a:ln w="38100" cap="flat" cmpd="sng">
                <a:solidFill>
                  <a:srgbClr val="000000"/>
                </a:solidFill>
                <a:prstDash val="solid"/>
                <a:round/>
              </a:ln>
            </p:spPr>
          </p:sp>
        </p:grpSp>
        <p:sp>
          <p:nvSpPr>
            <p:cNvPr id="2599" name="矩形"/>
            <p:cNvSpPr/>
            <p:nvPr/>
          </p:nvSpPr>
          <p:spPr>
            <a:xfrm>
              <a:off x="3733800" y="1766887"/>
              <a:ext cx="4571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00" name="矩形"/>
            <p:cNvSpPr/>
            <p:nvPr/>
          </p:nvSpPr>
          <p:spPr>
            <a:xfrm>
              <a:off x="3733800" y="2452687"/>
              <a:ext cx="457198"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01" name="直线"/>
            <p:cNvSpPr/>
            <p:nvPr/>
          </p:nvSpPr>
          <p:spPr>
            <a:xfrm>
              <a:off x="2209800" y="2286000"/>
              <a:ext cx="0" cy="215898"/>
            </a:xfrm>
            <a:prstGeom prst="line">
              <a:avLst/>
            </a:prstGeom>
            <a:noFill/>
            <a:ln w="38100" cap="flat" cmpd="sng">
              <a:solidFill>
                <a:srgbClr val="000000"/>
              </a:solidFill>
              <a:prstDash val="solid"/>
              <a:round/>
            </a:ln>
          </p:spPr>
        </p:sp>
        <p:grpSp>
          <p:nvGrpSpPr>
            <p:cNvPr id="2606" name="组合"/>
            <p:cNvGrpSpPr/>
            <p:nvPr/>
          </p:nvGrpSpPr>
          <p:grpSpPr>
            <a:xfrm>
              <a:off x="1212850" y="2971799"/>
              <a:ext cx="234950" cy="328614"/>
              <a:chOff x="1212850" y="2971799"/>
              <a:chExt cx="234950" cy="328614"/>
            </a:xfrm>
          </p:grpSpPr>
          <p:grpSp>
            <p:nvGrpSpPr>
              <p:cNvPr id="2604" name="组合"/>
              <p:cNvGrpSpPr/>
              <p:nvPr/>
            </p:nvGrpSpPr>
            <p:grpSpPr>
              <a:xfrm>
                <a:off x="1212850" y="3057526"/>
                <a:ext cx="234950" cy="242887"/>
                <a:chOff x="1212850" y="3057526"/>
                <a:chExt cx="234950" cy="242887"/>
              </a:xfrm>
            </p:grpSpPr>
            <p:sp>
              <p:nvSpPr>
                <p:cNvPr id="2602" name="直线"/>
                <p:cNvSpPr/>
                <p:nvPr/>
              </p:nvSpPr>
              <p:spPr>
                <a:xfrm>
                  <a:off x="1212850" y="3300414"/>
                  <a:ext cx="234950" cy="0"/>
                </a:xfrm>
                <a:prstGeom prst="line">
                  <a:avLst/>
                </a:prstGeom>
                <a:noFill/>
                <a:ln w="38100" cap="flat" cmpd="sng">
                  <a:solidFill>
                    <a:srgbClr val="000000"/>
                  </a:solidFill>
                  <a:prstDash val="solid"/>
                  <a:round/>
                </a:ln>
              </p:spPr>
            </p:sp>
            <p:sp>
              <p:nvSpPr>
                <p:cNvPr id="2603" name="直线"/>
                <p:cNvSpPr/>
                <p:nvPr/>
              </p:nvSpPr>
              <p:spPr>
                <a:xfrm>
                  <a:off x="1334769" y="3057526"/>
                  <a:ext cx="0" cy="242886"/>
                </a:xfrm>
                <a:prstGeom prst="line">
                  <a:avLst/>
                </a:prstGeom>
                <a:noFill/>
                <a:ln w="38100" cap="flat" cmpd="sng">
                  <a:solidFill>
                    <a:srgbClr val="000000"/>
                  </a:solidFill>
                  <a:prstDash val="solid"/>
                  <a:round/>
                </a:ln>
              </p:spPr>
            </p:sp>
          </p:grpSp>
          <p:sp>
            <p:nvSpPr>
              <p:cNvPr id="2605" name="椭圆"/>
              <p:cNvSpPr/>
              <p:nvPr/>
            </p:nvSpPr>
            <p:spPr>
              <a:xfrm>
                <a:off x="1289049" y="2971799"/>
                <a:ext cx="100012" cy="100011"/>
              </a:xfrm>
              <a:prstGeom prst="ellipse">
                <a:avLst/>
              </a:prstGeom>
              <a:noFill/>
              <a:ln w="38100" cap="flat" cmpd="sng">
                <a:solidFill>
                  <a:srgbClr val="000000"/>
                </a:solidFill>
                <a:prstDash val="solid"/>
                <a:round/>
              </a:ln>
            </p:spPr>
          </p:sp>
        </p:grpSp>
        <p:sp>
          <p:nvSpPr>
            <p:cNvPr id="2607" name="矩形"/>
            <p:cNvSpPr/>
            <p:nvPr/>
          </p:nvSpPr>
          <p:spPr>
            <a:xfrm>
              <a:off x="493712" y="1614486"/>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2612" name="组合"/>
            <p:cNvGrpSpPr/>
            <p:nvPr/>
          </p:nvGrpSpPr>
          <p:grpSpPr>
            <a:xfrm>
              <a:off x="755650" y="2971799"/>
              <a:ext cx="234949" cy="328614"/>
              <a:chOff x="755650" y="2971799"/>
              <a:chExt cx="234949" cy="328614"/>
            </a:xfrm>
          </p:grpSpPr>
          <p:grpSp>
            <p:nvGrpSpPr>
              <p:cNvPr id="2610" name="组合"/>
              <p:cNvGrpSpPr/>
              <p:nvPr/>
            </p:nvGrpSpPr>
            <p:grpSpPr>
              <a:xfrm>
                <a:off x="755650" y="3057526"/>
                <a:ext cx="234949" cy="242887"/>
                <a:chOff x="755650" y="3057526"/>
                <a:chExt cx="234949" cy="242887"/>
              </a:xfrm>
            </p:grpSpPr>
            <p:sp>
              <p:nvSpPr>
                <p:cNvPr id="2608" name="直线"/>
                <p:cNvSpPr/>
                <p:nvPr/>
              </p:nvSpPr>
              <p:spPr>
                <a:xfrm>
                  <a:off x="755650" y="3300414"/>
                  <a:ext cx="234949" cy="0"/>
                </a:xfrm>
                <a:prstGeom prst="line">
                  <a:avLst/>
                </a:prstGeom>
                <a:noFill/>
                <a:ln w="38100" cap="flat" cmpd="sng">
                  <a:solidFill>
                    <a:srgbClr val="000000"/>
                  </a:solidFill>
                  <a:prstDash val="solid"/>
                  <a:round/>
                </a:ln>
              </p:spPr>
            </p:sp>
            <p:sp>
              <p:nvSpPr>
                <p:cNvPr id="2609" name="直线"/>
                <p:cNvSpPr/>
                <p:nvPr/>
              </p:nvSpPr>
              <p:spPr>
                <a:xfrm>
                  <a:off x="877570" y="3057526"/>
                  <a:ext cx="0" cy="242886"/>
                </a:xfrm>
                <a:prstGeom prst="line">
                  <a:avLst/>
                </a:prstGeom>
                <a:noFill/>
                <a:ln w="38100" cap="flat" cmpd="sng">
                  <a:solidFill>
                    <a:srgbClr val="000000"/>
                  </a:solidFill>
                  <a:prstDash val="solid"/>
                  <a:round/>
                </a:ln>
              </p:spPr>
            </p:sp>
          </p:grpSp>
          <p:sp>
            <p:nvSpPr>
              <p:cNvPr id="2611" name="椭圆"/>
              <p:cNvSpPr/>
              <p:nvPr/>
            </p:nvSpPr>
            <p:spPr>
              <a:xfrm>
                <a:off x="831850" y="2971799"/>
                <a:ext cx="100012" cy="100011"/>
              </a:xfrm>
              <a:prstGeom prst="ellipse">
                <a:avLst/>
              </a:prstGeom>
              <a:noFill/>
              <a:ln w="38100" cap="flat" cmpd="sng">
                <a:solidFill>
                  <a:srgbClr val="000000"/>
                </a:solidFill>
                <a:prstDash val="solid"/>
                <a:round/>
              </a:ln>
            </p:spPr>
          </p:sp>
        </p:grpSp>
        <p:sp>
          <p:nvSpPr>
            <p:cNvPr id="2613" name="矩形"/>
            <p:cNvSpPr/>
            <p:nvPr/>
          </p:nvSpPr>
          <p:spPr>
            <a:xfrm>
              <a:off x="990600" y="2057400"/>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14" name="矩形"/>
            <p:cNvSpPr/>
            <p:nvPr/>
          </p:nvSpPr>
          <p:spPr>
            <a:xfrm>
              <a:off x="457200" y="2743200"/>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15" name="矩形"/>
            <p:cNvSpPr/>
            <p:nvPr/>
          </p:nvSpPr>
          <p:spPr>
            <a:xfrm>
              <a:off x="990600" y="2757488"/>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
        <p:nvSpPr>
          <p:cNvPr id="2617" name="矩形"/>
          <p:cNvSpPr/>
          <p:nvPr/>
        </p:nvSpPr>
        <p:spPr>
          <a:xfrm>
            <a:off x="228600" y="3519488"/>
            <a:ext cx="49530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如果取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1</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2</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3</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endParaRPr lang="zh-CN" altLang="en-US"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618" name="对象"/>
          <p:cNvGraphicFramePr>
            <a:graphicFrameLocks noChangeAspect="1"/>
          </p:cNvGraphicFramePr>
          <p:nvPr/>
        </p:nvGraphicFramePr>
        <p:xfrm>
          <a:off x="815182" y="3898329"/>
          <a:ext cx="2484438" cy="965836"/>
        </p:xfrm>
        <a:graphic>
          <a:graphicData uri="http://schemas.openxmlformats.org/presentationml/2006/ole">
            <mc:AlternateContent xmlns:mc="http://schemas.openxmlformats.org/markup-compatibility/2006">
              <mc:Choice xmlns:v="urn:schemas-microsoft-com:vml" Requires="v">
                <p:oleObj spid="_x0000_s3" name="package" r:id="rId5" imgW="1243330" imgH="466090" progId="package">
                  <p:embed/>
                </p:oleObj>
              </mc:Choice>
              <mc:Fallback>
                <p:oleObj name="package" r:id="rId5" imgW="1243330" imgH="466090" progId="package">
                  <p:embed/>
                  <p:pic>
                    <p:nvPicPr>
                      <p:cNvPr id="0" name="对象"/>
                      <p:cNvPicPr>
                        <a:picLocks noChangeAspect="1"/>
                      </p:cNvPicPr>
                      <p:nvPr/>
                    </p:nvPicPr>
                    <p:blipFill>
                      <a:blip r:embed="rId6" cstate="print"/>
                      <a:stretch>
                        <a:fillRect/>
                      </a:stretch>
                    </p:blipFill>
                    <p:spPr>
                      <a:xfrm>
                        <a:off x="815182" y="3898329"/>
                        <a:ext cx="2484438" cy="965836"/>
                      </a:xfrm>
                      <a:prstGeom prst="rect">
                        <a:avLst/>
                      </a:prstGeom>
                      <a:noFill/>
                      <a:ln w="9525" cap="flat" cmpd="sng">
                        <a:noFill/>
                        <a:prstDash val="solid"/>
                        <a:miter/>
                      </a:ln>
                    </p:spPr>
                  </p:pic>
                </p:oleObj>
              </mc:Fallback>
            </mc:AlternateContent>
          </a:graphicData>
        </a:graphic>
      </p:graphicFrame>
      <p:sp>
        <p:nvSpPr>
          <p:cNvPr id="2619" name="矩形"/>
          <p:cNvSpPr/>
          <p:nvPr/>
        </p:nvSpPr>
        <p:spPr>
          <a:xfrm>
            <a:off x="0" y="4724400"/>
            <a:ext cx="3886200" cy="52321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如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1</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2</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3</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F</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a:t>
            </a:r>
            <a:endParaRPr lang="zh-CN" altLang="en-US" sz="2800" b="1" i="1"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2620" name="对象"/>
          <p:cNvGraphicFramePr>
            <a:graphicFrameLocks noChangeAspect="1"/>
          </p:cNvGraphicFramePr>
          <p:nvPr/>
        </p:nvGraphicFramePr>
        <p:xfrm>
          <a:off x="228600" y="5337175"/>
          <a:ext cx="3200400" cy="560388"/>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228600" y="5337175"/>
                        <a:ext cx="3200400" cy="560388"/>
                      </a:xfrm>
                      <a:prstGeom prst="rect">
                        <a:avLst/>
                      </a:prstGeom>
                      <a:noFill/>
                      <a:ln w="28575" cap="flat" cmpd="sng">
                        <a:solidFill>
                          <a:srgbClr val="006600"/>
                        </a:solidFill>
                        <a:prstDash val="solid"/>
                        <a:miter/>
                      </a:ln>
                    </p:spPr>
                  </p:pic>
                </p:oleObj>
              </mc:Fallback>
            </mc:AlternateContent>
          </a:graphicData>
        </a:graphic>
      </p:graphicFrame>
      <p:sp>
        <p:nvSpPr>
          <p:cNvPr id="2621" name="矩形"/>
          <p:cNvSpPr/>
          <p:nvPr/>
        </p:nvSpPr>
        <p:spPr>
          <a:xfrm>
            <a:off x="2239963" y="3048000"/>
            <a:ext cx="2766693" cy="518159"/>
          </a:xfrm>
          <a:prstGeom prst="rect">
            <a:avLst/>
          </a:prstGeom>
          <a:noFill/>
          <a:ln w="9525" cap="flat" cmpd="sng">
            <a:noFill/>
            <a:prstDash val="solid"/>
            <a:round/>
          </a:ln>
        </p:spPr>
        <p:txBody>
          <a:bodyPr vert="horz" wrap="non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R</a:t>
            </a:r>
            <a:r>
              <a:rPr lang="en-US" altLang="zh-CN" sz="2800" b="1" i="1" u="none" strike="noStrike" kern="1200" cap="none" spc="0" baseline="-25000">
                <a:solidFill>
                  <a:srgbClr val="CC0000"/>
                </a:solidFill>
                <a:latin typeface="Times New Roman" panose="02020603050405020304" charset="0"/>
                <a:ea typeface="宋体" panose="02010600030101010101" pitchFamily="2" charset="-122"/>
                <a:cs typeface="Calibri" panose="020F0502020204030204" charset="0"/>
              </a:rPr>
              <a:t>2</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 // R</a:t>
            </a:r>
            <a:r>
              <a:rPr lang="en-US" altLang="zh-CN" sz="2800" b="1" i="1" u="none" strike="noStrike" kern="1200" cap="none" spc="0" baseline="-25000">
                <a:solidFill>
                  <a:srgbClr val="CC0000"/>
                </a:solidFill>
                <a:latin typeface="Times New Roman" panose="02020603050405020304" charset="0"/>
                <a:ea typeface="宋体" panose="02010600030101010101" pitchFamily="2" charset="-122"/>
                <a:cs typeface="Calibri" panose="020F0502020204030204" charset="0"/>
              </a:rPr>
              <a:t>3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 R</a:t>
            </a:r>
            <a:r>
              <a:rPr lang="en-US" altLang="zh-CN" sz="2800" b="1" i="1" u="none" strike="noStrike" kern="1200" cap="none" spc="0" baseline="-25000">
                <a:solidFill>
                  <a:srgbClr val="CC0000"/>
                </a:solidFill>
                <a:latin typeface="Times New Roman" panose="02020603050405020304" charset="0"/>
                <a:ea typeface="宋体" panose="02010600030101010101" pitchFamily="2" charset="-122"/>
                <a:cs typeface="Calibri" panose="020F0502020204030204" charset="0"/>
              </a:rPr>
              <a:t>1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Calibri" panose="020F0502020204030204" charset="0"/>
              </a:rPr>
              <a:t>// R</a:t>
            </a:r>
            <a:r>
              <a:rPr lang="en-US" altLang="zh-CN" sz="2800" b="1" i="1" u="none" strike="noStrike" kern="1200" cap="none" spc="0" baseline="-25000">
                <a:solidFill>
                  <a:srgbClr val="CC0000"/>
                </a:solidFill>
                <a:latin typeface="Times New Roman" panose="02020603050405020304" charset="0"/>
                <a:ea typeface="宋体" panose="02010600030101010101" pitchFamily="2" charset="-122"/>
                <a:cs typeface="Calibri" panose="020F0502020204030204" charset="0"/>
              </a:rPr>
              <a:t>F</a:t>
            </a:r>
            <a:endParaRPr lang="zh-CN" altLang="en-US" sz="2800" b="1" i="1" u="none" strike="noStrike" kern="1200" cap="none" spc="0" baseline="-25000">
              <a:solidFill>
                <a:srgbClr val="CC0000"/>
              </a:solidFill>
              <a:latin typeface="Times New Roman" panose="02020603050405020304" charset="0"/>
              <a:ea typeface="宋体" panose="02010600030101010101" pitchFamily="2" charset="-122"/>
              <a:cs typeface="Calibri" panose="020F0502020204030204" charset="0"/>
            </a:endParaRPr>
          </a:p>
        </p:txBody>
      </p:sp>
      <p:sp>
        <p:nvSpPr>
          <p:cNvPr id="2622" name="矩形" descr="40%"/>
          <p:cNvSpPr/>
          <p:nvPr/>
        </p:nvSpPr>
        <p:spPr>
          <a:xfrm>
            <a:off x="501650" y="5957888"/>
            <a:ext cx="5954713"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eaLnBrk="0" latinLnBrk="0" hangingPunct="0">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输出与两个输入信号的差值成正比。</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623" name="椭圆形标注" descr="40%"/>
          <p:cNvSpPr/>
          <p:nvPr/>
        </p:nvSpPr>
        <p:spPr>
          <a:xfrm>
            <a:off x="3429000" y="533400"/>
            <a:ext cx="2209799" cy="1143000"/>
          </a:xfrm>
          <a:prstGeom prst="wedgeEllipseCallout">
            <a:avLst>
              <a:gd name="adj1" fmla="val -68597"/>
              <a:gd name="adj2" fmla="val 49851"/>
            </a:avLst>
          </a:prstGeom>
          <a:pattFill prst="pct40">
            <a:fgClr>
              <a:srgbClr val="CCFF66"/>
            </a:fgClr>
            <a:bgClr>
              <a:srgbClr val="FFFFFF"/>
            </a:bgClr>
          </a:pattFill>
          <a:ln w="38100" cap="flat" cmpd="sng">
            <a:solidFill>
              <a:srgbClr val="006600"/>
            </a:solidFill>
            <a:prstDash val="solid"/>
            <a:miter/>
          </a:ln>
        </p:spPr>
        <p:txBody>
          <a:bodyPr vert="horz" wrap="none" lIns="91440" tIns="45720" rIns="91440" bIns="45720" anchor="ctr" anchorCtr="0"/>
          <a:lstStyle/>
          <a:p>
            <a:pPr marL="0" indent="0" algn="ctr">
              <a:lnSpc>
                <a:spcPct val="110000"/>
              </a:lnSpc>
              <a:spcBef>
                <a:spcPts val="0"/>
              </a:spcBef>
              <a:spcAft>
                <a:spcPts val="0"/>
              </a:spcAft>
              <a:buNone/>
            </a:pPr>
            <a:r>
              <a:rPr lang="zh-CN" altLang="en-US" sz="2800" b="1" i="1" u="sng"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常用做测量</a:t>
            </a:r>
            <a:endParaRPr lang="en-US" altLang="zh-CN" sz="2800" b="1" i="1" u="sng"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a:p>
            <a:pPr marL="0" indent="0" algn="ctr">
              <a:lnSpc>
                <a:spcPct val="110000"/>
              </a:lnSpc>
              <a:spcBef>
                <a:spcPts val="0"/>
              </a:spcBef>
              <a:spcAft>
                <a:spcPts val="0"/>
              </a:spcAft>
              <a:buNone/>
            </a:pPr>
            <a:r>
              <a:rPr lang="zh-CN" altLang="en-US" sz="2800" b="1" i="1" u="sng"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放大电路</a:t>
            </a:r>
            <a:endParaRPr lang="zh-CN" altLang="en-US" sz="2800" b="1" i="1" u="sng"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aphicFrame>
        <p:nvGraphicFramePr>
          <p:cNvPr id="2624" name="对象"/>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 name="package" r:id="rId9" imgW="114300" imgH="215900" progId="package">
                  <p:embed/>
                </p:oleObj>
              </mc:Choice>
              <mc:Fallback>
                <p:oleObj name="package" r:id="rId9" imgW="114300" imgH="215900" progId="package">
                  <p:embed/>
                  <p:pic>
                    <p:nvPicPr>
                      <p:cNvPr id="0" name="对象"/>
                      <p:cNvPicPr>
                        <a:picLocks noChangeAspect="1"/>
                      </p:cNvPicPr>
                      <p:nvPr/>
                    </p:nvPicPr>
                    <p:blipFill>
                      <a:blip r:embed="rId10" cstate="print"/>
                      <a:stretch>
                        <a:fillRect/>
                      </a:stretch>
                    </p:blipFill>
                    <p:spPr>
                      <a:xfrm>
                        <a:off x="4514850" y="3321050"/>
                        <a:ext cx="114300" cy="215900"/>
                      </a:xfrm>
                      <a:prstGeom prst="rect">
                        <a:avLst/>
                      </a:prstGeom>
                      <a:noFill/>
                      <a:ln w="9525" cap="flat" cmpd="sng">
                        <a:noFill/>
                        <a:prstDash val="solid"/>
                        <a:miter/>
                      </a:ln>
                    </p:spPr>
                  </p:pic>
                </p:oleObj>
              </mc:Fallback>
            </mc:AlternateContent>
          </a:graphicData>
        </a:graphic>
      </p:graphicFrame>
      <p:grpSp>
        <p:nvGrpSpPr>
          <p:cNvPr id="2627" name="组合"/>
          <p:cNvGrpSpPr/>
          <p:nvPr/>
        </p:nvGrpSpPr>
        <p:grpSpPr>
          <a:xfrm>
            <a:off x="3809997" y="4876800"/>
            <a:ext cx="5111741" cy="1066798"/>
            <a:chOff x="3809997" y="4876800"/>
            <a:chExt cx="5111741" cy="1066798"/>
          </a:xfrm>
        </p:grpSpPr>
        <p:sp>
          <p:nvSpPr>
            <p:cNvPr id="2625" name="矩形"/>
            <p:cNvSpPr/>
            <p:nvPr/>
          </p:nvSpPr>
          <p:spPr>
            <a:xfrm>
              <a:off x="3810000" y="4876800"/>
              <a:ext cx="5105400" cy="1066798"/>
            </a:xfrm>
            <a:prstGeom prst="rect">
              <a:avLst/>
            </a:prstGeom>
            <a:noFill/>
            <a:ln w="28575" cap="flat" cmpd="sng">
              <a:solidFill>
                <a:srgbClr val="006600"/>
              </a:solidFill>
              <a:prstDash val="solid"/>
              <a:miter/>
            </a:ln>
          </p:spPr>
        </p:sp>
        <p:graphicFrame>
          <p:nvGraphicFramePr>
            <p:cNvPr id="2626" name="对象"/>
            <p:cNvGraphicFramePr>
              <a:graphicFrameLocks noChangeAspect="1"/>
            </p:cNvGraphicFramePr>
            <p:nvPr/>
          </p:nvGraphicFramePr>
          <p:xfrm>
            <a:off x="3809997" y="4881542"/>
            <a:ext cx="5111741" cy="1016184"/>
          </p:xfrm>
          <a:graphic>
            <a:graphicData uri="http://schemas.openxmlformats.org/presentationml/2006/ole">
              <mc:AlternateContent xmlns:mc="http://schemas.openxmlformats.org/markup-compatibility/2006">
                <mc:Choice xmlns:v="urn:schemas-microsoft-com:vml" Requires="v">
                  <p:oleObj spid="_x0000_s6" name="package" r:id="rId11" imgW="0" imgH="0" progId="package">
                    <p:embed/>
                  </p:oleObj>
                </mc:Choice>
                <mc:Fallback>
                  <p:oleObj name="package" r:id="rId11" imgW="0" imgH="0" progId="package">
                    <p:embed/>
                    <p:pic>
                      <p:nvPicPr>
                        <p:cNvPr id="0" name="对象"/>
                        <p:cNvPicPr>
                          <a:picLocks noChangeAspect="1"/>
                        </p:cNvPicPr>
                        <p:nvPr/>
                      </p:nvPicPr>
                      <p:blipFill>
                        <a:blip r:embed="rId12" cstate="print"/>
                        <a:stretch>
                          <a:fillRect/>
                        </a:stretch>
                      </p:blipFill>
                      <p:spPr>
                        <a:xfrm>
                          <a:off x="3809997" y="4881542"/>
                          <a:ext cx="5111741" cy="1016184"/>
                        </a:xfrm>
                        <a:prstGeom prst="rect">
                          <a:avLst/>
                        </a:prstGeom>
                        <a:noFill/>
                        <a:ln w="9525" cap="flat" cmpd="sng">
                          <a:noFill/>
                          <a:prstDash val="solid"/>
                          <a:miter/>
                        </a:ln>
                      </p:spPr>
                    </p:pic>
                  </p:oleObj>
                </mc:Fallback>
              </mc:AlternateContent>
            </a:graphicData>
          </a:graphic>
        </p:graphicFrame>
      </p:grpSp>
      <p:sp>
        <p:nvSpPr>
          <p:cNvPr id="2628" name="棱台">
            <a:hlinkClick r:id="rId13" action="ppaction://program"/>
          </p:cNvPr>
          <p:cNvSpPr/>
          <p:nvPr/>
        </p:nvSpPr>
        <p:spPr>
          <a:xfrm>
            <a:off x="4267200" y="4343400"/>
            <a:ext cx="690562" cy="377824"/>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graphicFrame>
        <p:nvGraphicFramePr>
          <p:cNvPr id="2629" name="对象"/>
          <p:cNvGraphicFramePr>
            <a:graphicFrameLocks noChangeAspect="1"/>
          </p:cNvGraphicFramePr>
          <p:nvPr/>
        </p:nvGraphicFramePr>
        <p:xfrm>
          <a:off x="4968875" y="2609850"/>
          <a:ext cx="4140198" cy="1035048"/>
        </p:xfrm>
        <a:graphic>
          <a:graphicData uri="http://schemas.openxmlformats.org/presentationml/2006/ole">
            <mc:AlternateContent xmlns:mc="http://schemas.openxmlformats.org/markup-compatibility/2006">
              <mc:Choice xmlns:v="urn:schemas-microsoft-com:vml" Requires="v">
                <p:oleObj spid="_x0000_s7" name="package" r:id="rId14" imgW="1727200" imgH="431800" progId="package">
                  <p:embed/>
                </p:oleObj>
              </mc:Choice>
              <mc:Fallback>
                <p:oleObj name="package" r:id="rId14" imgW="1727200" imgH="431800" progId="package">
                  <p:embed/>
                  <p:pic>
                    <p:nvPicPr>
                      <p:cNvPr id="0" name="对象"/>
                      <p:cNvPicPr>
                        <a:picLocks noChangeAspect="1"/>
                      </p:cNvPicPr>
                      <p:nvPr/>
                    </p:nvPicPr>
                    <p:blipFill>
                      <a:blip r:embed="rId15" cstate="print"/>
                      <a:stretch>
                        <a:fillRect/>
                      </a:stretch>
                    </p:blipFill>
                    <p:spPr>
                      <a:xfrm>
                        <a:off x="4968875" y="2609850"/>
                        <a:ext cx="4140198" cy="1035048"/>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16"/>
                                        </p:tgtEl>
                                        <p:attrNameLst>
                                          <p:attrName>style.visibility</p:attrName>
                                        </p:attrNameLst>
                                      </p:cBhvr>
                                      <p:to>
                                        <p:strVal val="visible"/>
                                      </p:to>
                                    </p:set>
                                    <p:animEffect transition="in" filter="box(out)">
                                      <p:cBhvr>
                                        <p:cTn id="7" dur="500"/>
                                        <p:tgtEl>
                                          <p:spTgt spid="26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559">
                                            <p:txEl>
                                              <p:pRg st="0" end="0"/>
                                            </p:txEl>
                                          </p:spTgt>
                                        </p:tgtEl>
                                        <p:attrNameLst>
                                          <p:attrName>style.visibility</p:attrName>
                                        </p:attrNameLst>
                                      </p:cBhvr>
                                      <p:to>
                                        <p:strVal val="visible"/>
                                      </p:to>
                                    </p:set>
                                    <p:animEffect transition="in" filter="box(out)">
                                      <p:cBhvr>
                                        <p:cTn id="12" dur="500"/>
                                        <p:tgtEl>
                                          <p:spTgt spid="25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54"/>
                                        </p:tgtEl>
                                        <p:attrNameLst>
                                          <p:attrName>style.visibility</p:attrName>
                                        </p:attrNameLst>
                                      </p:cBhvr>
                                      <p:to>
                                        <p:strVal val="visible"/>
                                      </p:to>
                                    </p:set>
                                    <p:animEffect transition="in" filter="wipe(left)">
                                      <p:cBhvr>
                                        <p:cTn id="17" dur="500"/>
                                        <p:tgtEl>
                                          <p:spTgt spid="255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555"/>
                                        </p:tgtEl>
                                        <p:attrNameLst>
                                          <p:attrName>style.visibility</p:attrName>
                                        </p:attrNameLst>
                                      </p:cBhvr>
                                      <p:to>
                                        <p:strVal val="visible"/>
                                      </p:to>
                                    </p:set>
                                    <p:animEffect transition="in" filter="wipe(left)">
                                      <p:cBhvr>
                                        <p:cTn id="21" dur="500"/>
                                        <p:tgtEl>
                                          <p:spTgt spid="25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58"/>
                                        </p:tgtEl>
                                        <p:attrNameLst>
                                          <p:attrName>style.visibility</p:attrName>
                                        </p:attrNameLst>
                                      </p:cBhvr>
                                      <p:to>
                                        <p:strVal val="visible"/>
                                      </p:to>
                                    </p:set>
                                    <p:animEffect transition="in" filter="wipe(left)">
                                      <p:cBhvr>
                                        <p:cTn id="26" dur="500"/>
                                        <p:tgtEl>
                                          <p:spTgt spid="25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627"/>
                                        </p:tgtEl>
                                        <p:attrNameLst>
                                          <p:attrName>style.visibility</p:attrName>
                                        </p:attrNameLst>
                                      </p:cBhvr>
                                      <p:to>
                                        <p:strVal val="visible"/>
                                      </p:to>
                                    </p:set>
                                    <p:animEffect transition="in" filter="wipe(left)">
                                      <p:cBhvr>
                                        <p:cTn id="31" dur="500"/>
                                        <p:tgtEl>
                                          <p:spTgt spid="26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21"/>
                                        </p:tgtEl>
                                        <p:attrNameLst>
                                          <p:attrName>style.visibility</p:attrName>
                                        </p:attrNameLst>
                                      </p:cBhvr>
                                      <p:to>
                                        <p:strVal val="visible"/>
                                      </p:to>
                                    </p:set>
                                    <p:animEffect transition="in" filter="wipe(left)">
                                      <p:cBhvr>
                                        <p:cTn id="36" dur="500"/>
                                        <p:tgtEl>
                                          <p:spTgt spid="26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617"/>
                                        </p:tgtEl>
                                        <p:attrNameLst>
                                          <p:attrName>style.visibility</p:attrName>
                                        </p:attrNameLst>
                                      </p:cBhvr>
                                      <p:to>
                                        <p:strVal val="visible"/>
                                      </p:to>
                                    </p:set>
                                    <p:animEffect transition="in" filter="wipe(left)">
                                      <p:cBhvr>
                                        <p:cTn id="41" dur="500"/>
                                        <p:tgtEl>
                                          <p:spTgt spid="26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18"/>
                                        </p:tgtEl>
                                        <p:attrNameLst>
                                          <p:attrName>style.visibility</p:attrName>
                                        </p:attrNameLst>
                                      </p:cBhvr>
                                      <p:to>
                                        <p:strVal val="visible"/>
                                      </p:to>
                                    </p:set>
                                    <p:animEffect transition="in" filter="wipe(left)">
                                      <p:cBhvr>
                                        <p:cTn id="46" dur="500"/>
                                        <p:tgtEl>
                                          <p:spTgt spid="26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19"/>
                                        </p:tgtEl>
                                        <p:attrNameLst>
                                          <p:attrName>style.visibility</p:attrName>
                                        </p:attrNameLst>
                                      </p:cBhvr>
                                      <p:to>
                                        <p:strVal val="visible"/>
                                      </p:to>
                                    </p:set>
                                    <p:animEffect transition="in" filter="wipe(left)">
                                      <p:cBhvr>
                                        <p:cTn id="51" dur="500"/>
                                        <p:tgtEl>
                                          <p:spTgt spid="26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20"/>
                                        </p:tgtEl>
                                        <p:attrNameLst>
                                          <p:attrName>style.visibility</p:attrName>
                                        </p:attrNameLst>
                                      </p:cBhvr>
                                      <p:to>
                                        <p:strVal val="visible"/>
                                      </p:to>
                                    </p:set>
                                    <p:animEffect transition="in" filter="wipe(left)">
                                      <p:cBhvr>
                                        <p:cTn id="56" dur="500"/>
                                        <p:tgtEl>
                                          <p:spTgt spid="262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22"/>
                                        </p:tgtEl>
                                        <p:attrNameLst>
                                          <p:attrName>style.visibility</p:attrName>
                                        </p:attrNameLst>
                                      </p:cBhvr>
                                      <p:to>
                                        <p:strVal val="visible"/>
                                      </p:to>
                                    </p:set>
                                    <p:animEffect transition="in" filter="wipe(left)">
                                      <p:cBhvr>
                                        <p:cTn id="61" dur="500"/>
                                        <p:tgtEl>
                                          <p:spTgt spid="2622"/>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6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2623"/>
                                        </p:tgtEl>
                                        <p:attrNameLst>
                                          <p:attrName>style.visibility</p:attrName>
                                        </p:attrNameLst>
                                      </p:cBhvr>
                                      <p:to>
                                        <p:strVal val="visible"/>
                                      </p:to>
                                    </p:set>
                                    <p:animEffect transition="in" filter="wipe(right)">
                                      <p:cBhvr>
                                        <p:cTn id="69" dur="500"/>
                                        <p:tgtEl>
                                          <p:spTgt spid="2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6" grpId="0" animBg="1"/>
      <p:bldP spid="2554" grpId="0"/>
      <p:bldP spid="2558" grpId="0" animBg="1"/>
      <p:bldP spid="2627" grpId="0" animBg="1"/>
      <p:bldP spid="2621" grpId="0"/>
      <p:bldP spid="2617" grpId="0"/>
      <p:bldP spid="2619" grpId="0"/>
      <p:bldP spid="2622" grpId="0"/>
      <p:bldP spid="2628" grpId="0" animBg="1"/>
      <p:bldP spid="26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32" name="矩形"/>
          <p:cNvSpPr/>
          <p:nvPr/>
        </p:nvSpPr>
        <p:spPr>
          <a:xfrm>
            <a:off x="381000" y="304800"/>
            <a:ext cx="8458200" cy="15017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分析方法</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：利用叠加原理</a:t>
            </a:r>
            <a:endParaRPr lang="en-US" altLang="zh-CN" sz="2800" b="0" i="0" u="none" strike="noStrike" kern="1200" cap="none" spc="0" baseline="0">
              <a:solidFill>
                <a:schemeClr val="hlink"/>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减法运算电路可看作是反相比例运算电路与同相比例运算电路的叠加。</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2633" name="对象"/>
          <p:cNvGraphicFramePr>
            <a:graphicFrameLocks noChangeAspect="1"/>
          </p:cNvGraphicFramePr>
          <p:nvPr/>
        </p:nvGraphicFramePr>
        <p:xfrm>
          <a:off x="762000" y="2713038"/>
          <a:ext cx="2590799" cy="1046162"/>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762000" y="2713038"/>
                        <a:ext cx="2590799" cy="1046162"/>
                      </a:xfrm>
                      <a:prstGeom prst="rect">
                        <a:avLst/>
                      </a:prstGeom>
                      <a:noFill/>
                      <a:ln w="9525" cap="flat" cmpd="sng">
                        <a:noFill/>
                        <a:prstDash val="solid"/>
                        <a:miter/>
                      </a:ln>
                    </p:spPr>
                  </p:pic>
                </p:oleObj>
              </mc:Fallback>
            </mc:AlternateContent>
          </a:graphicData>
        </a:graphic>
      </p:graphicFrame>
      <p:graphicFrame>
        <p:nvGraphicFramePr>
          <p:cNvPr id="2634" name="对象"/>
          <p:cNvGraphicFramePr>
            <a:graphicFrameLocks noChangeAspect="1"/>
          </p:cNvGraphicFramePr>
          <p:nvPr/>
        </p:nvGraphicFramePr>
        <p:xfrm>
          <a:off x="1323975" y="3754438"/>
          <a:ext cx="3143248" cy="1006475"/>
        </p:xfrm>
        <a:graphic>
          <a:graphicData uri="http://schemas.openxmlformats.org/presentationml/2006/ole">
            <mc:AlternateContent xmlns:mc="http://schemas.openxmlformats.org/markup-compatibility/2006">
              <mc:Choice xmlns:v="urn:schemas-microsoft-com:vml" Requires="v">
                <p:oleObj spid="_x0000_s2" name="package" r:id="rId3" imgW="1663700" imgH="419100" progId="package">
                  <p:embed/>
                </p:oleObj>
              </mc:Choice>
              <mc:Fallback>
                <p:oleObj name="package" r:id="rId3" imgW="1663700" imgH="419100" progId="package">
                  <p:embed/>
                  <p:pic>
                    <p:nvPicPr>
                      <p:cNvPr id="0" name="对象"/>
                      <p:cNvPicPr>
                        <a:picLocks noChangeAspect="1"/>
                      </p:cNvPicPr>
                      <p:nvPr/>
                    </p:nvPicPr>
                    <p:blipFill>
                      <a:blip r:embed="rId4" cstate="print"/>
                      <a:stretch>
                        <a:fillRect/>
                      </a:stretch>
                    </p:blipFill>
                    <p:spPr>
                      <a:xfrm>
                        <a:off x="1323975" y="3754438"/>
                        <a:ext cx="3143248" cy="1006475"/>
                      </a:xfrm>
                      <a:prstGeom prst="rect">
                        <a:avLst/>
                      </a:prstGeom>
                      <a:noFill/>
                      <a:ln w="9525" cap="flat" cmpd="sng">
                        <a:noFill/>
                        <a:prstDash val="solid"/>
                        <a:miter/>
                      </a:ln>
                    </p:spPr>
                  </p:pic>
                </p:oleObj>
              </mc:Fallback>
            </mc:AlternateContent>
          </a:graphicData>
        </a:graphic>
      </p:graphicFrame>
      <p:graphicFrame>
        <p:nvGraphicFramePr>
          <p:cNvPr id="2635" name="对象"/>
          <p:cNvGraphicFramePr>
            <a:graphicFrameLocks noChangeAspect="1"/>
          </p:cNvGraphicFramePr>
          <p:nvPr/>
        </p:nvGraphicFramePr>
        <p:xfrm>
          <a:off x="1317625" y="5391150"/>
          <a:ext cx="4321175" cy="1025524"/>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1317625" y="5391150"/>
                        <a:ext cx="4321175" cy="1025524"/>
                      </a:xfrm>
                      <a:prstGeom prst="rect">
                        <a:avLst/>
                      </a:prstGeom>
                      <a:noFill/>
                      <a:ln w="9525" cap="flat" cmpd="sng">
                        <a:noFill/>
                        <a:prstDash val="solid"/>
                        <a:miter/>
                      </a:ln>
                    </p:spPr>
                  </p:pic>
                </p:oleObj>
              </mc:Fallback>
            </mc:AlternateContent>
          </a:graphicData>
        </a:graphic>
      </p:graphicFrame>
      <p:sp>
        <p:nvSpPr>
          <p:cNvPr id="2636" name="矩形"/>
          <p:cNvSpPr/>
          <p:nvPr/>
        </p:nvSpPr>
        <p:spPr>
          <a:xfrm>
            <a:off x="6096000" y="2438400"/>
            <a:ext cx="5334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FF3300"/>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25000">
              <a:solidFill>
                <a:srgbClr val="FF3300"/>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637" name="对象"/>
          <p:cNvGraphicFramePr>
            <a:graphicFrameLocks noChangeAspect="1"/>
          </p:cNvGraphicFramePr>
          <p:nvPr/>
        </p:nvGraphicFramePr>
        <p:xfrm>
          <a:off x="844550" y="1789113"/>
          <a:ext cx="2127250" cy="1031875"/>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844550" y="1789113"/>
                        <a:ext cx="2127250" cy="1031875"/>
                      </a:xfrm>
                      <a:prstGeom prst="rect">
                        <a:avLst/>
                      </a:prstGeom>
                      <a:noFill/>
                      <a:ln w="9525" cap="flat" cmpd="sng">
                        <a:noFill/>
                        <a:prstDash val="solid"/>
                        <a:miter/>
                      </a:ln>
                    </p:spPr>
                  </p:pic>
                </p:oleObj>
              </mc:Fallback>
            </mc:AlternateContent>
          </a:graphicData>
        </a:graphic>
      </p:graphicFrame>
      <p:graphicFrame>
        <p:nvGraphicFramePr>
          <p:cNvPr id="2638" name="对象"/>
          <p:cNvGraphicFramePr>
            <a:graphicFrameLocks noChangeAspect="1"/>
          </p:cNvGraphicFramePr>
          <p:nvPr/>
        </p:nvGraphicFramePr>
        <p:xfrm>
          <a:off x="762000" y="4724400"/>
          <a:ext cx="2209800" cy="674688"/>
        </p:xfrm>
        <a:graphic>
          <a:graphicData uri="http://schemas.openxmlformats.org/presentationml/2006/ole">
            <mc:AlternateContent xmlns:mc="http://schemas.openxmlformats.org/markup-compatibility/2006">
              <mc:Choice xmlns:v="urn:schemas-microsoft-com:vml" Requires="v">
                <p:oleObj spid="_x0000_s5" name="package" r:id="rId9" imgW="0" imgH="0" progId="package">
                  <p:embed/>
                </p:oleObj>
              </mc:Choice>
              <mc:Fallback>
                <p:oleObj name="package" r:id="rId9" imgW="0" imgH="0" progId="package">
                  <p:embed/>
                  <p:pic>
                    <p:nvPicPr>
                      <p:cNvPr id="0" name="对象"/>
                      <p:cNvPicPr>
                        <a:picLocks noChangeAspect="1"/>
                      </p:cNvPicPr>
                      <p:nvPr/>
                    </p:nvPicPr>
                    <p:blipFill>
                      <a:blip r:embed="rId10" cstate="print"/>
                      <a:stretch>
                        <a:fillRect/>
                      </a:stretch>
                    </p:blipFill>
                    <p:spPr>
                      <a:xfrm>
                        <a:off x="762000" y="4724400"/>
                        <a:ext cx="2209800" cy="674688"/>
                      </a:xfrm>
                      <a:prstGeom prst="rect">
                        <a:avLst/>
                      </a:prstGeom>
                      <a:noFill/>
                      <a:ln w="9525" cap="flat" cmpd="sng">
                        <a:noFill/>
                        <a:prstDash val="solid"/>
                        <a:miter/>
                      </a:ln>
                    </p:spPr>
                  </p:pic>
                </p:oleObj>
              </mc:Fallback>
            </mc:AlternateContent>
          </a:graphicData>
        </a:graphic>
      </p:graphicFrame>
      <p:grpSp>
        <p:nvGrpSpPr>
          <p:cNvPr id="2695" name="组合"/>
          <p:cNvGrpSpPr/>
          <p:nvPr/>
        </p:nvGrpSpPr>
        <p:grpSpPr>
          <a:xfrm>
            <a:off x="4572000" y="1271588"/>
            <a:ext cx="3962399" cy="2690813"/>
            <a:chOff x="4572000" y="1271588"/>
            <a:chExt cx="3962399" cy="2690813"/>
          </a:xfrm>
        </p:grpSpPr>
        <p:sp>
          <p:nvSpPr>
            <p:cNvPr id="2639" name="矩形"/>
            <p:cNvSpPr/>
            <p:nvPr/>
          </p:nvSpPr>
          <p:spPr>
            <a:xfrm>
              <a:off x="5105400" y="3024188"/>
              <a:ext cx="609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i2</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640" name="矩形"/>
            <p:cNvSpPr/>
            <p:nvPr/>
          </p:nvSpPr>
          <p:spPr>
            <a:xfrm>
              <a:off x="7848599" y="2719388"/>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641" name="矩形"/>
            <p:cNvSpPr/>
            <p:nvPr/>
          </p:nvSpPr>
          <p:spPr>
            <a:xfrm>
              <a:off x="6643687" y="1271588"/>
              <a:ext cx="9001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642" name="矩形"/>
            <p:cNvSpPr/>
            <p:nvPr/>
          </p:nvSpPr>
          <p:spPr>
            <a:xfrm>
              <a:off x="6675437" y="1789113"/>
              <a:ext cx="409575" cy="126999"/>
            </a:xfrm>
            <a:prstGeom prst="rect">
              <a:avLst/>
            </a:prstGeom>
            <a:noFill/>
            <a:ln w="38100" cap="flat" cmpd="sng">
              <a:solidFill>
                <a:srgbClr val="000000"/>
              </a:solidFill>
              <a:prstDash val="solid"/>
              <a:miter/>
            </a:ln>
          </p:spPr>
        </p:sp>
        <p:sp>
          <p:nvSpPr>
            <p:cNvPr id="2643" name="直线"/>
            <p:cNvSpPr/>
            <p:nvPr/>
          </p:nvSpPr>
          <p:spPr>
            <a:xfrm>
              <a:off x="7529512" y="1851025"/>
              <a:ext cx="0" cy="835024"/>
            </a:xfrm>
            <a:prstGeom prst="line">
              <a:avLst/>
            </a:prstGeom>
            <a:noFill/>
            <a:ln w="38100" cap="flat" cmpd="sng">
              <a:solidFill>
                <a:srgbClr val="000000"/>
              </a:solidFill>
              <a:prstDash val="solid"/>
              <a:round/>
            </a:ln>
          </p:spPr>
        </p:sp>
        <p:sp>
          <p:nvSpPr>
            <p:cNvPr id="2644" name="矩形"/>
            <p:cNvSpPr/>
            <p:nvPr/>
          </p:nvSpPr>
          <p:spPr>
            <a:xfrm>
              <a:off x="4572000" y="2733675"/>
              <a:ext cx="6858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i1</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645" name="矩形"/>
            <p:cNvSpPr/>
            <p:nvPr/>
          </p:nvSpPr>
          <p:spPr>
            <a:xfrm>
              <a:off x="5686425" y="2871788"/>
              <a:ext cx="409575" cy="125411"/>
            </a:xfrm>
            <a:prstGeom prst="rect">
              <a:avLst/>
            </a:prstGeom>
            <a:noFill/>
            <a:ln w="38100" cap="flat" cmpd="sng">
              <a:solidFill>
                <a:srgbClr val="000000"/>
              </a:solidFill>
              <a:prstDash val="solid"/>
              <a:miter/>
            </a:ln>
          </p:spPr>
        </p:sp>
        <p:sp>
          <p:nvSpPr>
            <p:cNvPr id="2646" name="矩形"/>
            <p:cNvSpPr/>
            <p:nvPr/>
          </p:nvSpPr>
          <p:spPr>
            <a:xfrm>
              <a:off x="6373811" y="3176587"/>
              <a:ext cx="86518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3</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647" name="矩形"/>
            <p:cNvSpPr/>
            <p:nvPr/>
          </p:nvSpPr>
          <p:spPr>
            <a:xfrm>
              <a:off x="5686425" y="2460624"/>
              <a:ext cx="409575" cy="125411"/>
            </a:xfrm>
            <a:prstGeom prst="rect">
              <a:avLst/>
            </a:prstGeom>
            <a:noFill/>
            <a:ln w="38100" cap="flat" cmpd="sng">
              <a:solidFill>
                <a:srgbClr val="000000"/>
              </a:solidFill>
              <a:prstDash val="solid"/>
              <a:miter/>
            </a:ln>
          </p:spPr>
        </p:sp>
        <p:sp>
          <p:nvSpPr>
            <p:cNvPr id="2648" name="直线"/>
            <p:cNvSpPr/>
            <p:nvPr/>
          </p:nvSpPr>
          <p:spPr>
            <a:xfrm>
              <a:off x="6248400" y="1851025"/>
              <a:ext cx="0" cy="704849"/>
            </a:xfrm>
            <a:prstGeom prst="line">
              <a:avLst/>
            </a:prstGeom>
            <a:noFill/>
            <a:ln w="38100" cap="flat" cmpd="sng">
              <a:solidFill>
                <a:srgbClr val="000000"/>
              </a:solidFill>
              <a:prstDash val="solid"/>
              <a:round/>
            </a:ln>
          </p:spPr>
        </p:sp>
        <p:sp>
          <p:nvSpPr>
            <p:cNvPr id="2649" name="矩形"/>
            <p:cNvSpPr/>
            <p:nvPr/>
          </p:nvSpPr>
          <p:spPr>
            <a:xfrm>
              <a:off x="5638800" y="2962275"/>
              <a:ext cx="634999"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650" name="直线"/>
            <p:cNvSpPr/>
            <p:nvPr/>
          </p:nvSpPr>
          <p:spPr>
            <a:xfrm>
              <a:off x="7102475" y="1851025"/>
              <a:ext cx="427037" cy="0"/>
            </a:xfrm>
            <a:prstGeom prst="line">
              <a:avLst/>
            </a:prstGeom>
            <a:noFill/>
            <a:ln w="38100" cap="flat" cmpd="sng">
              <a:solidFill>
                <a:srgbClr val="000000"/>
              </a:solidFill>
              <a:prstDash val="solid"/>
              <a:round/>
            </a:ln>
          </p:spPr>
        </p:sp>
        <p:sp>
          <p:nvSpPr>
            <p:cNvPr id="2651" name="直线"/>
            <p:cNvSpPr/>
            <p:nvPr/>
          </p:nvSpPr>
          <p:spPr>
            <a:xfrm flipH="1">
              <a:off x="5029200" y="2520950"/>
              <a:ext cx="665162" cy="0"/>
            </a:xfrm>
            <a:prstGeom prst="line">
              <a:avLst/>
            </a:prstGeom>
            <a:noFill/>
            <a:ln w="38100" cap="flat" cmpd="sng">
              <a:solidFill>
                <a:srgbClr val="000000"/>
              </a:solidFill>
              <a:prstDash val="solid"/>
              <a:round/>
            </a:ln>
          </p:spPr>
        </p:sp>
        <p:sp>
          <p:nvSpPr>
            <p:cNvPr id="2652" name="直线"/>
            <p:cNvSpPr/>
            <p:nvPr/>
          </p:nvSpPr>
          <p:spPr>
            <a:xfrm flipH="1">
              <a:off x="5521325" y="2933700"/>
              <a:ext cx="193674" cy="0"/>
            </a:xfrm>
            <a:prstGeom prst="line">
              <a:avLst/>
            </a:prstGeom>
            <a:noFill/>
            <a:ln w="38100" cap="flat" cmpd="sng">
              <a:solidFill>
                <a:srgbClr val="000000"/>
              </a:solidFill>
              <a:prstDash val="solid"/>
              <a:round/>
            </a:ln>
          </p:spPr>
        </p:sp>
        <p:grpSp>
          <p:nvGrpSpPr>
            <p:cNvPr id="2655" name="组合"/>
            <p:cNvGrpSpPr/>
            <p:nvPr/>
          </p:nvGrpSpPr>
          <p:grpSpPr>
            <a:xfrm>
              <a:off x="6216649" y="3557588"/>
              <a:ext cx="195261" cy="273049"/>
              <a:chOff x="6216649" y="3557588"/>
              <a:chExt cx="195261" cy="273049"/>
            </a:xfrm>
          </p:grpSpPr>
          <p:sp>
            <p:nvSpPr>
              <p:cNvPr id="2653" name="直线"/>
              <p:cNvSpPr/>
              <p:nvPr/>
            </p:nvSpPr>
            <p:spPr>
              <a:xfrm>
                <a:off x="6216649" y="3830638"/>
                <a:ext cx="195261" cy="0"/>
              </a:xfrm>
              <a:prstGeom prst="line">
                <a:avLst/>
              </a:prstGeom>
              <a:noFill/>
              <a:ln w="38100" cap="flat" cmpd="sng">
                <a:solidFill>
                  <a:srgbClr val="000000"/>
                </a:solidFill>
                <a:prstDash val="solid"/>
                <a:round/>
              </a:ln>
            </p:spPr>
          </p:sp>
          <p:sp>
            <p:nvSpPr>
              <p:cNvPr id="2654" name="直线"/>
              <p:cNvSpPr/>
              <p:nvPr/>
            </p:nvSpPr>
            <p:spPr>
              <a:xfrm>
                <a:off x="6317975" y="3557588"/>
                <a:ext cx="0" cy="273048"/>
              </a:xfrm>
              <a:prstGeom prst="line">
                <a:avLst/>
              </a:prstGeom>
              <a:noFill/>
              <a:ln w="38100" cap="flat" cmpd="sng">
                <a:solidFill>
                  <a:srgbClr val="000000"/>
                </a:solidFill>
                <a:prstDash val="solid"/>
                <a:round/>
              </a:ln>
            </p:spPr>
          </p:sp>
        </p:grpSp>
        <p:sp>
          <p:nvSpPr>
            <p:cNvPr id="2656" name="直线"/>
            <p:cNvSpPr/>
            <p:nvPr/>
          </p:nvSpPr>
          <p:spPr>
            <a:xfrm>
              <a:off x="6248400" y="1851025"/>
              <a:ext cx="428624" cy="0"/>
            </a:xfrm>
            <a:prstGeom prst="line">
              <a:avLst/>
            </a:prstGeom>
            <a:noFill/>
            <a:ln w="38100" cap="flat" cmpd="sng">
              <a:solidFill>
                <a:srgbClr val="000000"/>
              </a:solidFill>
              <a:prstDash val="solid"/>
              <a:round/>
            </a:ln>
          </p:spPr>
        </p:sp>
        <p:grpSp>
          <p:nvGrpSpPr>
            <p:cNvPr id="2667" name="组合"/>
            <p:cNvGrpSpPr/>
            <p:nvPr/>
          </p:nvGrpSpPr>
          <p:grpSpPr>
            <a:xfrm>
              <a:off x="6095999" y="1881187"/>
              <a:ext cx="1684337" cy="1306512"/>
              <a:chOff x="6095999" y="1881187"/>
              <a:chExt cx="1684337" cy="1306512"/>
            </a:xfrm>
          </p:grpSpPr>
          <p:sp>
            <p:nvSpPr>
              <p:cNvPr id="2657" name="矩形" descr="40%"/>
              <p:cNvSpPr/>
              <p:nvPr/>
            </p:nvSpPr>
            <p:spPr>
              <a:xfrm>
                <a:off x="6554787" y="2155825"/>
                <a:ext cx="822325" cy="982662"/>
              </a:xfrm>
              <a:prstGeom prst="rect">
                <a:avLst/>
              </a:prstGeom>
              <a:noFill/>
              <a:ln w="38100" cap="flat" cmpd="sng">
                <a:solidFill>
                  <a:srgbClr val="000000"/>
                </a:solidFill>
                <a:prstDash val="solid"/>
                <a:miter/>
              </a:ln>
            </p:spPr>
          </p:sp>
          <p:sp>
            <p:nvSpPr>
              <p:cNvPr id="2658" name="矩形"/>
              <p:cNvSpPr/>
              <p:nvPr/>
            </p:nvSpPr>
            <p:spPr>
              <a:xfrm>
                <a:off x="6543675" y="2668587"/>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659" name="矩形"/>
              <p:cNvSpPr/>
              <p:nvPr/>
            </p:nvSpPr>
            <p:spPr>
              <a:xfrm>
                <a:off x="7048500" y="2444750"/>
                <a:ext cx="63817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660" name="矩形"/>
              <p:cNvSpPr/>
              <p:nvPr/>
            </p:nvSpPr>
            <p:spPr>
              <a:xfrm>
                <a:off x="6888162" y="2098675"/>
                <a:ext cx="836611"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661" name="直线"/>
              <p:cNvSpPr/>
              <p:nvPr/>
            </p:nvSpPr>
            <p:spPr>
              <a:xfrm>
                <a:off x="6095999" y="2933700"/>
                <a:ext cx="460374" cy="0"/>
              </a:xfrm>
              <a:prstGeom prst="line">
                <a:avLst/>
              </a:prstGeom>
              <a:noFill/>
              <a:ln w="38100" cap="flat" cmpd="sng">
                <a:solidFill>
                  <a:srgbClr val="000000"/>
                </a:solidFill>
                <a:prstDash val="solid"/>
                <a:round/>
              </a:ln>
            </p:spPr>
          </p:sp>
          <p:sp>
            <p:nvSpPr>
              <p:cNvPr id="2662" name="直线"/>
              <p:cNvSpPr/>
              <p:nvPr/>
            </p:nvSpPr>
            <p:spPr>
              <a:xfrm>
                <a:off x="7377112" y="2673349"/>
                <a:ext cx="403225" cy="0"/>
              </a:xfrm>
              <a:prstGeom prst="line">
                <a:avLst/>
              </a:prstGeom>
              <a:noFill/>
              <a:ln w="38100" cap="flat" cmpd="sng">
                <a:solidFill>
                  <a:srgbClr val="000000"/>
                </a:solidFill>
                <a:prstDash val="solid"/>
                <a:round/>
              </a:ln>
            </p:spPr>
          </p:sp>
          <p:sp>
            <p:nvSpPr>
              <p:cNvPr id="2663" name="直线"/>
              <p:cNvSpPr/>
              <p:nvPr/>
            </p:nvSpPr>
            <p:spPr>
              <a:xfrm>
                <a:off x="6243636" y="1881187"/>
                <a:ext cx="0" cy="0"/>
              </a:xfrm>
              <a:prstGeom prst="line">
                <a:avLst/>
              </a:prstGeom>
              <a:noFill/>
              <a:ln w="28575" cap="flat" cmpd="sng">
                <a:solidFill>
                  <a:srgbClr val="000000"/>
                </a:solidFill>
                <a:prstDash val="solid"/>
                <a:round/>
              </a:ln>
            </p:spPr>
          </p:sp>
          <p:sp>
            <p:nvSpPr>
              <p:cNvPr id="2664" name="直线"/>
              <p:cNvSpPr/>
              <p:nvPr/>
            </p:nvSpPr>
            <p:spPr>
              <a:xfrm>
                <a:off x="6095999" y="2541588"/>
                <a:ext cx="460374" cy="0"/>
              </a:xfrm>
              <a:prstGeom prst="line">
                <a:avLst/>
              </a:prstGeom>
              <a:noFill/>
              <a:ln w="38100" cap="flat" cmpd="sng">
                <a:solidFill>
                  <a:srgbClr val="000000"/>
                </a:solidFill>
                <a:prstDash val="solid"/>
                <a:round/>
              </a:ln>
            </p:spPr>
          </p:sp>
          <p:sp>
            <p:nvSpPr>
              <p:cNvPr id="2665" name="矩形"/>
              <p:cNvSpPr/>
              <p:nvPr/>
            </p:nvSpPr>
            <p:spPr>
              <a:xfrm>
                <a:off x="6554787" y="2236787"/>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666" name="矩形"/>
              <p:cNvSpPr/>
              <p:nvPr/>
            </p:nvSpPr>
            <p:spPr>
              <a:xfrm rot="5400000">
                <a:off x="6662736" y="2117725"/>
                <a:ext cx="371475"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668" name="椭圆"/>
            <p:cNvSpPr/>
            <p:nvPr/>
          </p:nvSpPr>
          <p:spPr>
            <a:xfrm>
              <a:off x="5410200" y="2906713"/>
              <a:ext cx="100012" cy="100011"/>
            </a:xfrm>
            <a:prstGeom prst="ellipse">
              <a:avLst/>
            </a:prstGeom>
            <a:noFill/>
            <a:ln w="38100" cap="flat" cmpd="sng">
              <a:solidFill>
                <a:srgbClr val="000000"/>
              </a:solidFill>
              <a:prstDash val="solid"/>
              <a:round/>
            </a:ln>
          </p:spPr>
        </p:sp>
        <p:sp>
          <p:nvSpPr>
            <p:cNvPr id="2669" name="椭圆"/>
            <p:cNvSpPr/>
            <p:nvPr/>
          </p:nvSpPr>
          <p:spPr>
            <a:xfrm>
              <a:off x="7772400" y="2619374"/>
              <a:ext cx="100012" cy="100011"/>
            </a:xfrm>
            <a:prstGeom prst="ellipse">
              <a:avLst/>
            </a:prstGeom>
            <a:noFill/>
            <a:ln w="38100" cap="flat" cmpd="sng">
              <a:solidFill>
                <a:srgbClr val="000000"/>
              </a:solidFill>
              <a:prstDash val="solid"/>
              <a:round/>
            </a:ln>
          </p:spPr>
        </p:sp>
        <p:sp>
          <p:nvSpPr>
            <p:cNvPr id="2670" name="矩形"/>
            <p:cNvSpPr/>
            <p:nvPr/>
          </p:nvSpPr>
          <p:spPr>
            <a:xfrm rot="-5400000">
              <a:off x="6116637" y="3317874"/>
              <a:ext cx="409574" cy="125411"/>
            </a:xfrm>
            <a:prstGeom prst="rect">
              <a:avLst/>
            </a:prstGeom>
            <a:noFill/>
            <a:ln w="38100" cap="flat" cmpd="sng">
              <a:solidFill>
                <a:srgbClr val="000000"/>
              </a:solidFill>
              <a:prstDash val="solid"/>
              <a:miter/>
            </a:ln>
          </p:spPr>
        </p:sp>
        <p:sp>
          <p:nvSpPr>
            <p:cNvPr id="2671" name="椭圆"/>
            <p:cNvSpPr/>
            <p:nvPr/>
          </p:nvSpPr>
          <p:spPr>
            <a:xfrm>
              <a:off x="4953000" y="2466975"/>
              <a:ext cx="100012" cy="100011"/>
            </a:xfrm>
            <a:prstGeom prst="ellipse">
              <a:avLst/>
            </a:prstGeom>
            <a:noFill/>
            <a:ln w="38100" cap="flat" cmpd="sng">
              <a:solidFill>
                <a:srgbClr val="000000"/>
              </a:solidFill>
              <a:prstDash val="solid"/>
              <a:round/>
            </a:ln>
          </p:spPr>
        </p:sp>
        <p:sp>
          <p:nvSpPr>
            <p:cNvPr id="2672" name="矩形"/>
            <p:cNvSpPr/>
            <p:nvPr/>
          </p:nvSpPr>
          <p:spPr>
            <a:xfrm>
              <a:off x="5611813" y="1957388"/>
              <a:ext cx="5603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677" name="组合"/>
            <p:cNvGrpSpPr/>
            <p:nvPr/>
          </p:nvGrpSpPr>
          <p:grpSpPr>
            <a:xfrm>
              <a:off x="7696200" y="3305175"/>
              <a:ext cx="234950" cy="328613"/>
              <a:chOff x="7696200" y="3305175"/>
              <a:chExt cx="234950" cy="328613"/>
            </a:xfrm>
          </p:grpSpPr>
          <p:grpSp>
            <p:nvGrpSpPr>
              <p:cNvPr id="2675" name="组合"/>
              <p:cNvGrpSpPr/>
              <p:nvPr/>
            </p:nvGrpSpPr>
            <p:grpSpPr>
              <a:xfrm>
                <a:off x="7696200" y="3390900"/>
                <a:ext cx="234950" cy="242887"/>
                <a:chOff x="7696200" y="3390900"/>
                <a:chExt cx="234950" cy="242887"/>
              </a:xfrm>
            </p:grpSpPr>
            <p:sp>
              <p:nvSpPr>
                <p:cNvPr id="2673" name="直线"/>
                <p:cNvSpPr/>
                <p:nvPr/>
              </p:nvSpPr>
              <p:spPr>
                <a:xfrm>
                  <a:off x="7696200" y="3633788"/>
                  <a:ext cx="234950" cy="0"/>
                </a:xfrm>
                <a:prstGeom prst="line">
                  <a:avLst/>
                </a:prstGeom>
                <a:noFill/>
                <a:ln w="38100" cap="flat" cmpd="sng">
                  <a:solidFill>
                    <a:srgbClr val="000000"/>
                  </a:solidFill>
                  <a:prstDash val="solid"/>
                  <a:round/>
                </a:ln>
              </p:spPr>
            </p:sp>
            <p:sp>
              <p:nvSpPr>
                <p:cNvPr id="2674" name="直线"/>
                <p:cNvSpPr/>
                <p:nvPr/>
              </p:nvSpPr>
              <p:spPr>
                <a:xfrm>
                  <a:off x="7818120" y="3390900"/>
                  <a:ext cx="0" cy="242886"/>
                </a:xfrm>
                <a:prstGeom prst="line">
                  <a:avLst/>
                </a:prstGeom>
                <a:noFill/>
                <a:ln w="38100" cap="flat" cmpd="sng">
                  <a:solidFill>
                    <a:srgbClr val="000000"/>
                  </a:solidFill>
                  <a:prstDash val="solid"/>
                  <a:round/>
                </a:ln>
              </p:spPr>
            </p:sp>
          </p:grpSp>
          <p:sp>
            <p:nvSpPr>
              <p:cNvPr id="2676" name="椭圆"/>
              <p:cNvSpPr/>
              <p:nvPr/>
            </p:nvSpPr>
            <p:spPr>
              <a:xfrm>
                <a:off x="7772400" y="3305175"/>
                <a:ext cx="100012" cy="100011"/>
              </a:xfrm>
              <a:prstGeom prst="ellipse">
                <a:avLst/>
              </a:prstGeom>
              <a:noFill/>
              <a:ln w="38100" cap="flat" cmpd="sng">
                <a:solidFill>
                  <a:srgbClr val="000000"/>
                </a:solidFill>
                <a:prstDash val="solid"/>
                <a:round/>
              </a:ln>
            </p:spPr>
          </p:sp>
        </p:grpSp>
        <p:sp>
          <p:nvSpPr>
            <p:cNvPr id="2678" name="矩形"/>
            <p:cNvSpPr/>
            <p:nvPr/>
          </p:nvSpPr>
          <p:spPr>
            <a:xfrm>
              <a:off x="7848599" y="2428875"/>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79" name="矩形"/>
            <p:cNvSpPr/>
            <p:nvPr/>
          </p:nvSpPr>
          <p:spPr>
            <a:xfrm>
              <a:off x="7848599" y="3114675"/>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80" name="直线"/>
            <p:cNvSpPr/>
            <p:nvPr/>
          </p:nvSpPr>
          <p:spPr>
            <a:xfrm>
              <a:off x="6324599" y="2947988"/>
              <a:ext cx="0" cy="215898"/>
            </a:xfrm>
            <a:prstGeom prst="line">
              <a:avLst/>
            </a:prstGeom>
            <a:noFill/>
            <a:ln w="38100" cap="flat" cmpd="sng">
              <a:solidFill>
                <a:srgbClr val="000000"/>
              </a:solidFill>
              <a:prstDash val="solid"/>
              <a:round/>
            </a:ln>
          </p:spPr>
        </p:sp>
        <p:grpSp>
          <p:nvGrpSpPr>
            <p:cNvPr id="2685" name="组合"/>
            <p:cNvGrpSpPr/>
            <p:nvPr/>
          </p:nvGrpSpPr>
          <p:grpSpPr>
            <a:xfrm>
              <a:off x="5327650" y="3633787"/>
              <a:ext cx="234950" cy="328614"/>
              <a:chOff x="5327650" y="3633787"/>
              <a:chExt cx="234950" cy="328614"/>
            </a:xfrm>
          </p:grpSpPr>
          <p:grpSp>
            <p:nvGrpSpPr>
              <p:cNvPr id="2683" name="组合"/>
              <p:cNvGrpSpPr/>
              <p:nvPr/>
            </p:nvGrpSpPr>
            <p:grpSpPr>
              <a:xfrm>
                <a:off x="5327650" y="3719512"/>
                <a:ext cx="234950" cy="242888"/>
                <a:chOff x="5327650" y="3719512"/>
                <a:chExt cx="234950" cy="242888"/>
              </a:xfrm>
            </p:grpSpPr>
            <p:sp>
              <p:nvSpPr>
                <p:cNvPr id="2681" name="直线"/>
                <p:cNvSpPr/>
                <p:nvPr/>
              </p:nvSpPr>
              <p:spPr>
                <a:xfrm>
                  <a:off x="5327650" y="3962401"/>
                  <a:ext cx="234950" cy="0"/>
                </a:xfrm>
                <a:prstGeom prst="line">
                  <a:avLst/>
                </a:prstGeom>
                <a:noFill/>
                <a:ln w="38100" cap="flat" cmpd="sng">
                  <a:solidFill>
                    <a:srgbClr val="000000"/>
                  </a:solidFill>
                  <a:prstDash val="solid"/>
                  <a:round/>
                </a:ln>
              </p:spPr>
            </p:sp>
            <p:sp>
              <p:nvSpPr>
                <p:cNvPr id="2682" name="直线"/>
                <p:cNvSpPr/>
                <p:nvPr/>
              </p:nvSpPr>
              <p:spPr>
                <a:xfrm>
                  <a:off x="5449570" y="3719512"/>
                  <a:ext cx="0" cy="242886"/>
                </a:xfrm>
                <a:prstGeom prst="line">
                  <a:avLst/>
                </a:prstGeom>
                <a:noFill/>
                <a:ln w="38100" cap="flat" cmpd="sng">
                  <a:solidFill>
                    <a:srgbClr val="000000"/>
                  </a:solidFill>
                  <a:prstDash val="solid"/>
                  <a:round/>
                </a:ln>
              </p:spPr>
            </p:sp>
          </p:grpSp>
          <p:sp>
            <p:nvSpPr>
              <p:cNvPr id="2684" name="椭圆"/>
              <p:cNvSpPr/>
              <p:nvPr/>
            </p:nvSpPr>
            <p:spPr>
              <a:xfrm>
                <a:off x="5403850" y="3633787"/>
                <a:ext cx="100012" cy="100012"/>
              </a:xfrm>
              <a:prstGeom prst="ellipse">
                <a:avLst/>
              </a:prstGeom>
              <a:noFill/>
              <a:ln w="38100" cap="flat" cmpd="sng">
                <a:solidFill>
                  <a:srgbClr val="000000"/>
                </a:solidFill>
                <a:prstDash val="solid"/>
                <a:round/>
              </a:ln>
            </p:spPr>
          </p:sp>
        </p:grpSp>
        <p:sp>
          <p:nvSpPr>
            <p:cNvPr id="2686" name="矩形"/>
            <p:cNvSpPr/>
            <p:nvPr/>
          </p:nvSpPr>
          <p:spPr>
            <a:xfrm>
              <a:off x="4608512" y="2276475"/>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2691" name="组合"/>
            <p:cNvGrpSpPr/>
            <p:nvPr/>
          </p:nvGrpSpPr>
          <p:grpSpPr>
            <a:xfrm>
              <a:off x="4870450" y="3633787"/>
              <a:ext cx="234949" cy="328614"/>
              <a:chOff x="4870450" y="3633787"/>
              <a:chExt cx="234949" cy="328614"/>
            </a:xfrm>
          </p:grpSpPr>
          <p:grpSp>
            <p:nvGrpSpPr>
              <p:cNvPr id="2689" name="组合"/>
              <p:cNvGrpSpPr/>
              <p:nvPr/>
            </p:nvGrpSpPr>
            <p:grpSpPr>
              <a:xfrm>
                <a:off x="4870450" y="3719512"/>
                <a:ext cx="234949" cy="242888"/>
                <a:chOff x="4870450" y="3719512"/>
                <a:chExt cx="234949" cy="242888"/>
              </a:xfrm>
            </p:grpSpPr>
            <p:sp>
              <p:nvSpPr>
                <p:cNvPr id="2687" name="直线"/>
                <p:cNvSpPr/>
                <p:nvPr/>
              </p:nvSpPr>
              <p:spPr>
                <a:xfrm>
                  <a:off x="4870450" y="3962401"/>
                  <a:ext cx="234949" cy="0"/>
                </a:xfrm>
                <a:prstGeom prst="line">
                  <a:avLst/>
                </a:prstGeom>
                <a:noFill/>
                <a:ln w="38100" cap="flat" cmpd="sng">
                  <a:solidFill>
                    <a:srgbClr val="000000"/>
                  </a:solidFill>
                  <a:prstDash val="solid"/>
                  <a:round/>
                </a:ln>
              </p:spPr>
            </p:sp>
            <p:sp>
              <p:nvSpPr>
                <p:cNvPr id="2688" name="直线"/>
                <p:cNvSpPr/>
                <p:nvPr/>
              </p:nvSpPr>
              <p:spPr>
                <a:xfrm>
                  <a:off x="4992370" y="3719512"/>
                  <a:ext cx="0" cy="242886"/>
                </a:xfrm>
                <a:prstGeom prst="line">
                  <a:avLst/>
                </a:prstGeom>
                <a:noFill/>
                <a:ln w="38100" cap="flat" cmpd="sng">
                  <a:solidFill>
                    <a:srgbClr val="000000"/>
                  </a:solidFill>
                  <a:prstDash val="solid"/>
                  <a:round/>
                </a:ln>
              </p:spPr>
            </p:sp>
          </p:grpSp>
          <p:sp>
            <p:nvSpPr>
              <p:cNvPr id="2690" name="椭圆"/>
              <p:cNvSpPr/>
              <p:nvPr/>
            </p:nvSpPr>
            <p:spPr>
              <a:xfrm>
                <a:off x="4946650" y="3633787"/>
                <a:ext cx="100012" cy="100012"/>
              </a:xfrm>
              <a:prstGeom prst="ellipse">
                <a:avLst/>
              </a:prstGeom>
              <a:noFill/>
              <a:ln w="38100" cap="flat" cmpd="sng">
                <a:solidFill>
                  <a:srgbClr val="000000"/>
                </a:solidFill>
                <a:prstDash val="solid"/>
                <a:round/>
              </a:ln>
            </p:spPr>
          </p:sp>
        </p:grpSp>
        <p:sp>
          <p:nvSpPr>
            <p:cNvPr id="2692" name="矩形"/>
            <p:cNvSpPr/>
            <p:nvPr/>
          </p:nvSpPr>
          <p:spPr>
            <a:xfrm>
              <a:off x="5105400" y="2719388"/>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93" name="矩形"/>
            <p:cNvSpPr/>
            <p:nvPr/>
          </p:nvSpPr>
          <p:spPr>
            <a:xfrm>
              <a:off x="4572000" y="3405188"/>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2694" name="矩形"/>
            <p:cNvSpPr/>
            <p:nvPr/>
          </p:nvSpPr>
          <p:spPr>
            <a:xfrm>
              <a:off x="5105400" y="3419475"/>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32">
                                            <p:txEl>
                                              <p:pRg st="0" end="0"/>
                                            </p:txEl>
                                          </p:spTgt>
                                        </p:tgtEl>
                                        <p:attrNameLst>
                                          <p:attrName>style.visibility</p:attrName>
                                        </p:attrNameLst>
                                      </p:cBhvr>
                                      <p:to>
                                        <p:strVal val="visible"/>
                                      </p:to>
                                    </p:set>
                                    <p:animEffect transition="in" filter="wipe(up)">
                                      <p:cBhvr>
                                        <p:cTn id="7" dur="500"/>
                                        <p:tgtEl>
                                          <p:spTgt spid="26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32">
                                            <p:txEl>
                                              <p:pRg st="1" end="1"/>
                                            </p:txEl>
                                          </p:spTgt>
                                        </p:tgtEl>
                                        <p:attrNameLst>
                                          <p:attrName>style.visibility</p:attrName>
                                        </p:attrNameLst>
                                      </p:cBhvr>
                                      <p:to>
                                        <p:strVal val="visible"/>
                                      </p:to>
                                    </p:set>
                                    <p:animEffect transition="in" filter="wipe(up)">
                                      <p:cBhvr>
                                        <p:cTn id="12" dur="500"/>
                                        <p:tgtEl>
                                          <p:spTgt spid="26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37"/>
                                        </p:tgtEl>
                                        <p:attrNameLst>
                                          <p:attrName>style.visibility</p:attrName>
                                        </p:attrNameLst>
                                      </p:cBhvr>
                                      <p:to>
                                        <p:strVal val="visible"/>
                                      </p:to>
                                    </p:set>
                                    <p:animEffect transition="in" filter="wipe(left)">
                                      <p:cBhvr>
                                        <p:cTn id="17" dur="500"/>
                                        <p:tgtEl>
                                          <p:spTgt spid="26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33"/>
                                        </p:tgtEl>
                                        <p:attrNameLst>
                                          <p:attrName>style.visibility</p:attrName>
                                        </p:attrNameLst>
                                      </p:cBhvr>
                                      <p:to>
                                        <p:strVal val="visible"/>
                                      </p:to>
                                    </p:set>
                                    <p:animEffect transition="in" filter="wipe(left)">
                                      <p:cBhvr>
                                        <p:cTn id="22" dur="500"/>
                                        <p:tgtEl>
                                          <p:spTgt spid="263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634"/>
                                        </p:tgtEl>
                                        <p:attrNameLst>
                                          <p:attrName>style.visibility</p:attrName>
                                        </p:attrNameLst>
                                      </p:cBhvr>
                                      <p:to>
                                        <p:strVal val="visible"/>
                                      </p:to>
                                    </p:set>
                                    <p:animEffect transition="in" filter="box(out)">
                                      <p:cBhvr>
                                        <p:cTn id="27" dur="500"/>
                                        <p:tgtEl>
                                          <p:spTgt spid="26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38"/>
                                        </p:tgtEl>
                                        <p:attrNameLst>
                                          <p:attrName>style.visibility</p:attrName>
                                        </p:attrNameLst>
                                      </p:cBhvr>
                                      <p:to>
                                        <p:strVal val="visible"/>
                                      </p:to>
                                    </p:set>
                                    <p:animEffect transition="in" filter="wipe(left)">
                                      <p:cBhvr>
                                        <p:cTn id="32" dur="500"/>
                                        <p:tgtEl>
                                          <p:spTgt spid="26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35"/>
                                        </p:tgtEl>
                                        <p:attrNameLst>
                                          <p:attrName>style.visibility</p:attrName>
                                        </p:attrNameLst>
                                      </p:cBhvr>
                                      <p:to>
                                        <p:strVal val="visible"/>
                                      </p:to>
                                    </p:set>
                                    <p:animEffect transition="in" filter="wipe(left)">
                                      <p:cBhvr>
                                        <p:cTn id="37" dur="500"/>
                                        <p:tgtEl>
                                          <p:spTgt spid="2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98" name="文本框"/>
          <p:cNvSpPr>
            <a:spLocks noGrp="1"/>
          </p:cNvSpPr>
          <p:nvPr>
            <p:ph type="ctrTitle"/>
          </p:nvPr>
        </p:nvSpPr>
        <p:spPr>
          <a:xfrm>
            <a:off x="614362" y="273050"/>
            <a:ext cx="4338637" cy="48895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16.3.4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积分运算电路</a:t>
            </a:r>
            <a:endParaRPr lang="zh-CN" altLang="en-US" sz="29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699" name="矩形"/>
          <p:cNvSpPr/>
          <p:nvPr/>
        </p:nvSpPr>
        <p:spPr>
          <a:xfrm>
            <a:off x="4572000" y="1143000"/>
            <a:ext cx="4343400" cy="9890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由虚短及虚断性质可得</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i</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i</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2700" name="对象"/>
          <p:cNvGraphicFramePr>
            <a:graphicFrameLocks noChangeAspect="1"/>
          </p:cNvGraphicFramePr>
          <p:nvPr/>
        </p:nvGraphicFramePr>
        <p:xfrm>
          <a:off x="4781550" y="3121025"/>
          <a:ext cx="2152650" cy="1101725"/>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4781550" y="3121025"/>
                        <a:ext cx="2152650" cy="1101725"/>
                      </a:xfrm>
                      <a:prstGeom prst="rect">
                        <a:avLst/>
                      </a:prstGeom>
                      <a:noFill/>
                      <a:ln w="9525" cap="flat" cmpd="sng">
                        <a:noFill/>
                        <a:prstDash val="solid"/>
                        <a:miter/>
                      </a:ln>
                    </p:spPr>
                  </p:pic>
                </p:oleObj>
              </mc:Fallback>
            </mc:AlternateContent>
          </a:graphicData>
        </a:graphic>
      </p:graphicFrame>
      <p:graphicFrame>
        <p:nvGraphicFramePr>
          <p:cNvPr id="2701" name="对象"/>
          <p:cNvGraphicFramePr>
            <a:graphicFrameLocks noChangeAspect="1"/>
          </p:cNvGraphicFramePr>
          <p:nvPr/>
        </p:nvGraphicFramePr>
        <p:xfrm>
          <a:off x="6858000" y="3140075"/>
          <a:ext cx="1600200" cy="966787"/>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6858000" y="3140075"/>
                        <a:ext cx="1600200" cy="966787"/>
                      </a:xfrm>
                      <a:prstGeom prst="rect">
                        <a:avLst/>
                      </a:prstGeom>
                      <a:noFill/>
                      <a:ln w="9525" cap="flat" cmpd="sng">
                        <a:noFill/>
                        <a:prstDash val="solid"/>
                        <a:miter/>
                      </a:ln>
                    </p:spPr>
                  </p:pic>
                </p:oleObj>
              </mc:Fallback>
            </mc:AlternateContent>
          </a:graphicData>
        </a:graphic>
      </p:graphicFrame>
      <p:graphicFrame>
        <p:nvGraphicFramePr>
          <p:cNvPr id="2702" name="对象"/>
          <p:cNvGraphicFramePr>
            <a:graphicFrameLocks noChangeAspect="1"/>
          </p:cNvGraphicFramePr>
          <p:nvPr/>
        </p:nvGraphicFramePr>
        <p:xfrm>
          <a:off x="5410200" y="4479925"/>
          <a:ext cx="2784475" cy="1162050"/>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5410200" y="4479925"/>
                        <a:ext cx="2784475" cy="1162050"/>
                      </a:xfrm>
                      <a:prstGeom prst="rect">
                        <a:avLst/>
                      </a:prstGeom>
                      <a:blipFill rotWithShape="0">
                        <a:blip r:embed="rId7"/>
                        <a:tile tx="0" ty="0" sx="100000" sy="100000" flip="none" algn="tl"/>
                      </a:blipFill>
                      <a:ln w="19050" cap="flat" cmpd="sng">
                        <a:solidFill>
                          <a:srgbClr val="FF3300"/>
                        </a:solidFill>
                        <a:prstDash val="solid"/>
                        <a:miter/>
                      </a:ln>
                    </p:spPr>
                  </p:pic>
                </p:oleObj>
              </mc:Fallback>
            </mc:AlternateContent>
          </a:graphicData>
        </a:graphic>
      </p:graphicFrame>
      <p:graphicFrame>
        <p:nvGraphicFramePr>
          <p:cNvPr id="2703" name="对象"/>
          <p:cNvGraphicFramePr>
            <a:graphicFrameLocks noChangeAspect="1"/>
          </p:cNvGraphicFramePr>
          <p:nvPr/>
        </p:nvGraphicFramePr>
        <p:xfrm>
          <a:off x="6477000" y="2133600"/>
          <a:ext cx="1882775" cy="950913"/>
        </p:xfrm>
        <a:graphic>
          <a:graphicData uri="http://schemas.openxmlformats.org/presentationml/2006/ole">
            <mc:AlternateContent xmlns:mc="http://schemas.openxmlformats.org/markup-compatibility/2006">
              <mc:Choice xmlns:v="urn:schemas-microsoft-com:vml" Requires="v">
                <p:oleObj spid="_x0000_s4" name="package" r:id="rId8" imgW="0" imgH="0" progId="package">
                  <p:embed/>
                </p:oleObj>
              </mc:Choice>
              <mc:Fallback>
                <p:oleObj name="package" r:id="rId8" imgW="0" imgH="0" progId="package">
                  <p:embed/>
                  <p:pic>
                    <p:nvPicPr>
                      <p:cNvPr id="0" name="对象"/>
                      <p:cNvPicPr>
                        <a:picLocks noChangeAspect="1"/>
                      </p:cNvPicPr>
                      <p:nvPr/>
                    </p:nvPicPr>
                    <p:blipFill>
                      <a:blip r:embed="rId9" cstate="print"/>
                      <a:stretch>
                        <a:fillRect/>
                      </a:stretch>
                    </p:blipFill>
                    <p:spPr>
                      <a:xfrm>
                        <a:off x="6477000" y="2133600"/>
                        <a:ext cx="1882775" cy="950913"/>
                      </a:xfrm>
                      <a:prstGeom prst="rect">
                        <a:avLst/>
                      </a:prstGeom>
                      <a:noFill/>
                      <a:ln w="9525" cap="flat" cmpd="sng">
                        <a:noFill/>
                        <a:prstDash val="solid"/>
                        <a:miter/>
                      </a:ln>
                    </p:spPr>
                  </p:pic>
                </p:oleObj>
              </mc:Fallback>
            </mc:AlternateContent>
          </a:graphicData>
        </a:graphic>
      </p:graphicFrame>
      <p:graphicFrame>
        <p:nvGraphicFramePr>
          <p:cNvPr id="2704" name="对象"/>
          <p:cNvGraphicFramePr>
            <a:graphicFrameLocks noChangeAspect="1"/>
          </p:cNvGraphicFramePr>
          <p:nvPr/>
        </p:nvGraphicFramePr>
        <p:xfrm>
          <a:off x="5102225" y="2178050"/>
          <a:ext cx="1146174" cy="1022350"/>
        </p:xfrm>
        <a:graphic>
          <a:graphicData uri="http://schemas.openxmlformats.org/presentationml/2006/ole">
            <mc:AlternateContent xmlns:mc="http://schemas.openxmlformats.org/markup-compatibility/2006">
              <mc:Choice xmlns:v="urn:schemas-microsoft-com:vml" Requires="v">
                <p:oleObj spid="_x0000_s5" name="package" r:id="rId10" imgW="0" imgH="0" progId="package">
                  <p:embed/>
                </p:oleObj>
              </mc:Choice>
              <mc:Fallback>
                <p:oleObj name="package" r:id="rId10" imgW="0" imgH="0" progId="package">
                  <p:embed/>
                  <p:pic>
                    <p:nvPicPr>
                      <p:cNvPr id="0" name="对象"/>
                      <p:cNvPicPr>
                        <a:picLocks noChangeAspect="1"/>
                      </p:cNvPicPr>
                      <p:nvPr/>
                    </p:nvPicPr>
                    <p:blipFill>
                      <a:blip r:embed="rId11" cstate="print"/>
                      <a:stretch>
                        <a:fillRect/>
                      </a:stretch>
                    </p:blipFill>
                    <p:spPr>
                      <a:xfrm>
                        <a:off x="5102225" y="2178050"/>
                        <a:ext cx="1146174" cy="1022350"/>
                      </a:xfrm>
                      <a:prstGeom prst="rect">
                        <a:avLst/>
                      </a:prstGeom>
                      <a:noFill/>
                      <a:ln w="9525" cap="flat" cmpd="sng">
                        <a:noFill/>
                        <a:prstDash val="solid"/>
                        <a:miter/>
                      </a:ln>
                    </p:spPr>
                  </p:pic>
                </p:oleObj>
              </mc:Fallback>
            </mc:AlternateContent>
          </a:graphicData>
        </a:graphic>
      </p:graphicFrame>
      <p:sp>
        <p:nvSpPr>
          <p:cNvPr id="2705" name="椭圆形标注" descr="90%"/>
          <p:cNvSpPr/>
          <p:nvPr/>
        </p:nvSpPr>
        <p:spPr>
          <a:xfrm>
            <a:off x="990600" y="762000"/>
            <a:ext cx="1071563" cy="609600"/>
          </a:xfrm>
          <a:prstGeom prst="wedgeEllipseCallout">
            <a:avLst>
              <a:gd name="adj1" fmla="val 81101"/>
              <a:gd name="adj2" fmla="val -9111"/>
            </a:avLst>
          </a:prstGeom>
          <a:pattFill prst="pct90">
            <a:fgClr>
              <a:srgbClr val="CCFF33"/>
            </a:fgClr>
            <a:bgClr>
              <a:srgbClr val="FFFFFF"/>
            </a:bgClr>
          </a:pattFill>
          <a:ln w="28575" cap="flat" cmpd="sng">
            <a:solidFill>
              <a:srgbClr val="006600"/>
            </a:solidFill>
            <a:prstDash val="solid"/>
            <a:miter/>
          </a:ln>
        </p:spPr>
        <p:txBody>
          <a:bodyPr vert="horz" wrap="square" lIns="91440" tIns="45720" rIns="91440" bIns="45720" anchor="ctr" anchorCtr="0"/>
          <a:lstStyle/>
          <a:p>
            <a:pPr marL="0" indent="0" algn="ctr">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楷体_GB2312" pitchFamily="49" charset="-122"/>
                <a:cs typeface="楷体_GB2312" pitchFamily="49" charset="-122"/>
              </a:rPr>
              <a:t>i</a:t>
            </a:r>
            <a:r>
              <a:rPr lang="en-US" altLang="zh-CN" sz="2800" b="0" i="0" u="none" strike="noStrike" kern="1200" cap="none" spc="0" baseline="-25000">
                <a:solidFill>
                  <a:schemeClr val="tx1"/>
                </a:solidFill>
                <a:latin typeface="Times New Roman" panose="02020603050405020304" charset="0"/>
                <a:ea typeface="楷体_GB2312" pitchFamily="49" charset="-122"/>
                <a:cs typeface="楷体_GB2312" pitchFamily="49" charset="-122"/>
              </a:rPr>
              <a:t>f </a:t>
            </a:r>
            <a:r>
              <a:rPr lang="en-US" altLang="zh-CN" sz="2800" b="0" i="0" u="none" strike="noStrike" kern="1200" cap="none" spc="0" baseline="0">
                <a:solidFill>
                  <a:schemeClr val="tx1"/>
                </a:solidFill>
                <a:latin typeface="Times New Roman" panose="02020603050405020304" charset="0"/>
                <a:ea typeface="楷体_GB2312" pitchFamily="49" charset="-122"/>
                <a:cs typeface="楷体_GB2312" pitchFamily="49" charset="-122"/>
              </a:rPr>
              <a:t>=?</a:t>
            </a:r>
            <a:endParaRPr lang="zh-CN" altLang="en-US" sz="2800" b="0"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nvGrpSpPr>
          <p:cNvPr id="2710" name="组合"/>
          <p:cNvGrpSpPr/>
          <p:nvPr/>
        </p:nvGrpSpPr>
        <p:grpSpPr>
          <a:xfrm>
            <a:off x="1362075" y="685799"/>
            <a:ext cx="1533525" cy="1295400"/>
            <a:chOff x="1362075" y="685799"/>
            <a:chExt cx="1533525" cy="1295400"/>
          </a:xfrm>
        </p:grpSpPr>
        <p:sp>
          <p:nvSpPr>
            <p:cNvPr id="2706" name="矩形"/>
            <p:cNvSpPr/>
            <p:nvPr/>
          </p:nvSpPr>
          <p:spPr>
            <a:xfrm>
              <a:off x="2346325" y="685799"/>
              <a:ext cx="549275" cy="51995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2707" name="矩形"/>
            <p:cNvSpPr/>
            <p:nvPr/>
          </p:nvSpPr>
          <p:spPr>
            <a:xfrm>
              <a:off x="1362075" y="1392872"/>
              <a:ext cx="427037" cy="51816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2708" name="直线"/>
            <p:cNvSpPr/>
            <p:nvPr/>
          </p:nvSpPr>
          <p:spPr>
            <a:xfrm>
              <a:off x="2474912" y="1243540"/>
              <a:ext cx="304800" cy="0"/>
            </a:xfrm>
            <a:prstGeom prst="line">
              <a:avLst/>
            </a:prstGeom>
            <a:noFill/>
            <a:ln w="28575" cap="flat" cmpd="sng">
              <a:solidFill>
                <a:srgbClr val="FF0000"/>
              </a:solidFill>
              <a:prstDash val="solid"/>
              <a:round/>
              <a:tailEnd type="triangle" w="med" len="med"/>
            </a:ln>
          </p:spPr>
        </p:sp>
        <p:sp>
          <p:nvSpPr>
            <p:cNvPr id="2709" name="直线"/>
            <p:cNvSpPr/>
            <p:nvPr/>
          </p:nvSpPr>
          <p:spPr>
            <a:xfrm>
              <a:off x="1408111" y="1981199"/>
              <a:ext cx="365124" cy="0"/>
            </a:xfrm>
            <a:prstGeom prst="line">
              <a:avLst/>
            </a:prstGeom>
            <a:noFill/>
            <a:ln w="28575" cap="flat" cmpd="sng">
              <a:solidFill>
                <a:srgbClr val="FF0000"/>
              </a:solidFill>
              <a:prstDash val="solid"/>
              <a:round/>
              <a:tailEnd type="triangle" w="med" len="med"/>
            </a:ln>
          </p:spPr>
        </p:sp>
      </p:grpSp>
      <p:grpSp>
        <p:nvGrpSpPr>
          <p:cNvPr id="2754" name="组合"/>
          <p:cNvGrpSpPr/>
          <p:nvPr/>
        </p:nvGrpSpPr>
        <p:grpSpPr>
          <a:xfrm>
            <a:off x="690562" y="777874"/>
            <a:ext cx="4414837" cy="2422524"/>
            <a:chOff x="690562" y="777874"/>
            <a:chExt cx="4414837" cy="2422524"/>
          </a:xfrm>
        </p:grpSpPr>
        <p:sp>
          <p:nvSpPr>
            <p:cNvPr id="2711" name="矩形"/>
            <p:cNvSpPr/>
            <p:nvPr/>
          </p:nvSpPr>
          <p:spPr>
            <a:xfrm>
              <a:off x="4084637" y="2249487"/>
              <a:ext cx="10207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712" name="矩形"/>
            <p:cNvSpPr/>
            <p:nvPr/>
          </p:nvSpPr>
          <p:spPr>
            <a:xfrm>
              <a:off x="3460749" y="777874"/>
              <a:ext cx="102234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C</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F</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713" name="直线"/>
            <p:cNvSpPr/>
            <p:nvPr/>
          </p:nvSpPr>
          <p:spPr>
            <a:xfrm>
              <a:off x="3876674" y="1349374"/>
              <a:ext cx="0" cy="947737"/>
            </a:xfrm>
            <a:prstGeom prst="line">
              <a:avLst/>
            </a:prstGeom>
            <a:noFill/>
            <a:ln w="38100" cap="flat" cmpd="sng">
              <a:solidFill>
                <a:srgbClr val="000000"/>
              </a:solidFill>
              <a:prstDash val="solid"/>
              <a:round/>
            </a:ln>
          </p:spPr>
        </p:sp>
        <p:sp>
          <p:nvSpPr>
            <p:cNvPr id="2714" name="矩形"/>
            <p:cNvSpPr/>
            <p:nvPr/>
          </p:nvSpPr>
          <p:spPr>
            <a:xfrm>
              <a:off x="690562" y="2224087"/>
              <a:ext cx="55403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715" name="矩形"/>
            <p:cNvSpPr/>
            <p:nvPr/>
          </p:nvSpPr>
          <p:spPr>
            <a:xfrm>
              <a:off x="1782762" y="2508249"/>
              <a:ext cx="466724" cy="142874"/>
            </a:xfrm>
            <a:prstGeom prst="rect">
              <a:avLst/>
            </a:prstGeom>
            <a:noFill/>
            <a:ln w="38100" cap="flat" cmpd="sng">
              <a:solidFill>
                <a:srgbClr val="000000"/>
              </a:solidFill>
              <a:prstDash val="solid"/>
              <a:miter/>
            </a:ln>
          </p:spPr>
        </p:sp>
        <p:sp>
          <p:nvSpPr>
            <p:cNvPr id="2716" name="矩形"/>
            <p:cNvSpPr/>
            <p:nvPr/>
          </p:nvSpPr>
          <p:spPr>
            <a:xfrm>
              <a:off x="1728787" y="2595562"/>
              <a:ext cx="6365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17" name="矩形"/>
            <p:cNvSpPr/>
            <p:nvPr/>
          </p:nvSpPr>
          <p:spPr>
            <a:xfrm>
              <a:off x="1782762" y="2041524"/>
              <a:ext cx="466724" cy="142875"/>
            </a:xfrm>
            <a:prstGeom prst="rect">
              <a:avLst/>
            </a:prstGeom>
            <a:noFill/>
            <a:ln w="38100" cap="flat" cmpd="sng">
              <a:solidFill>
                <a:srgbClr val="000000"/>
              </a:solidFill>
              <a:prstDash val="solid"/>
              <a:miter/>
            </a:ln>
          </p:spPr>
        </p:sp>
        <p:sp>
          <p:nvSpPr>
            <p:cNvPr id="2718" name="直线"/>
            <p:cNvSpPr/>
            <p:nvPr/>
          </p:nvSpPr>
          <p:spPr>
            <a:xfrm>
              <a:off x="2422525" y="1349374"/>
              <a:ext cx="0" cy="800100"/>
            </a:xfrm>
            <a:prstGeom prst="line">
              <a:avLst/>
            </a:prstGeom>
            <a:noFill/>
            <a:ln w="38100" cap="flat" cmpd="sng">
              <a:solidFill>
                <a:srgbClr val="000000"/>
              </a:solidFill>
              <a:prstDash val="solid"/>
              <a:round/>
            </a:ln>
          </p:spPr>
        </p:sp>
        <p:sp>
          <p:nvSpPr>
            <p:cNvPr id="2719" name="矩形"/>
            <p:cNvSpPr/>
            <p:nvPr/>
          </p:nvSpPr>
          <p:spPr>
            <a:xfrm>
              <a:off x="1720849" y="1470025"/>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720" name="直线"/>
            <p:cNvSpPr/>
            <p:nvPr/>
          </p:nvSpPr>
          <p:spPr>
            <a:xfrm>
              <a:off x="3200400" y="1349374"/>
              <a:ext cx="684212" cy="0"/>
            </a:xfrm>
            <a:prstGeom prst="line">
              <a:avLst/>
            </a:prstGeom>
            <a:noFill/>
            <a:ln w="38100" cap="flat" cmpd="sng">
              <a:solidFill>
                <a:srgbClr val="000000"/>
              </a:solidFill>
              <a:prstDash val="solid"/>
              <a:round/>
            </a:ln>
          </p:spPr>
        </p:sp>
        <p:sp>
          <p:nvSpPr>
            <p:cNvPr id="2721" name="直线"/>
            <p:cNvSpPr/>
            <p:nvPr/>
          </p:nvSpPr>
          <p:spPr>
            <a:xfrm flipH="1">
              <a:off x="1230312" y="2109787"/>
              <a:ext cx="552449" cy="0"/>
            </a:xfrm>
            <a:prstGeom prst="line">
              <a:avLst/>
            </a:prstGeom>
            <a:noFill/>
            <a:ln w="38100" cap="flat" cmpd="sng">
              <a:solidFill>
                <a:srgbClr val="000000"/>
              </a:solidFill>
              <a:prstDash val="solid"/>
              <a:round/>
            </a:ln>
          </p:spPr>
        </p:sp>
        <p:sp>
          <p:nvSpPr>
            <p:cNvPr id="2722" name="直线"/>
            <p:cNvSpPr/>
            <p:nvPr/>
          </p:nvSpPr>
          <p:spPr>
            <a:xfrm flipH="1">
              <a:off x="1644650" y="2578099"/>
              <a:ext cx="138111" cy="0"/>
            </a:xfrm>
            <a:prstGeom prst="line">
              <a:avLst/>
            </a:prstGeom>
            <a:noFill/>
            <a:ln w="38100" cap="flat" cmpd="sng">
              <a:solidFill>
                <a:srgbClr val="000000"/>
              </a:solidFill>
              <a:prstDash val="solid"/>
              <a:round/>
            </a:ln>
          </p:spPr>
        </p:sp>
        <p:grpSp>
          <p:nvGrpSpPr>
            <p:cNvPr id="2725" name="组合"/>
            <p:cNvGrpSpPr/>
            <p:nvPr/>
          </p:nvGrpSpPr>
          <p:grpSpPr>
            <a:xfrm>
              <a:off x="1504949" y="2578099"/>
              <a:ext cx="268286" cy="276225"/>
              <a:chOff x="1504949" y="2578099"/>
              <a:chExt cx="268286" cy="276225"/>
            </a:xfrm>
          </p:grpSpPr>
          <p:sp>
            <p:nvSpPr>
              <p:cNvPr id="2723" name="直线"/>
              <p:cNvSpPr/>
              <p:nvPr/>
            </p:nvSpPr>
            <p:spPr>
              <a:xfrm>
                <a:off x="1504949" y="2854325"/>
                <a:ext cx="268286" cy="0"/>
              </a:xfrm>
              <a:prstGeom prst="line">
                <a:avLst/>
              </a:prstGeom>
              <a:noFill/>
              <a:ln w="38100" cap="flat" cmpd="sng">
                <a:solidFill>
                  <a:srgbClr val="000000"/>
                </a:solidFill>
                <a:prstDash val="solid"/>
                <a:round/>
              </a:ln>
            </p:spPr>
          </p:sp>
          <p:sp>
            <p:nvSpPr>
              <p:cNvPr id="2724" name="直线"/>
              <p:cNvSpPr/>
              <p:nvPr/>
            </p:nvSpPr>
            <p:spPr>
              <a:xfrm>
                <a:off x="1644169" y="2578099"/>
                <a:ext cx="0" cy="276223"/>
              </a:xfrm>
              <a:prstGeom prst="line">
                <a:avLst/>
              </a:prstGeom>
              <a:noFill/>
              <a:ln w="38100" cap="flat" cmpd="sng">
                <a:solidFill>
                  <a:srgbClr val="000000"/>
                </a:solidFill>
                <a:prstDash val="solid"/>
                <a:round/>
              </a:ln>
            </p:spPr>
          </p:sp>
        </p:grpSp>
        <p:sp>
          <p:nvSpPr>
            <p:cNvPr id="2726" name="直线"/>
            <p:cNvSpPr/>
            <p:nvPr/>
          </p:nvSpPr>
          <p:spPr>
            <a:xfrm>
              <a:off x="2422525" y="1349374"/>
              <a:ext cx="690562" cy="0"/>
            </a:xfrm>
            <a:prstGeom prst="line">
              <a:avLst/>
            </a:prstGeom>
            <a:noFill/>
            <a:ln w="38100" cap="flat" cmpd="sng">
              <a:solidFill>
                <a:srgbClr val="000000"/>
              </a:solidFill>
              <a:prstDash val="solid"/>
              <a:round/>
            </a:ln>
          </p:spPr>
        </p:sp>
        <p:grpSp>
          <p:nvGrpSpPr>
            <p:cNvPr id="2729" name="组合"/>
            <p:cNvGrpSpPr/>
            <p:nvPr/>
          </p:nvGrpSpPr>
          <p:grpSpPr>
            <a:xfrm>
              <a:off x="4032249" y="3009899"/>
              <a:ext cx="293686" cy="190500"/>
              <a:chOff x="4032249" y="3009899"/>
              <a:chExt cx="293686" cy="190500"/>
            </a:xfrm>
          </p:grpSpPr>
          <p:sp>
            <p:nvSpPr>
              <p:cNvPr id="2727" name="直线"/>
              <p:cNvSpPr/>
              <p:nvPr/>
            </p:nvSpPr>
            <p:spPr>
              <a:xfrm>
                <a:off x="4032249" y="3200399"/>
                <a:ext cx="293686" cy="0"/>
              </a:xfrm>
              <a:prstGeom prst="line">
                <a:avLst/>
              </a:prstGeom>
              <a:noFill/>
              <a:ln w="38100" cap="flat" cmpd="sng">
                <a:solidFill>
                  <a:srgbClr val="000000"/>
                </a:solidFill>
                <a:prstDash val="solid"/>
                <a:round/>
              </a:ln>
            </p:spPr>
          </p:sp>
          <p:sp>
            <p:nvSpPr>
              <p:cNvPr id="2728" name="直线"/>
              <p:cNvSpPr/>
              <p:nvPr/>
            </p:nvSpPr>
            <p:spPr>
              <a:xfrm>
                <a:off x="4184649" y="3009899"/>
                <a:ext cx="0" cy="190500"/>
              </a:xfrm>
              <a:prstGeom prst="line">
                <a:avLst/>
              </a:prstGeom>
              <a:noFill/>
              <a:ln w="38100" cap="flat" cmpd="sng">
                <a:solidFill>
                  <a:srgbClr val="000000"/>
                </a:solidFill>
                <a:prstDash val="solid"/>
                <a:round/>
              </a:ln>
            </p:spPr>
          </p:sp>
        </p:grpSp>
        <p:grpSp>
          <p:nvGrpSpPr>
            <p:cNvPr id="2732" name="组合"/>
            <p:cNvGrpSpPr/>
            <p:nvPr/>
          </p:nvGrpSpPr>
          <p:grpSpPr>
            <a:xfrm>
              <a:off x="1036637" y="3009899"/>
              <a:ext cx="260348" cy="190500"/>
              <a:chOff x="1036637" y="3009899"/>
              <a:chExt cx="260348" cy="190500"/>
            </a:xfrm>
          </p:grpSpPr>
          <p:sp>
            <p:nvSpPr>
              <p:cNvPr id="2730" name="直线"/>
              <p:cNvSpPr/>
              <p:nvPr/>
            </p:nvSpPr>
            <p:spPr>
              <a:xfrm>
                <a:off x="1036637" y="3200399"/>
                <a:ext cx="260348" cy="0"/>
              </a:xfrm>
              <a:prstGeom prst="line">
                <a:avLst/>
              </a:prstGeom>
              <a:noFill/>
              <a:ln w="38100" cap="flat" cmpd="sng">
                <a:solidFill>
                  <a:srgbClr val="000000"/>
                </a:solidFill>
                <a:prstDash val="solid"/>
                <a:round/>
              </a:ln>
            </p:spPr>
          </p:sp>
          <p:sp>
            <p:nvSpPr>
              <p:cNvPr id="2731" name="直线"/>
              <p:cNvSpPr/>
              <p:nvPr/>
            </p:nvSpPr>
            <p:spPr>
              <a:xfrm>
                <a:off x="1171738" y="3009899"/>
                <a:ext cx="0" cy="190500"/>
              </a:xfrm>
              <a:prstGeom prst="line">
                <a:avLst/>
              </a:prstGeom>
              <a:noFill/>
              <a:ln w="38100" cap="flat" cmpd="sng">
                <a:solidFill>
                  <a:srgbClr val="000000"/>
                </a:solidFill>
                <a:prstDash val="solid"/>
                <a:round/>
              </a:ln>
            </p:spPr>
          </p:sp>
        </p:grpSp>
        <p:sp>
          <p:nvSpPr>
            <p:cNvPr id="2733" name="矩形"/>
            <p:cNvSpPr/>
            <p:nvPr/>
          </p:nvSpPr>
          <p:spPr>
            <a:xfrm>
              <a:off x="762000" y="1843087"/>
              <a:ext cx="387348" cy="519112"/>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734" name="矩形"/>
            <p:cNvSpPr/>
            <p:nvPr/>
          </p:nvSpPr>
          <p:spPr>
            <a:xfrm>
              <a:off x="4262437" y="1989137"/>
              <a:ext cx="388936" cy="51911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735" name="矩形"/>
            <p:cNvSpPr/>
            <p:nvPr/>
          </p:nvSpPr>
          <p:spPr>
            <a:xfrm>
              <a:off x="781050" y="2681287"/>
              <a:ext cx="361949" cy="51911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736" name="矩形"/>
            <p:cNvSpPr/>
            <p:nvPr/>
          </p:nvSpPr>
          <p:spPr>
            <a:xfrm>
              <a:off x="4152899" y="2595562"/>
              <a:ext cx="5730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747" name="组合"/>
            <p:cNvGrpSpPr/>
            <p:nvPr/>
          </p:nvGrpSpPr>
          <p:grpSpPr>
            <a:xfrm>
              <a:off x="2249487" y="1384299"/>
              <a:ext cx="1912935" cy="1427162"/>
              <a:chOff x="2249487" y="1384299"/>
              <a:chExt cx="1912935" cy="1427162"/>
            </a:xfrm>
          </p:grpSpPr>
          <p:sp>
            <p:nvSpPr>
              <p:cNvPr id="2737" name="矩形" descr="40%"/>
              <p:cNvSpPr/>
              <p:nvPr/>
            </p:nvSpPr>
            <p:spPr>
              <a:xfrm>
                <a:off x="2770541" y="1696041"/>
                <a:ext cx="933930" cy="1115421"/>
              </a:xfrm>
              <a:prstGeom prst="rect">
                <a:avLst/>
              </a:prstGeom>
              <a:noFill/>
              <a:ln w="38100" cap="flat" cmpd="sng">
                <a:solidFill>
                  <a:srgbClr val="000000"/>
                </a:solidFill>
                <a:prstDash val="solid"/>
                <a:miter/>
              </a:ln>
            </p:spPr>
          </p:sp>
          <p:sp>
            <p:nvSpPr>
              <p:cNvPr id="2738" name="矩形"/>
              <p:cNvSpPr/>
              <p:nvPr/>
            </p:nvSpPr>
            <p:spPr>
              <a:xfrm>
                <a:off x="2759724" y="2278078"/>
                <a:ext cx="403861" cy="51896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39" name="矩形"/>
              <p:cNvSpPr/>
              <p:nvPr/>
            </p:nvSpPr>
            <p:spPr>
              <a:xfrm>
                <a:off x="3334867" y="2024000"/>
                <a:ext cx="721181" cy="51896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40" name="矩形"/>
              <p:cNvSpPr/>
              <p:nvPr/>
            </p:nvSpPr>
            <p:spPr>
              <a:xfrm>
                <a:off x="3150966" y="1632972"/>
                <a:ext cx="948355" cy="45589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41" name="直线"/>
              <p:cNvSpPr/>
              <p:nvPr/>
            </p:nvSpPr>
            <p:spPr>
              <a:xfrm>
                <a:off x="2249487" y="2579008"/>
                <a:ext cx="522857" cy="0"/>
              </a:xfrm>
              <a:prstGeom prst="line">
                <a:avLst/>
              </a:prstGeom>
              <a:noFill/>
              <a:ln w="38100" cap="flat" cmpd="sng">
                <a:solidFill>
                  <a:srgbClr val="000000"/>
                </a:solidFill>
                <a:prstDash val="solid"/>
                <a:round/>
              </a:ln>
            </p:spPr>
          </p:sp>
          <p:sp>
            <p:nvSpPr>
              <p:cNvPr id="2742" name="直线"/>
              <p:cNvSpPr/>
              <p:nvPr/>
            </p:nvSpPr>
            <p:spPr>
              <a:xfrm>
                <a:off x="3704473" y="2283484"/>
                <a:ext cx="457949" cy="0"/>
              </a:xfrm>
              <a:prstGeom prst="line">
                <a:avLst/>
              </a:prstGeom>
              <a:noFill/>
              <a:ln w="38100" cap="flat" cmpd="sng">
                <a:solidFill>
                  <a:srgbClr val="000000"/>
                </a:solidFill>
                <a:prstDash val="solid"/>
                <a:round/>
              </a:ln>
            </p:spPr>
          </p:sp>
          <p:sp>
            <p:nvSpPr>
              <p:cNvPr id="2743" name="直线"/>
              <p:cNvSpPr/>
              <p:nvPr/>
            </p:nvSpPr>
            <p:spPr>
              <a:xfrm>
                <a:off x="2417162" y="1384299"/>
                <a:ext cx="0" cy="0"/>
              </a:xfrm>
              <a:prstGeom prst="line">
                <a:avLst/>
              </a:prstGeom>
              <a:noFill/>
              <a:ln w="28575" cap="flat" cmpd="sng">
                <a:solidFill>
                  <a:srgbClr val="000000"/>
                </a:solidFill>
                <a:prstDash val="solid"/>
                <a:round/>
              </a:ln>
            </p:spPr>
          </p:sp>
          <p:sp>
            <p:nvSpPr>
              <p:cNvPr id="2744" name="直线"/>
              <p:cNvSpPr/>
              <p:nvPr/>
            </p:nvSpPr>
            <p:spPr>
              <a:xfrm>
                <a:off x="2249487" y="2133920"/>
                <a:ext cx="522857" cy="0"/>
              </a:xfrm>
              <a:prstGeom prst="line">
                <a:avLst/>
              </a:prstGeom>
              <a:noFill/>
              <a:ln w="38100" cap="flat" cmpd="sng">
                <a:solidFill>
                  <a:srgbClr val="000000"/>
                </a:solidFill>
                <a:prstDash val="solid"/>
                <a:round/>
              </a:ln>
            </p:spPr>
          </p:sp>
          <p:sp>
            <p:nvSpPr>
              <p:cNvPr id="2745" name="矩形"/>
              <p:cNvSpPr/>
              <p:nvPr/>
            </p:nvSpPr>
            <p:spPr>
              <a:xfrm>
                <a:off x="2772345" y="1787941"/>
                <a:ext cx="591368" cy="51896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46" name="矩形"/>
              <p:cNvSpPr/>
              <p:nvPr/>
            </p:nvSpPr>
            <p:spPr>
              <a:xfrm rot="5400000">
                <a:off x="2949136" y="1683302"/>
                <a:ext cx="371205" cy="456148"/>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748" name="椭圆"/>
            <p:cNvSpPr/>
            <p:nvPr/>
          </p:nvSpPr>
          <p:spPr>
            <a:xfrm>
              <a:off x="1123950" y="2047875"/>
              <a:ext cx="112712" cy="114300"/>
            </a:xfrm>
            <a:prstGeom prst="ellipse">
              <a:avLst/>
            </a:prstGeom>
            <a:noFill/>
            <a:ln w="38100" cap="flat" cmpd="sng">
              <a:solidFill>
                <a:srgbClr val="000000"/>
              </a:solidFill>
              <a:prstDash val="solid"/>
              <a:round/>
            </a:ln>
          </p:spPr>
        </p:sp>
        <p:sp>
          <p:nvSpPr>
            <p:cNvPr id="2749" name="椭圆"/>
            <p:cNvSpPr/>
            <p:nvPr/>
          </p:nvSpPr>
          <p:spPr>
            <a:xfrm>
              <a:off x="4152899" y="2220912"/>
              <a:ext cx="114300" cy="114300"/>
            </a:xfrm>
            <a:prstGeom prst="ellipse">
              <a:avLst/>
            </a:prstGeom>
            <a:noFill/>
            <a:ln w="38100" cap="flat" cmpd="sng">
              <a:solidFill>
                <a:srgbClr val="000000"/>
              </a:solidFill>
              <a:prstDash val="solid"/>
              <a:round/>
            </a:ln>
          </p:spPr>
        </p:sp>
        <p:sp>
          <p:nvSpPr>
            <p:cNvPr id="2750" name="椭圆"/>
            <p:cNvSpPr/>
            <p:nvPr/>
          </p:nvSpPr>
          <p:spPr>
            <a:xfrm>
              <a:off x="1123950" y="2913061"/>
              <a:ext cx="112712" cy="114300"/>
            </a:xfrm>
            <a:prstGeom prst="ellipse">
              <a:avLst/>
            </a:prstGeom>
            <a:noFill/>
            <a:ln w="38100" cap="flat" cmpd="sng">
              <a:solidFill>
                <a:srgbClr val="000000"/>
              </a:solidFill>
              <a:prstDash val="solid"/>
              <a:round/>
            </a:ln>
          </p:spPr>
        </p:sp>
        <p:sp>
          <p:nvSpPr>
            <p:cNvPr id="2751" name="椭圆"/>
            <p:cNvSpPr/>
            <p:nvPr/>
          </p:nvSpPr>
          <p:spPr>
            <a:xfrm>
              <a:off x="4125911" y="2913061"/>
              <a:ext cx="114300" cy="114300"/>
            </a:xfrm>
            <a:prstGeom prst="ellipse">
              <a:avLst/>
            </a:prstGeom>
            <a:noFill/>
            <a:ln w="38100" cap="flat" cmpd="sng">
              <a:solidFill>
                <a:srgbClr val="000000"/>
              </a:solidFill>
              <a:prstDash val="solid"/>
              <a:round/>
            </a:ln>
          </p:spPr>
        </p:sp>
        <p:sp>
          <p:nvSpPr>
            <p:cNvPr id="2752" name="直线"/>
            <p:cNvSpPr/>
            <p:nvPr/>
          </p:nvSpPr>
          <p:spPr>
            <a:xfrm>
              <a:off x="3114674" y="1176337"/>
              <a:ext cx="0" cy="341312"/>
            </a:xfrm>
            <a:prstGeom prst="line">
              <a:avLst/>
            </a:prstGeom>
            <a:noFill/>
            <a:ln w="38100" cap="flat" cmpd="sng">
              <a:solidFill>
                <a:srgbClr val="000000"/>
              </a:solidFill>
              <a:prstDash val="solid"/>
              <a:round/>
            </a:ln>
          </p:spPr>
        </p:sp>
        <p:sp>
          <p:nvSpPr>
            <p:cNvPr id="2753" name="直线"/>
            <p:cNvSpPr/>
            <p:nvPr/>
          </p:nvSpPr>
          <p:spPr>
            <a:xfrm>
              <a:off x="3200400" y="1176337"/>
              <a:ext cx="0" cy="341312"/>
            </a:xfrm>
            <a:prstGeom prst="line">
              <a:avLst/>
            </a:prstGeom>
            <a:noFill/>
            <a:ln w="38100" cap="flat" cmpd="sng">
              <a:solidFill>
                <a:srgbClr val="000000"/>
              </a:solidFill>
              <a:prstDash val="solid"/>
              <a:round/>
            </a:ln>
          </p:spPr>
        </p:sp>
      </p:grpSp>
      <p:grpSp>
        <p:nvGrpSpPr>
          <p:cNvPr id="2758" name="组合"/>
          <p:cNvGrpSpPr/>
          <p:nvPr/>
        </p:nvGrpSpPr>
        <p:grpSpPr>
          <a:xfrm>
            <a:off x="2743200" y="609600"/>
            <a:ext cx="777874" cy="866774"/>
            <a:chOff x="2743200" y="609600"/>
            <a:chExt cx="777874" cy="866774"/>
          </a:xfrm>
        </p:grpSpPr>
        <p:sp>
          <p:nvSpPr>
            <p:cNvPr id="2755" name="矩形"/>
            <p:cNvSpPr/>
            <p:nvPr/>
          </p:nvSpPr>
          <p:spPr>
            <a:xfrm>
              <a:off x="2909888" y="609600"/>
              <a:ext cx="576460" cy="51833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C</a:t>
              </a:r>
              <a:endParaRPr lang="zh-CN" altLang="en-US"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2756" name="矩形"/>
            <p:cNvSpPr/>
            <p:nvPr/>
          </p:nvSpPr>
          <p:spPr>
            <a:xfrm>
              <a:off x="2743200" y="942441"/>
              <a:ext cx="387201" cy="52006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endParaRPr>
            </a:p>
          </p:txBody>
        </p:sp>
        <p:sp>
          <p:nvSpPr>
            <p:cNvPr id="2757" name="矩形"/>
            <p:cNvSpPr/>
            <p:nvPr/>
          </p:nvSpPr>
          <p:spPr>
            <a:xfrm>
              <a:off x="3159919" y="958043"/>
              <a:ext cx="361155" cy="51833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endParaRPr>
            </a:p>
          </p:txBody>
        </p:sp>
      </p:grpSp>
      <p:sp>
        <p:nvSpPr>
          <p:cNvPr id="2759" name="矩形"/>
          <p:cNvSpPr/>
          <p:nvPr/>
        </p:nvSpPr>
        <p:spPr>
          <a:xfrm>
            <a:off x="533400" y="3321050"/>
            <a:ext cx="4043363"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当电容</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的初始电压为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t</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0</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，则有</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2760" name="对象"/>
          <p:cNvGraphicFramePr>
            <a:graphicFrameLocks noChangeAspect="1"/>
          </p:cNvGraphicFramePr>
          <p:nvPr/>
        </p:nvGraphicFramePr>
        <p:xfrm>
          <a:off x="627063" y="4300538"/>
          <a:ext cx="4386262" cy="1192212"/>
        </p:xfrm>
        <a:graphic>
          <a:graphicData uri="http://schemas.openxmlformats.org/presentationml/2006/ole">
            <mc:AlternateContent xmlns:mc="http://schemas.openxmlformats.org/markup-compatibility/2006">
              <mc:Choice xmlns:v="urn:schemas-microsoft-com:vml" Requires="v">
                <p:oleObj spid="_x0000_s6" name="package" r:id="rId12" imgW="0" imgH="0" progId="package">
                  <p:embed/>
                </p:oleObj>
              </mc:Choice>
              <mc:Fallback>
                <p:oleObj name="package" r:id="rId12" imgW="0" imgH="0" progId="package">
                  <p:embed/>
                  <p:pic>
                    <p:nvPicPr>
                      <p:cNvPr id="0" name="对象"/>
                      <p:cNvPicPr>
                        <a:picLocks noChangeAspect="1"/>
                      </p:cNvPicPr>
                      <p:nvPr/>
                    </p:nvPicPr>
                    <p:blipFill>
                      <a:blip r:embed="rId13" cstate="print"/>
                      <a:stretch>
                        <a:fillRect/>
                      </a:stretch>
                    </p:blipFill>
                    <p:spPr>
                      <a:xfrm>
                        <a:off x="627063" y="4300538"/>
                        <a:ext cx="4386262" cy="1192212"/>
                      </a:xfrm>
                      <a:prstGeom prst="rect">
                        <a:avLst/>
                      </a:prstGeom>
                      <a:noFill/>
                      <a:ln w="9525" cap="flat" cmpd="sng">
                        <a:noFill/>
                        <a:prstDash val="solid"/>
                        <a:miter/>
                      </a:ln>
                    </p:spPr>
                  </p:pic>
                </p:oleObj>
              </mc:Fallback>
            </mc:AlternateContent>
          </a:graphicData>
        </a:graphic>
      </p:graphicFrame>
      <p:graphicFrame>
        <p:nvGraphicFramePr>
          <p:cNvPr id="2761" name="对象"/>
          <p:cNvGraphicFramePr>
            <a:graphicFrameLocks noChangeAspect="1"/>
          </p:cNvGraphicFramePr>
          <p:nvPr/>
        </p:nvGraphicFramePr>
        <p:xfrm>
          <a:off x="665163" y="5405438"/>
          <a:ext cx="4394200" cy="1106487"/>
        </p:xfrm>
        <a:graphic>
          <a:graphicData uri="http://schemas.openxmlformats.org/presentationml/2006/ole">
            <mc:AlternateContent xmlns:mc="http://schemas.openxmlformats.org/markup-compatibility/2006">
              <mc:Choice xmlns:v="urn:schemas-microsoft-com:vml" Requires="v">
                <p:oleObj spid="_x0000_s7" name="package" r:id="rId14" imgW="0" imgH="0" progId="package">
                  <p:embed/>
                </p:oleObj>
              </mc:Choice>
              <mc:Fallback>
                <p:oleObj name="package" r:id="rId14" imgW="0" imgH="0" progId="package">
                  <p:embed/>
                  <p:pic>
                    <p:nvPicPr>
                      <p:cNvPr id="0" name="对象"/>
                      <p:cNvPicPr>
                        <a:picLocks noChangeAspect="1"/>
                      </p:cNvPicPr>
                      <p:nvPr/>
                    </p:nvPicPr>
                    <p:blipFill>
                      <a:blip r:embed="rId15" cstate="print"/>
                      <a:stretch>
                        <a:fillRect/>
                      </a:stretch>
                    </p:blipFill>
                    <p:spPr>
                      <a:xfrm>
                        <a:off x="665163" y="5405438"/>
                        <a:ext cx="4394200" cy="1106487"/>
                      </a:xfrm>
                      <a:prstGeom prst="rect">
                        <a:avLst/>
                      </a:prstGeom>
                      <a:noFill/>
                      <a:ln w="9525" cap="flat" cmpd="sng">
                        <a:noFill/>
                        <a:prstDash val="solid"/>
                        <a:miter/>
                      </a:ln>
                    </p:spPr>
                  </p:pic>
                </p:oleObj>
              </mc:Fallback>
            </mc:AlternateContent>
          </a:graphicData>
        </a:graphic>
      </p:graphicFrame>
      <p:sp>
        <p:nvSpPr>
          <p:cNvPr id="2762" name="棱台">
            <a:hlinkClick r:id="rId16" action="ppaction://program"/>
          </p:cNvPr>
          <p:cNvSpPr/>
          <p:nvPr/>
        </p:nvSpPr>
        <p:spPr>
          <a:xfrm>
            <a:off x="4572000" y="3810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754"/>
                                        </p:tgtEl>
                                        <p:attrNameLst>
                                          <p:attrName>style.visibility</p:attrName>
                                        </p:attrNameLst>
                                      </p:cBhvr>
                                      <p:to>
                                        <p:strVal val="visible"/>
                                      </p:to>
                                    </p:set>
                                    <p:animEffect transition="in" filter="box(out)">
                                      <p:cBhvr>
                                        <p:cTn id="7" dur="500"/>
                                        <p:tgtEl>
                                          <p:spTgt spid="2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0"/>
                                        </p:tgtEl>
                                        <p:attrNameLst>
                                          <p:attrName>style.visibility</p:attrName>
                                        </p:attrNameLst>
                                      </p:cBhvr>
                                      <p:to>
                                        <p:strVal val="visible"/>
                                      </p:to>
                                    </p:set>
                                    <p:animEffect transition="in" filter="wipe(left)">
                                      <p:cBhvr>
                                        <p:cTn id="12" dur="500"/>
                                        <p:tgtEl>
                                          <p:spTgt spid="27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99"/>
                                        </p:tgtEl>
                                        <p:attrNameLst>
                                          <p:attrName>style.visibility</p:attrName>
                                        </p:attrNameLst>
                                      </p:cBhvr>
                                      <p:to>
                                        <p:strVal val="visible"/>
                                      </p:to>
                                    </p:set>
                                    <p:animEffect transition="in" filter="wipe(left)">
                                      <p:cBhvr>
                                        <p:cTn id="17" dur="500"/>
                                        <p:tgtEl>
                                          <p:spTgt spid="26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04"/>
                                        </p:tgtEl>
                                        <p:attrNameLst>
                                          <p:attrName>style.visibility</p:attrName>
                                        </p:attrNameLst>
                                      </p:cBhvr>
                                      <p:to>
                                        <p:strVal val="visible"/>
                                      </p:to>
                                    </p:set>
                                    <p:animEffect transition="in" filter="wipe(left)">
                                      <p:cBhvr>
                                        <p:cTn id="22" dur="500"/>
                                        <p:tgtEl>
                                          <p:spTgt spid="27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05"/>
                                        </p:tgtEl>
                                        <p:attrNameLst>
                                          <p:attrName>style.visibility</p:attrName>
                                        </p:attrNameLst>
                                      </p:cBhvr>
                                      <p:to>
                                        <p:strVal val="visible"/>
                                      </p:to>
                                    </p:set>
                                    <p:animEffect transition="in" filter="wipe(left)">
                                      <p:cBhvr>
                                        <p:cTn id="27" dur="500"/>
                                        <p:tgtEl>
                                          <p:spTgt spid="27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758"/>
                                        </p:tgtEl>
                                        <p:attrNameLst>
                                          <p:attrName>style.visibility</p:attrName>
                                        </p:attrNameLst>
                                      </p:cBhvr>
                                      <p:to>
                                        <p:strVal val="visible"/>
                                      </p:to>
                                    </p:set>
                                    <p:animEffect transition="in" filter="blinds(vertical)">
                                      <p:cBhvr>
                                        <p:cTn id="32" dur="500"/>
                                        <p:tgtEl>
                                          <p:spTgt spid="27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03"/>
                                        </p:tgtEl>
                                        <p:attrNameLst>
                                          <p:attrName>style.visibility</p:attrName>
                                        </p:attrNameLst>
                                      </p:cBhvr>
                                      <p:to>
                                        <p:strVal val="visible"/>
                                      </p:to>
                                    </p:set>
                                    <p:animEffect transition="in" filter="wipe(left)">
                                      <p:cBhvr>
                                        <p:cTn id="37" dur="500"/>
                                        <p:tgtEl>
                                          <p:spTgt spid="27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00"/>
                                        </p:tgtEl>
                                        <p:attrNameLst>
                                          <p:attrName>style.visibility</p:attrName>
                                        </p:attrNameLst>
                                      </p:cBhvr>
                                      <p:to>
                                        <p:strVal val="visible"/>
                                      </p:to>
                                    </p:set>
                                    <p:animEffect transition="in" filter="wipe(left)">
                                      <p:cBhvr>
                                        <p:cTn id="42" dur="500"/>
                                        <p:tgtEl>
                                          <p:spTgt spid="27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01"/>
                                        </p:tgtEl>
                                        <p:attrNameLst>
                                          <p:attrName>style.visibility</p:attrName>
                                        </p:attrNameLst>
                                      </p:cBhvr>
                                      <p:to>
                                        <p:strVal val="visible"/>
                                      </p:to>
                                    </p:set>
                                    <p:animEffect transition="in" filter="wipe(left)">
                                      <p:cBhvr>
                                        <p:cTn id="47" dur="500"/>
                                        <p:tgtEl>
                                          <p:spTgt spid="270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702"/>
                                        </p:tgtEl>
                                        <p:attrNameLst>
                                          <p:attrName>style.visibility</p:attrName>
                                        </p:attrNameLst>
                                      </p:cBhvr>
                                      <p:to>
                                        <p:strVal val="visible"/>
                                      </p:to>
                                    </p:set>
                                    <p:animEffect transition="in" filter="dissolve">
                                      <p:cBhvr>
                                        <p:cTn id="52" dur="500"/>
                                        <p:tgtEl>
                                          <p:spTgt spid="27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59"/>
                                        </p:tgtEl>
                                        <p:attrNameLst>
                                          <p:attrName>style.visibility</p:attrName>
                                        </p:attrNameLst>
                                      </p:cBhvr>
                                      <p:to>
                                        <p:strVal val="visible"/>
                                      </p:to>
                                    </p:set>
                                    <p:animEffect transition="in" filter="wipe(left)">
                                      <p:cBhvr>
                                        <p:cTn id="57" dur="500"/>
                                        <p:tgtEl>
                                          <p:spTgt spid="275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2760"/>
                                        </p:tgtEl>
                                        <p:attrNameLst>
                                          <p:attrName>style.visibility</p:attrName>
                                        </p:attrNameLst>
                                      </p:cBhvr>
                                      <p:to>
                                        <p:strVal val="visible"/>
                                      </p:to>
                                    </p:set>
                                    <p:animEffect transition="in" filter="blinds(vertical)">
                                      <p:cBhvr>
                                        <p:cTn id="62" dur="500"/>
                                        <p:tgtEl>
                                          <p:spTgt spid="276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2761"/>
                                        </p:tgtEl>
                                        <p:attrNameLst>
                                          <p:attrName>style.visibility</p:attrName>
                                        </p:attrNameLst>
                                      </p:cBhvr>
                                      <p:to>
                                        <p:strVal val="visible"/>
                                      </p:to>
                                    </p:set>
                                    <p:animEffect transition="in" filter="blinds(vertical)">
                                      <p:cBhvr>
                                        <p:cTn id="67" dur="500"/>
                                        <p:tgtEl>
                                          <p:spTgt spid="2761"/>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2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 grpId="0" animBg="1"/>
      <p:bldP spid="2710" grpId="0" animBg="1"/>
      <p:bldP spid="2699" grpId="0"/>
      <p:bldP spid="2705" grpId="0" animBg="1"/>
      <p:bldP spid="2758" grpId="0" animBg="1"/>
      <p:bldP spid="2759" grpId="0"/>
      <p:bldP spid="276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 name="矩形"/>
          <p:cNvSpPr/>
          <p:nvPr/>
        </p:nvSpPr>
        <p:spPr>
          <a:xfrm>
            <a:off x="304800" y="319088"/>
            <a:ext cx="8915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3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若输入信号电压为恒定直流量，即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，则</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2766" name="对象"/>
          <p:cNvGraphicFramePr>
            <a:graphicFrameLocks noChangeAspect="1"/>
          </p:cNvGraphicFramePr>
          <p:nvPr/>
        </p:nvGraphicFramePr>
        <p:xfrm>
          <a:off x="727075" y="822325"/>
          <a:ext cx="2473325" cy="1004887"/>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727075" y="822325"/>
                        <a:ext cx="2473325" cy="1004887"/>
                      </a:xfrm>
                      <a:prstGeom prst="rect">
                        <a:avLst/>
                      </a:prstGeom>
                      <a:noFill/>
                      <a:ln w="9525" cap="flat" cmpd="sng">
                        <a:noFill/>
                        <a:prstDash val="solid"/>
                        <a:miter/>
                      </a:ln>
                    </p:spPr>
                  </p:pic>
                </p:oleObj>
              </mc:Fallback>
            </mc:AlternateContent>
          </a:graphicData>
        </a:graphic>
      </p:graphicFrame>
      <p:sp>
        <p:nvSpPr>
          <p:cNvPr id="2767" name="直线"/>
          <p:cNvSpPr/>
          <p:nvPr/>
        </p:nvSpPr>
        <p:spPr>
          <a:xfrm flipV="1">
            <a:off x="4724400" y="2578099"/>
            <a:ext cx="838200" cy="838200"/>
          </a:xfrm>
          <a:prstGeom prst="line">
            <a:avLst/>
          </a:prstGeom>
          <a:noFill/>
          <a:ln w="38100" cap="flat" cmpd="sng">
            <a:solidFill>
              <a:srgbClr val="FF3300"/>
            </a:solidFill>
            <a:prstDash val="solid"/>
            <a:round/>
          </a:ln>
        </p:spPr>
      </p:sp>
      <p:sp>
        <p:nvSpPr>
          <p:cNvPr id="2768" name="直线"/>
          <p:cNvSpPr/>
          <p:nvPr/>
        </p:nvSpPr>
        <p:spPr>
          <a:xfrm>
            <a:off x="5562600" y="2578099"/>
            <a:ext cx="1447800" cy="0"/>
          </a:xfrm>
          <a:prstGeom prst="line">
            <a:avLst/>
          </a:prstGeom>
          <a:noFill/>
          <a:ln w="38100" cap="flat" cmpd="sng">
            <a:solidFill>
              <a:srgbClr val="FF3300"/>
            </a:solidFill>
            <a:prstDash val="solid"/>
            <a:round/>
          </a:ln>
        </p:spPr>
      </p:sp>
      <p:sp>
        <p:nvSpPr>
          <p:cNvPr id="2769" name="直线"/>
          <p:cNvSpPr/>
          <p:nvPr/>
        </p:nvSpPr>
        <p:spPr>
          <a:xfrm rot="16156646" flipV="1">
            <a:off x="4723607" y="3415506"/>
            <a:ext cx="838199" cy="836612"/>
          </a:xfrm>
          <a:prstGeom prst="line">
            <a:avLst/>
          </a:prstGeom>
          <a:noFill/>
          <a:ln w="38100" cap="flat" cmpd="sng">
            <a:solidFill>
              <a:srgbClr val="339933"/>
            </a:solidFill>
            <a:prstDash val="solid"/>
            <a:round/>
          </a:ln>
        </p:spPr>
      </p:sp>
      <p:sp>
        <p:nvSpPr>
          <p:cNvPr id="2770" name="直线"/>
          <p:cNvSpPr/>
          <p:nvPr/>
        </p:nvSpPr>
        <p:spPr>
          <a:xfrm rot="10800000">
            <a:off x="5562600" y="4254500"/>
            <a:ext cx="1447800" cy="0"/>
          </a:xfrm>
          <a:prstGeom prst="line">
            <a:avLst/>
          </a:prstGeom>
          <a:noFill/>
          <a:ln w="38100" cap="flat" cmpd="sng">
            <a:solidFill>
              <a:srgbClr val="339933"/>
            </a:solidFill>
            <a:prstDash val="solid"/>
            <a:round/>
          </a:ln>
        </p:spPr>
      </p:sp>
      <p:sp>
        <p:nvSpPr>
          <p:cNvPr id="2771" name="直线"/>
          <p:cNvSpPr/>
          <p:nvPr/>
        </p:nvSpPr>
        <p:spPr>
          <a:xfrm>
            <a:off x="4724400" y="2578099"/>
            <a:ext cx="838200" cy="0"/>
          </a:xfrm>
          <a:prstGeom prst="line">
            <a:avLst/>
          </a:prstGeom>
          <a:noFill/>
          <a:ln w="28575" cap="flat" cmpd="sng">
            <a:solidFill>
              <a:srgbClr val="FF6600"/>
            </a:solidFill>
            <a:prstDash val="sysDot"/>
            <a:round/>
          </a:ln>
        </p:spPr>
      </p:sp>
      <p:sp>
        <p:nvSpPr>
          <p:cNvPr id="2772" name="直线"/>
          <p:cNvSpPr/>
          <p:nvPr/>
        </p:nvSpPr>
        <p:spPr>
          <a:xfrm flipH="1">
            <a:off x="4724400" y="4254500"/>
            <a:ext cx="838200" cy="0"/>
          </a:xfrm>
          <a:prstGeom prst="line">
            <a:avLst/>
          </a:prstGeom>
          <a:noFill/>
          <a:ln w="28575" cap="flat" cmpd="sng">
            <a:solidFill>
              <a:srgbClr val="FF6600"/>
            </a:solidFill>
            <a:prstDash val="sysDot"/>
            <a:round/>
          </a:ln>
        </p:spPr>
      </p:sp>
      <p:grpSp>
        <p:nvGrpSpPr>
          <p:cNvPr id="2778" name="组合"/>
          <p:cNvGrpSpPr/>
          <p:nvPr/>
        </p:nvGrpSpPr>
        <p:grpSpPr>
          <a:xfrm>
            <a:off x="533400" y="1843087"/>
            <a:ext cx="2971800" cy="2500311"/>
            <a:chOff x="533400" y="1843087"/>
            <a:chExt cx="2971800" cy="2500311"/>
          </a:xfrm>
        </p:grpSpPr>
        <p:sp>
          <p:nvSpPr>
            <p:cNvPr id="2773" name="矩形"/>
            <p:cNvSpPr/>
            <p:nvPr/>
          </p:nvSpPr>
          <p:spPr>
            <a:xfrm>
              <a:off x="914400" y="1843087"/>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74" name="直线"/>
            <p:cNvSpPr/>
            <p:nvPr/>
          </p:nvSpPr>
          <p:spPr>
            <a:xfrm flipV="1">
              <a:off x="838200" y="2057400"/>
              <a:ext cx="0" cy="2285999"/>
            </a:xfrm>
            <a:prstGeom prst="line">
              <a:avLst/>
            </a:prstGeom>
            <a:noFill/>
            <a:ln w="38100" cap="flat" cmpd="sng">
              <a:solidFill>
                <a:srgbClr val="000000"/>
              </a:solidFill>
              <a:prstDash val="solid"/>
              <a:round/>
              <a:tailEnd type="triangle" w="med" len="med"/>
            </a:ln>
          </p:spPr>
        </p:sp>
        <p:sp>
          <p:nvSpPr>
            <p:cNvPr id="2775" name="直线"/>
            <p:cNvSpPr/>
            <p:nvPr/>
          </p:nvSpPr>
          <p:spPr>
            <a:xfrm>
              <a:off x="838200" y="3200400"/>
              <a:ext cx="2514600" cy="0"/>
            </a:xfrm>
            <a:prstGeom prst="line">
              <a:avLst/>
            </a:prstGeom>
            <a:noFill/>
            <a:ln w="38100" cap="flat" cmpd="sng">
              <a:solidFill>
                <a:srgbClr val="000000"/>
              </a:solidFill>
              <a:prstDash val="solid"/>
              <a:round/>
              <a:tailEnd type="triangle" w="med" len="med"/>
            </a:ln>
          </p:spPr>
        </p:sp>
        <p:sp>
          <p:nvSpPr>
            <p:cNvPr id="2776" name="矩形"/>
            <p:cNvSpPr/>
            <p:nvPr/>
          </p:nvSpPr>
          <p:spPr>
            <a:xfrm>
              <a:off x="3124200" y="3138487"/>
              <a:ext cx="3810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77" name="矩形"/>
            <p:cNvSpPr/>
            <p:nvPr/>
          </p:nvSpPr>
          <p:spPr>
            <a:xfrm>
              <a:off x="533400" y="3032125"/>
              <a:ext cx="381000" cy="396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779" name="直线"/>
          <p:cNvSpPr/>
          <p:nvPr/>
        </p:nvSpPr>
        <p:spPr>
          <a:xfrm>
            <a:off x="838200" y="2743200"/>
            <a:ext cx="1676398" cy="0"/>
          </a:xfrm>
          <a:prstGeom prst="line">
            <a:avLst/>
          </a:prstGeom>
          <a:noFill/>
          <a:ln w="38100" cap="flat" cmpd="sng">
            <a:solidFill>
              <a:srgbClr val="008000"/>
            </a:solidFill>
            <a:prstDash val="solid"/>
            <a:round/>
          </a:ln>
        </p:spPr>
      </p:sp>
      <p:sp>
        <p:nvSpPr>
          <p:cNvPr id="2780" name="直线"/>
          <p:cNvSpPr/>
          <p:nvPr/>
        </p:nvSpPr>
        <p:spPr>
          <a:xfrm>
            <a:off x="838200" y="3657600"/>
            <a:ext cx="1676398" cy="0"/>
          </a:xfrm>
          <a:prstGeom prst="line">
            <a:avLst/>
          </a:prstGeom>
          <a:noFill/>
          <a:ln w="38100" cap="flat" cmpd="sng">
            <a:solidFill>
              <a:srgbClr val="FF3300"/>
            </a:solidFill>
            <a:prstDash val="solid"/>
            <a:round/>
          </a:ln>
        </p:spPr>
      </p:sp>
      <p:graphicFrame>
        <p:nvGraphicFramePr>
          <p:cNvPr id="2781" name="对象"/>
          <p:cNvGraphicFramePr>
            <a:graphicFrameLocks noChangeAspect="1"/>
          </p:cNvGraphicFramePr>
          <p:nvPr/>
        </p:nvGraphicFramePr>
        <p:xfrm>
          <a:off x="5689600" y="768350"/>
          <a:ext cx="2844798" cy="1079500"/>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5689600" y="768350"/>
                        <a:ext cx="2844798" cy="1079500"/>
                      </a:xfrm>
                      <a:prstGeom prst="rect">
                        <a:avLst/>
                      </a:prstGeom>
                      <a:noFill/>
                      <a:ln w="9525" cap="flat" cmpd="sng">
                        <a:noFill/>
                        <a:prstDash val="solid"/>
                        <a:miter/>
                      </a:ln>
                    </p:spPr>
                  </p:pic>
                </p:oleObj>
              </mc:Fallback>
            </mc:AlternateContent>
          </a:graphicData>
        </a:graphic>
      </p:graphicFrame>
      <p:sp>
        <p:nvSpPr>
          <p:cNvPr id="2782" name="圆角矩形标注" descr="60%"/>
          <p:cNvSpPr/>
          <p:nvPr/>
        </p:nvSpPr>
        <p:spPr>
          <a:xfrm>
            <a:off x="6248400" y="3505199"/>
            <a:ext cx="1447800" cy="609600"/>
          </a:xfrm>
          <a:prstGeom prst="wedgeRoundRectCallout">
            <a:avLst>
              <a:gd name="adj1" fmla="val -45824"/>
              <a:gd name="adj2" fmla="val 70046"/>
              <a:gd name="adj3" fmla="val 16667"/>
            </a:avLst>
          </a:prstGeom>
          <a:pattFill prst="pct60">
            <a:fgClr>
              <a:srgbClr val="FFFF00"/>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积分饱和</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783" name="圆角矩形标注" descr="90%"/>
          <p:cNvSpPr/>
          <p:nvPr/>
        </p:nvSpPr>
        <p:spPr>
          <a:xfrm>
            <a:off x="7086600" y="1752599"/>
            <a:ext cx="1981200" cy="609600"/>
          </a:xfrm>
          <a:prstGeom prst="wedgeRoundRectCallout">
            <a:avLst>
              <a:gd name="adj1" fmla="val -31722"/>
              <a:gd name="adj2" fmla="val -95564"/>
              <a:gd name="adj3" fmla="val 16667"/>
            </a:avLst>
          </a:prstGeom>
          <a:pattFill prst="pct90">
            <a:fgClr>
              <a:srgbClr val="CCFF33"/>
            </a:fgClr>
            <a:bgClr>
              <a:srgbClr val="FFFFFF"/>
            </a:bgClr>
          </a:pattFill>
          <a:ln w="38100" cap="flat" cmpd="sng">
            <a:solidFill>
              <a:srgbClr val="339933"/>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rPr>
              <a:t>线性积分时间</a:t>
            </a:r>
            <a:endPar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Calibri" panose="020F0502020204030204" charset="0"/>
            </a:endParaRPr>
          </a:p>
        </p:txBody>
      </p:sp>
      <p:sp>
        <p:nvSpPr>
          <p:cNvPr id="2784" name="圆角矩形标注" descr="60%"/>
          <p:cNvSpPr/>
          <p:nvPr/>
        </p:nvSpPr>
        <p:spPr>
          <a:xfrm>
            <a:off x="6172200" y="2743200"/>
            <a:ext cx="1981200" cy="609600"/>
          </a:xfrm>
          <a:prstGeom prst="wedgeRoundRectCallout">
            <a:avLst>
              <a:gd name="adj1" fmla="val -78597"/>
              <a:gd name="adj2" fmla="val -2337"/>
              <a:gd name="adj3" fmla="val 16667"/>
            </a:avLst>
          </a:prstGeom>
          <a:pattFill prst="pct60">
            <a:fgClr>
              <a:srgbClr val="FFFF00"/>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线性积分时间</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785" name="直线"/>
          <p:cNvSpPr/>
          <p:nvPr/>
        </p:nvSpPr>
        <p:spPr>
          <a:xfrm>
            <a:off x="5562600" y="2590799"/>
            <a:ext cx="0" cy="1600200"/>
          </a:xfrm>
          <a:prstGeom prst="line">
            <a:avLst/>
          </a:prstGeom>
          <a:noFill/>
          <a:ln w="28575" cap="flat" cmpd="sng">
            <a:solidFill>
              <a:srgbClr val="9900CC"/>
            </a:solidFill>
            <a:prstDash val="dash"/>
            <a:round/>
          </a:ln>
        </p:spPr>
      </p:sp>
      <p:sp>
        <p:nvSpPr>
          <p:cNvPr id="2786" name="矩形"/>
          <p:cNvSpPr/>
          <p:nvPr/>
        </p:nvSpPr>
        <p:spPr>
          <a:xfrm>
            <a:off x="3733800" y="3962400"/>
            <a:ext cx="990600"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o(sat)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794" name="组合"/>
          <p:cNvGrpSpPr/>
          <p:nvPr/>
        </p:nvGrpSpPr>
        <p:grpSpPr>
          <a:xfrm>
            <a:off x="3657600" y="1843087"/>
            <a:ext cx="4648200" cy="2805112"/>
            <a:chOff x="3657600" y="1843087"/>
            <a:chExt cx="4648200" cy="2805112"/>
          </a:xfrm>
        </p:grpSpPr>
        <p:grpSp>
          <p:nvGrpSpPr>
            <p:cNvPr id="2789" name="组合"/>
            <p:cNvGrpSpPr/>
            <p:nvPr/>
          </p:nvGrpSpPr>
          <p:grpSpPr>
            <a:xfrm>
              <a:off x="4724400" y="2133600"/>
              <a:ext cx="3200399" cy="2514600"/>
              <a:chOff x="4724400" y="2133600"/>
              <a:chExt cx="3200399" cy="2514600"/>
            </a:xfrm>
          </p:grpSpPr>
          <p:sp>
            <p:nvSpPr>
              <p:cNvPr id="2787" name="直线"/>
              <p:cNvSpPr/>
              <p:nvPr/>
            </p:nvSpPr>
            <p:spPr>
              <a:xfrm flipV="1">
                <a:off x="4724400" y="2133600"/>
                <a:ext cx="0" cy="2514600"/>
              </a:xfrm>
              <a:prstGeom prst="line">
                <a:avLst/>
              </a:prstGeom>
              <a:noFill/>
              <a:ln w="38100" cap="flat" cmpd="sng">
                <a:solidFill>
                  <a:srgbClr val="000000"/>
                </a:solidFill>
                <a:prstDash val="solid"/>
                <a:round/>
                <a:tailEnd type="triangle" w="med" len="med"/>
              </a:ln>
            </p:spPr>
          </p:sp>
          <p:sp>
            <p:nvSpPr>
              <p:cNvPr id="2788" name="直线"/>
              <p:cNvSpPr/>
              <p:nvPr/>
            </p:nvSpPr>
            <p:spPr>
              <a:xfrm>
                <a:off x="4724400" y="3429000"/>
                <a:ext cx="3200399" cy="0"/>
              </a:xfrm>
              <a:prstGeom prst="line">
                <a:avLst/>
              </a:prstGeom>
              <a:noFill/>
              <a:ln w="38100" cap="flat" cmpd="sng">
                <a:solidFill>
                  <a:srgbClr val="000000"/>
                </a:solidFill>
                <a:prstDash val="solid"/>
                <a:round/>
                <a:tailEnd type="triangle" w="med" len="med"/>
              </a:ln>
            </p:spPr>
          </p:sp>
        </p:grpSp>
        <p:sp>
          <p:nvSpPr>
            <p:cNvPr id="2790" name="矩形"/>
            <p:cNvSpPr/>
            <p:nvPr/>
          </p:nvSpPr>
          <p:spPr>
            <a:xfrm>
              <a:off x="4784725" y="1843087"/>
              <a:ext cx="54927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1" name="矩形"/>
            <p:cNvSpPr/>
            <p:nvPr/>
          </p:nvSpPr>
          <p:spPr>
            <a:xfrm>
              <a:off x="7772400" y="3367088"/>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2" name="矩形"/>
            <p:cNvSpPr/>
            <p:nvPr/>
          </p:nvSpPr>
          <p:spPr>
            <a:xfrm>
              <a:off x="4419600" y="3260725"/>
              <a:ext cx="381000" cy="396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3" name="矩形"/>
            <p:cNvSpPr/>
            <p:nvPr/>
          </p:nvSpPr>
          <p:spPr>
            <a:xfrm>
              <a:off x="3657600" y="2362200"/>
              <a:ext cx="1142998" cy="45719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o(sat)</a:t>
              </a:r>
              <a:endParaRPr lang="zh-CN" altLang="en-US"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795" name="矩形"/>
          <p:cNvSpPr/>
          <p:nvPr/>
        </p:nvSpPr>
        <p:spPr>
          <a:xfrm>
            <a:off x="5562600" y="4419600"/>
            <a:ext cx="18288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&gt; 0</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6" name="矩形"/>
          <p:cNvSpPr/>
          <p:nvPr/>
        </p:nvSpPr>
        <p:spPr>
          <a:xfrm>
            <a:off x="5334000" y="2057400"/>
            <a:ext cx="1981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&lt; 0</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7" name="矩形"/>
          <p:cNvSpPr/>
          <p:nvPr/>
        </p:nvSpPr>
        <p:spPr>
          <a:xfrm>
            <a:off x="457200" y="4951413"/>
            <a:ext cx="8229600" cy="137318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采用集成运算放大器组成的积分电路，由于充电电流基本上是恒定的，故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是时间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的一次函数，从而提高了它的线性度。</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798" name="椭圆形标注" descr="40%"/>
          <p:cNvSpPr/>
          <p:nvPr/>
        </p:nvSpPr>
        <p:spPr>
          <a:xfrm>
            <a:off x="1295399" y="3670300"/>
            <a:ext cx="2743200" cy="1143000"/>
          </a:xfrm>
          <a:prstGeom prst="wedgeEllipseCallout">
            <a:avLst>
              <a:gd name="adj1" fmla="val 83675"/>
              <a:gd name="adj2" fmla="val -46523"/>
            </a:avLst>
          </a:prstGeom>
          <a:pattFill prst="pct40">
            <a:fgClr>
              <a:srgbClr val="CCFF66"/>
            </a:fgClr>
            <a:bgClr>
              <a:srgbClr val="FFFFFF"/>
            </a:bgClr>
          </a:pattFill>
          <a:ln w="28575" cap="flat" cmpd="sng">
            <a:solidFill>
              <a:srgbClr val="000099"/>
            </a:solidFill>
            <a:prstDash val="solid"/>
            <a:miter/>
          </a:ln>
        </p:spPr>
        <p:txBody>
          <a:bodyPr vert="horz" wrap="none" lIns="91440" tIns="45720" rIns="91440" bIns="45720" anchor="ctr" anchorCtr="0"/>
          <a:lstStyle/>
          <a:p>
            <a:pPr marL="0" indent="0" algn="ctr">
              <a:lnSpc>
                <a:spcPct val="120000"/>
              </a:lnSpc>
              <a:spcBef>
                <a:spcPts val="0"/>
              </a:spcBef>
              <a:spcAft>
                <a:spcPts val="0"/>
              </a:spcAft>
              <a:buNone/>
            </a:pPr>
            <a:r>
              <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输出电压随时</a:t>
            </a:r>
            <a:endPar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a:p>
            <a:pPr marL="0" indent="0" algn="ctr">
              <a:lnSpc>
                <a:spcPct val="120000"/>
              </a:lnSpc>
              <a:spcBef>
                <a:spcPts val="0"/>
              </a:spcBef>
              <a:spcAft>
                <a:spcPts val="0"/>
              </a:spcAft>
              <a:buNone/>
            </a:pPr>
            <a:r>
              <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间线性变化</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799" name="矩形"/>
          <p:cNvSpPr/>
          <p:nvPr/>
        </p:nvSpPr>
        <p:spPr>
          <a:xfrm>
            <a:off x="330200" y="2438400"/>
            <a:ext cx="5080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800" name="矩形"/>
          <p:cNvSpPr/>
          <p:nvPr/>
        </p:nvSpPr>
        <p:spPr>
          <a:xfrm>
            <a:off x="152400" y="3352800"/>
            <a:ext cx="6858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pic>
        <p:nvPicPr>
          <p:cNvPr id="2801" name="图片" descr="C:\Users\Hou\Desktop\图片1.png"/>
          <p:cNvPicPr>
            <a:picLocks noChangeAspect="1"/>
          </p:cNvPicPr>
          <p:nvPr/>
        </p:nvPicPr>
        <p:blipFill>
          <a:blip r:embed="rId5" cstate="print"/>
          <a:stretch>
            <a:fillRect/>
          </a:stretch>
        </p:blipFill>
        <p:spPr>
          <a:xfrm>
            <a:off x="3187700" y="757238"/>
            <a:ext cx="1816100" cy="1231900"/>
          </a:xfrm>
          <a:prstGeom prst="rect">
            <a:avLst/>
          </a:prstGeom>
          <a:noFill/>
          <a:ln w="9525" cap="flat" cmpd="sng">
            <a:noFill/>
            <a:prstDash val="solid"/>
            <a:rou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blinds(vertical)">
                                      <p:cBhvr>
                                        <p:cTn id="7" dur="500"/>
                                        <p:tgtEl>
                                          <p:spTgt spid="27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8"/>
                                        </p:tgtEl>
                                        <p:attrNameLst>
                                          <p:attrName>style.visibility</p:attrName>
                                        </p:attrNameLst>
                                      </p:cBhvr>
                                      <p:to>
                                        <p:strVal val="visible"/>
                                      </p:to>
                                    </p:set>
                                    <p:animEffect transition="in" filter="wipe(left)">
                                      <p:cBhvr>
                                        <p:cTn id="12" dur="500"/>
                                        <p:tgtEl>
                                          <p:spTgt spid="277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2779"/>
                                        </p:tgtEl>
                                        <p:attrNameLst>
                                          <p:attrName>style.visibility</p:attrName>
                                        </p:attrNameLst>
                                      </p:cBhvr>
                                      <p:to>
                                        <p:strVal val="visible"/>
                                      </p:to>
                                    </p:set>
                                    <p:anim calcmode="lin" valueType="num">
                                      <p:cBhvr>
                                        <p:cTn id="17" dur="500" fill="hold"/>
                                        <p:tgtEl>
                                          <p:spTgt spid="2779"/>
                                        </p:tgtEl>
                                        <p:attrNameLst>
                                          <p:attrName>ppt_x</p:attrName>
                                        </p:attrNameLst>
                                      </p:cBhvr>
                                      <p:tavLst>
                                        <p:tav tm="0">
                                          <p:val>
                                            <p:strVal val="#ppt_x-#ppt_w/2"/>
                                          </p:val>
                                        </p:tav>
                                        <p:tav tm="100000">
                                          <p:val>
                                            <p:strVal val="#ppt_x"/>
                                          </p:val>
                                        </p:tav>
                                      </p:tavLst>
                                    </p:anim>
                                    <p:anim calcmode="lin" valueType="num">
                                      <p:cBhvr>
                                        <p:cTn id="18" dur="500" fill="hold"/>
                                        <p:tgtEl>
                                          <p:spTgt spid="2779"/>
                                        </p:tgtEl>
                                        <p:attrNameLst>
                                          <p:attrName>ppt_y</p:attrName>
                                        </p:attrNameLst>
                                      </p:cBhvr>
                                      <p:tavLst>
                                        <p:tav tm="0">
                                          <p:val>
                                            <p:strVal val="#ppt_y"/>
                                          </p:val>
                                        </p:tav>
                                        <p:tav tm="100000">
                                          <p:val>
                                            <p:strVal val="#ppt_y"/>
                                          </p:val>
                                        </p:tav>
                                      </p:tavLst>
                                    </p:anim>
                                    <p:anim calcmode="lin" valueType="num">
                                      <p:cBhvr>
                                        <p:cTn id="19" dur="500" fill="hold"/>
                                        <p:tgtEl>
                                          <p:spTgt spid="2779"/>
                                        </p:tgtEl>
                                        <p:attrNameLst>
                                          <p:attrName>ppt_w</p:attrName>
                                        </p:attrNameLst>
                                      </p:cBhvr>
                                      <p:tavLst>
                                        <p:tav tm="0">
                                          <p:val>
                                            <p:fltVal val="0"/>
                                          </p:val>
                                        </p:tav>
                                        <p:tav tm="100000">
                                          <p:val>
                                            <p:strVal val="#ppt_w"/>
                                          </p:val>
                                        </p:tav>
                                      </p:tavLst>
                                    </p:anim>
                                    <p:anim calcmode="lin" valueType="num">
                                      <p:cBhvr>
                                        <p:cTn id="20" dur="500" fill="hold"/>
                                        <p:tgtEl>
                                          <p:spTgt spid="2779"/>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79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94"/>
                                        </p:tgtEl>
                                        <p:attrNameLst>
                                          <p:attrName>style.visibility</p:attrName>
                                        </p:attrNameLst>
                                      </p:cBhvr>
                                      <p:to>
                                        <p:strVal val="visible"/>
                                      </p:to>
                                    </p:set>
                                    <p:animEffect transition="in" filter="wipe(left)">
                                      <p:cBhvr>
                                        <p:cTn id="28" dur="500"/>
                                        <p:tgtEl>
                                          <p:spTgt spid="279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7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795"/>
                                        </p:tgtEl>
                                        <p:attrNameLst>
                                          <p:attrName>style.visibility</p:attrName>
                                        </p:attrNameLst>
                                      </p:cBhvr>
                                      <p:to>
                                        <p:strVal val="visible"/>
                                      </p:to>
                                    </p:set>
                                    <p:animEffect transition="in" filter="blinds(horizontal)">
                                      <p:cBhvr>
                                        <p:cTn id="36" dur="500"/>
                                        <p:tgtEl>
                                          <p:spTgt spid="2795"/>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769"/>
                                        </p:tgtEl>
                                        <p:attrNameLst>
                                          <p:attrName>style.visibility</p:attrName>
                                        </p:attrNameLst>
                                      </p:cBhvr>
                                      <p:to>
                                        <p:strVal val="visible"/>
                                      </p:to>
                                    </p:set>
                                    <p:animEffect transition="in" filter="strips(downRight)">
                                      <p:cBhvr>
                                        <p:cTn id="41" dur="500"/>
                                        <p:tgtEl>
                                          <p:spTgt spid="2769"/>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798"/>
                                        </p:tgtEl>
                                        <p:attrNameLst>
                                          <p:attrName>style.visibility</p:attrName>
                                        </p:attrNameLst>
                                      </p:cBhvr>
                                      <p:to>
                                        <p:strVal val="visible"/>
                                      </p:to>
                                    </p:set>
                                    <p:animEffect transition="in" filter="wipe(left)">
                                      <p:cBhvr>
                                        <p:cTn id="45" dur="500"/>
                                        <p:tgtEl>
                                          <p:spTgt spid="2798"/>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2772"/>
                                        </p:tgtEl>
                                        <p:attrNameLst>
                                          <p:attrName>style.visibility</p:attrName>
                                        </p:attrNameLst>
                                      </p:cBhvr>
                                      <p:to>
                                        <p:strVal val="visible"/>
                                      </p:to>
                                    </p:set>
                                    <p:anim calcmode="lin" valueType="num">
                                      <p:cBhvr>
                                        <p:cTn id="50" dur="500" fill="hold"/>
                                        <p:tgtEl>
                                          <p:spTgt spid="2772"/>
                                        </p:tgtEl>
                                        <p:attrNameLst>
                                          <p:attrName>ppt_x</p:attrName>
                                        </p:attrNameLst>
                                      </p:cBhvr>
                                      <p:tavLst>
                                        <p:tav tm="0">
                                          <p:val>
                                            <p:strVal val="#ppt_x-#ppt_w/2"/>
                                          </p:val>
                                        </p:tav>
                                        <p:tav tm="100000">
                                          <p:val>
                                            <p:strVal val="#ppt_x"/>
                                          </p:val>
                                        </p:tav>
                                      </p:tavLst>
                                    </p:anim>
                                    <p:anim calcmode="lin" valueType="num">
                                      <p:cBhvr>
                                        <p:cTn id="51" dur="500" fill="hold"/>
                                        <p:tgtEl>
                                          <p:spTgt spid="2772"/>
                                        </p:tgtEl>
                                        <p:attrNameLst>
                                          <p:attrName>ppt_y</p:attrName>
                                        </p:attrNameLst>
                                      </p:cBhvr>
                                      <p:tavLst>
                                        <p:tav tm="0">
                                          <p:val>
                                            <p:strVal val="#ppt_y"/>
                                          </p:val>
                                        </p:tav>
                                        <p:tav tm="100000">
                                          <p:val>
                                            <p:strVal val="#ppt_y"/>
                                          </p:val>
                                        </p:tav>
                                      </p:tavLst>
                                    </p:anim>
                                    <p:anim calcmode="lin" valueType="num">
                                      <p:cBhvr>
                                        <p:cTn id="52" dur="500" fill="hold"/>
                                        <p:tgtEl>
                                          <p:spTgt spid="2772"/>
                                        </p:tgtEl>
                                        <p:attrNameLst>
                                          <p:attrName>ppt_w</p:attrName>
                                        </p:attrNameLst>
                                      </p:cBhvr>
                                      <p:tavLst>
                                        <p:tav tm="0">
                                          <p:val>
                                            <p:fltVal val="0"/>
                                          </p:val>
                                        </p:tav>
                                        <p:tav tm="100000">
                                          <p:val>
                                            <p:strVal val="#ppt_w"/>
                                          </p:val>
                                        </p:tav>
                                      </p:tavLst>
                                    </p:anim>
                                    <p:anim calcmode="lin" valueType="num">
                                      <p:cBhvr>
                                        <p:cTn id="53" dur="500" fill="hold"/>
                                        <p:tgtEl>
                                          <p:spTgt spid="277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2770"/>
                                        </p:tgtEl>
                                        <p:attrNameLst>
                                          <p:attrName>style.visibility</p:attrName>
                                        </p:attrNameLst>
                                      </p:cBhvr>
                                      <p:to>
                                        <p:strVal val="visible"/>
                                      </p:to>
                                    </p:set>
                                    <p:anim calcmode="lin" valueType="num">
                                      <p:cBhvr>
                                        <p:cTn id="58" dur="500" fill="hold"/>
                                        <p:tgtEl>
                                          <p:spTgt spid="2770"/>
                                        </p:tgtEl>
                                        <p:attrNameLst>
                                          <p:attrName>ppt_x</p:attrName>
                                        </p:attrNameLst>
                                      </p:cBhvr>
                                      <p:tavLst>
                                        <p:tav tm="0">
                                          <p:val>
                                            <p:strVal val="#ppt_x-#ppt_w/2"/>
                                          </p:val>
                                        </p:tav>
                                        <p:tav tm="100000">
                                          <p:val>
                                            <p:strVal val="#ppt_x"/>
                                          </p:val>
                                        </p:tav>
                                      </p:tavLst>
                                    </p:anim>
                                    <p:anim calcmode="lin" valueType="num">
                                      <p:cBhvr>
                                        <p:cTn id="59" dur="500" fill="hold"/>
                                        <p:tgtEl>
                                          <p:spTgt spid="2770"/>
                                        </p:tgtEl>
                                        <p:attrNameLst>
                                          <p:attrName>ppt_y</p:attrName>
                                        </p:attrNameLst>
                                      </p:cBhvr>
                                      <p:tavLst>
                                        <p:tav tm="0">
                                          <p:val>
                                            <p:strVal val="#ppt_y"/>
                                          </p:val>
                                        </p:tav>
                                        <p:tav tm="100000">
                                          <p:val>
                                            <p:strVal val="#ppt_y"/>
                                          </p:val>
                                        </p:tav>
                                      </p:tavLst>
                                    </p:anim>
                                    <p:anim calcmode="lin" valueType="num">
                                      <p:cBhvr>
                                        <p:cTn id="60" dur="500" fill="hold"/>
                                        <p:tgtEl>
                                          <p:spTgt spid="2770"/>
                                        </p:tgtEl>
                                        <p:attrNameLst>
                                          <p:attrName>ppt_w</p:attrName>
                                        </p:attrNameLst>
                                      </p:cBhvr>
                                      <p:tavLst>
                                        <p:tav tm="0">
                                          <p:val>
                                            <p:fltVal val="0"/>
                                          </p:val>
                                        </p:tav>
                                        <p:tav tm="100000">
                                          <p:val>
                                            <p:strVal val="#ppt_w"/>
                                          </p:val>
                                        </p:tav>
                                      </p:tavLst>
                                    </p:anim>
                                    <p:anim calcmode="lin" valueType="num">
                                      <p:cBhvr>
                                        <p:cTn id="61" dur="500" fill="hold"/>
                                        <p:tgtEl>
                                          <p:spTgt spid="2770"/>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782"/>
                                        </p:tgtEl>
                                        <p:attrNameLst>
                                          <p:attrName>style.visibility</p:attrName>
                                        </p:attrNameLst>
                                      </p:cBhvr>
                                      <p:to>
                                        <p:strVal val="visible"/>
                                      </p:to>
                                    </p:set>
                                    <p:animEffect transition="in" filter="wipe(up)">
                                      <p:cBhvr>
                                        <p:cTn id="66" dur="500"/>
                                        <p:tgtEl>
                                          <p:spTgt spid="2782"/>
                                        </p:tgtEl>
                                      </p:cBhvr>
                                    </p:animEffect>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grpId="0" nodeType="clickEffect">
                                  <p:stCondLst>
                                    <p:cond delay="0"/>
                                  </p:stCondLst>
                                  <p:childTnLst>
                                    <p:set>
                                      <p:cBhvr>
                                        <p:cTn id="70" dur="1" fill="hold">
                                          <p:stCondLst>
                                            <p:cond delay="0"/>
                                          </p:stCondLst>
                                        </p:cTn>
                                        <p:tgtEl>
                                          <p:spTgt spid="2780"/>
                                        </p:tgtEl>
                                        <p:attrNameLst>
                                          <p:attrName>style.visibility</p:attrName>
                                        </p:attrNameLst>
                                      </p:cBhvr>
                                      <p:to>
                                        <p:strVal val="visible"/>
                                      </p:to>
                                    </p:set>
                                    <p:anim calcmode="lin" valueType="num">
                                      <p:cBhvr>
                                        <p:cTn id="71" dur="500" fill="hold"/>
                                        <p:tgtEl>
                                          <p:spTgt spid="2780"/>
                                        </p:tgtEl>
                                        <p:attrNameLst>
                                          <p:attrName>ppt_x</p:attrName>
                                        </p:attrNameLst>
                                      </p:cBhvr>
                                      <p:tavLst>
                                        <p:tav tm="0">
                                          <p:val>
                                            <p:strVal val="#ppt_x-#ppt_w/2"/>
                                          </p:val>
                                        </p:tav>
                                        <p:tav tm="100000">
                                          <p:val>
                                            <p:strVal val="#ppt_x"/>
                                          </p:val>
                                        </p:tav>
                                      </p:tavLst>
                                    </p:anim>
                                    <p:anim calcmode="lin" valueType="num">
                                      <p:cBhvr>
                                        <p:cTn id="72" dur="500" fill="hold"/>
                                        <p:tgtEl>
                                          <p:spTgt spid="2780"/>
                                        </p:tgtEl>
                                        <p:attrNameLst>
                                          <p:attrName>ppt_y</p:attrName>
                                        </p:attrNameLst>
                                      </p:cBhvr>
                                      <p:tavLst>
                                        <p:tav tm="0">
                                          <p:val>
                                            <p:strVal val="#ppt_y"/>
                                          </p:val>
                                        </p:tav>
                                        <p:tav tm="100000">
                                          <p:val>
                                            <p:strVal val="#ppt_y"/>
                                          </p:val>
                                        </p:tav>
                                      </p:tavLst>
                                    </p:anim>
                                    <p:anim calcmode="lin" valueType="num">
                                      <p:cBhvr>
                                        <p:cTn id="73" dur="500" fill="hold"/>
                                        <p:tgtEl>
                                          <p:spTgt spid="2780"/>
                                        </p:tgtEl>
                                        <p:attrNameLst>
                                          <p:attrName>ppt_w</p:attrName>
                                        </p:attrNameLst>
                                      </p:cBhvr>
                                      <p:tavLst>
                                        <p:tav tm="0">
                                          <p:val>
                                            <p:fltVal val="0"/>
                                          </p:val>
                                        </p:tav>
                                        <p:tav tm="100000">
                                          <p:val>
                                            <p:strVal val="#ppt_w"/>
                                          </p:val>
                                        </p:tav>
                                      </p:tavLst>
                                    </p:anim>
                                    <p:anim calcmode="lin" valueType="num">
                                      <p:cBhvr>
                                        <p:cTn id="74" dur="500" fill="hold"/>
                                        <p:tgtEl>
                                          <p:spTgt spid="2780"/>
                                        </p:tgtEl>
                                        <p:attrNameLst>
                                          <p:attrName>ppt_h</p:attrName>
                                        </p:attrNameLst>
                                      </p:cBhvr>
                                      <p:tavLst>
                                        <p:tav tm="0">
                                          <p:val>
                                            <p:strVal val="#ppt_h"/>
                                          </p:val>
                                        </p:tav>
                                        <p:tav tm="100000">
                                          <p:val>
                                            <p:strVal val="#ppt_h"/>
                                          </p:val>
                                        </p:tav>
                                      </p:tavLst>
                                    </p:anim>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280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796"/>
                                        </p:tgtEl>
                                        <p:attrNameLst>
                                          <p:attrName>style.visibility</p:attrName>
                                        </p:attrNameLst>
                                      </p:cBhvr>
                                      <p:to>
                                        <p:strVal val="visible"/>
                                      </p:to>
                                    </p:set>
                                    <p:animEffect transition="in" filter="blinds(horizontal)">
                                      <p:cBhvr>
                                        <p:cTn id="82" dur="500"/>
                                        <p:tgtEl>
                                          <p:spTgt spid="2796"/>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3" fill="hold" grpId="0" nodeType="clickEffect">
                                  <p:stCondLst>
                                    <p:cond delay="0"/>
                                  </p:stCondLst>
                                  <p:childTnLst>
                                    <p:set>
                                      <p:cBhvr>
                                        <p:cTn id="86" dur="1" fill="hold">
                                          <p:stCondLst>
                                            <p:cond delay="0"/>
                                          </p:stCondLst>
                                        </p:cTn>
                                        <p:tgtEl>
                                          <p:spTgt spid="2767"/>
                                        </p:tgtEl>
                                        <p:attrNameLst>
                                          <p:attrName>style.visibility</p:attrName>
                                        </p:attrNameLst>
                                      </p:cBhvr>
                                      <p:to>
                                        <p:strVal val="visible"/>
                                      </p:to>
                                    </p:set>
                                    <p:animEffect transition="in" filter="strips(upRight)">
                                      <p:cBhvr>
                                        <p:cTn id="87" dur="500"/>
                                        <p:tgtEl>
                                          <p:spTgt spid="2767"/>
                                        </p:tgtEl>
                                      </p:cBhvr>
                                    </p:animEffect>
                                  </p:childTnLst>
                                </p:cTn>
                              </p:par>
                            </p:childTnLst>
                          </p:cTn>
                        </p:par>
                      </p:childTnLst>
                    </p:cTn>
                  </p:par>
                  <p:par>
                    <p:cTn id="88" fill="hold">
                      <p:stCondLst>
                        <p:cond delay="indefinite"/>
                      </p:stCondLst>
                      <p:childTnLst>
                        <p:par>
                          <p:cTn id="89" fill="hold">
                            <p:stCondLst>
                              <p:cond delay="0"/>
                            </p:stCondLst>
                            <p:childTnLst>
                              <p:par>
                                <p:cTn id="90" presetID="17" presetClass="entr" presetSubtype="8" fill="hold" grpId="0" nodeType="clickEffect">
                                  <p:stCondLst>
                                    <p:cond delay="0"/>
                                  </p:stCondLst>
                                  <p:childTnLst>
                                    <p:set>
                                      <p:cBhvr>
                                        <p:cTn id="91" dur="1" fill="hold">
                                          <p:stCondLst>
                                            <p:cond delay="0"/>
                                          </p:stCondLst>
                                        </p:cTn>
                                        <p:tgtEl>
                                          <p:spTgt spid="2771"/>
                                        </p:tgtEl>
                                        <p:attrNameLst>
                                          <p:attrName>style.visibility</p:attrName>
                                        </p:attrNameLst>
                                      </p:cBhvr>
                                      <p:to>
                                        <p:strVal val="visible"/>
                                      </p:to>
                                    </p:set>
                                    <p:anim calcmode="lin" valueType="num">
                                      <p:cBhvr>
                                        <p:cTn id="92" dur="500" fill="hold"/>
                                        <p:tgtEl>
                                          <p:spTgt spid="2771"/>
                                        </p:tgtEl>
                                        <p:attrNameLst>
                                          <p:attrName>ppt_x</p:attrName>
                                        </p:attrNameLst>
                                      </p:cBhvr>
                                      <p:tavLst>
                                        <p:tav tm="0">
                                          <p:val>
                                            <p:strVal val="#ppt_x-#ppt_w/2"/>
                                          </p:val>
                                        </p:tav>
                                        <p:tav tm="100000">
                                          <p:val>
                                            <p:strVal val="#ppt_x"/>
                                          </p:val>
                                        </p:tav>
                                      </p:tavLst>
                                    </p:anim>
                                    <p:anim calcmode="lin" valueType="num">
                                      <p:cBhvr>
                                        <p:cTn id="93" dur="500" fill="hold"/>
                                        <p:tgtEl>
                                          <p:spTgt spid="2771"/>
                                        </p:tgtEl>
                                        <p:attrNameLst>
                                          <p:attrName>ppt_y</p:attrName>
                                        </p:attrNameLst>
                                      </p:cBhvr>
                                      <p:tavLst>
                                        <p:tav tm="0">
                                          <p:val>
                                            <p:strVal val="#ppt_y"/>
                                          </p:val>
                                        </p:tav>
                                        <p:tav tm="100000">
                                          <p:val>
                                            <p:strVal val="#ppt_y"/>
                                          </p:val>
                                        </p:tav>
                                      </p:tavLst>
                                    </p:anim>
                                    <p:anim calcmode="lin" valueType="num">
                                      <p:cBhvr>
                                        <p:cTn id="94" dur="500" fill="hold"/>
                                        <p:tgtEl>
                                          <p:spTgt spid="2771"/>
                                        </p:tgtEl>
                                        <p:attrNameLst>
                                          <p:attrName>ppt_w</p:attrName>
                                        </p:attrNameLst>
                                      </p:cBhvr>
                                      <p:tavLst>
                                        <p:tav tm="0">
                                          <p:val>
                                            <p:fltVal val="0"/>
                                          </p:val>
                                        </p:tav>
                                        <p:tav tm="100000">
                                          <p:val>
                                            <p:strVal val="#ppt_w"/>
                                          </p:val>
                                        </p:tav>
                                      </p:tavLst>
                                    </p:anim>
                                    <p:anim calcmode="lin" valueType="num">
                                      <p:cBhvr>
                                        <p:cTn id="95" dur="500" fill="hold"/>
                                        <p:tgtEl>
                                          <p:spTgt spid="2771"/>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7" presetClass="entr" presetSubtype="8" fill="hold" grpId="0" nodeType="clickEffect">
                                  <p:stCondLst>
                                    <p:cond delay="0"/>
                                  </p:stCondLst>
                                  <p:childTnLst>
                                    <p:set>
                                      <p:cBhvr>
                                        <p:cTn id="99" dur="1" fill="hold">
                                          <p:stCondLst>
                                            <p:cond delay="0"/>
                                          </p:stCondLst>
                                        </p:cTn>
                                        <p:tgtEl>
                                          <p:spTgt spid="2768"/>
                                        </p:tgtEl>
                                        <p:attrNameLst>
                                          <p:attrName>style.visibility</p:attrName>
                                        </p:attrNameLst>
                                      </p:cBhvr>
                                      <p:to>
                                        <p:strVal val="visible"/>
                                      </p:to>
                                    </p:set>
                                    <p:anim calcmode="lin" valueType="num">
                                      <p:cBhvr>
                                        <p:cTn id="100" dur="500" fill="hold"/>
                                        <p:tgtEl>
                                          <p:spTgt spid="2768"/>
                                        </p:tgtEl>
                                        <p:attrNameLst>
                                          <p:attrName>ppt_x</p:attrName>
                                        </p:attrNameLst>
                                      </p:cBhvr>
                                      <p:tavLst>
                                        <p:tav tm="0">
                                          <p:val>
                                            <p:strVal val="#ppt_x-#ppt_w/2"/>
                                          </p:val>
                                        </p:tav>
                                        <p:tav tm="100000">
                                          <p:val>
                                            <p:strVal val="#ppt_x"/>
                                          </p:val>
                                        </p:tav>
                                      </p:tavLst>
                                    </p:anim>
                                    <p:anim calcmode="lin" valueType="num">
                                      <p:cBhvr>
                                        <p:cTn id="101" dur="500" fill="hold"/>
                                        <p:tgtEl>
                                          <p:spTgt spid="2768"/>
                                        </p:tgtEl>
                                        <p:attrNameLst>
                                          <p:attrName>ppt_y</p:attrName>
                                        </p:attrNameLst>
                                      </p:cBhvr>
                                      <p:tavLst>
                                        <p:tav tm="0">
                                          <p:val>
                                            <p:strVal val="#ppt_y"/>
                                          </p:val>
                                        </p:tav>
                                        <p:tav tm="100000">
                                          <p:val>
                                            <p:strVal val="#ppt_y"/>
                                          </p:val>
                                        </p:tav>
                                      </p:tavLst>
                                    </p:anim>
                                    <p:anim calcmode="lin" valueType="num">
                                      <p:cBhvr>
                                        <p:cTn id="102" dur="500" fill="hold"/>
                                        <p:tgtEl>
                                          <p:spTgt spid="2768"/>
                                        </p:tgtEl>
                                        <p:attrNameLst>
                                          <p:attrName>ppt_w</p:attrName>
                                        </p:attrNameLst>
                                      </p:cBhvr>
                                      <p:tavLst>
                                        <p:tav tm="0">
                                          <p:val>
                                            <p:fltVal val="0"/>
                                          </p:val>
                                        </p:tav>
                                        <p:tav tm="100000">
                                          <p:val>
                                            <p:strVal val="#ppt_w"/>
                                          </p:val>
                                        </p:tav>
                                      </p:tavLst>
                                    </p:anim>
                                    <p:anim calcmode="lin" valueType="num">
                                      <p:cBhvr>
                                        <p:cTn id="103" dur="500" fill="hold"/>
                                        <p:tgtEl>
                                          <p:spTgt spid="2768"/>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785"/>
                                        </p:tgtEl>
                                        <p:attrNameLst>
                                          <p:attrName>style.visibility</p:attrName>
                                        </p:attrNameLst>
                                      </p:cBhvr>
                                      <p:to>
                                        <p:strVal val="visible"/>
                                      </p:to>
                                    </p:set>
                                    <p:animEffect transition="in" filter="blinds(horizontal)">
                                      <p:cBhvr>
                                        <p:cTn id="108" dur="500"/>
                                        <p:tgtEl>
                                          <p:spTgt spid="278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2784"/>
                                        </p:tgtEl>
                                        <p:attrNameLst>
                                          <p:attrName>style.visibility</p:attrName>
                                        </p:attrNameLst>
                                      </p:cBhvr>
                                      <p:to>
                                        <p:strVal val="visible"/>
                                      </p:to>
                                    </p:set>
                                    <p:animEffect transition="in" filter="wipe(up)">
                                      <p:cBhvr>
                                        <p:cTn id="113" dur="500"/>
                                        <p:tgtEl>
                                          <p:spTgt spid="27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781"/>
                                        </p:tgtEl>
                                        <p:attrNameLst>
                                          <p:attrName>style.visibility</p:attrName>
                                        </p:attrNameLst>
                                      </p:cBhvr>
                                      <p:to>
                                        <p:strVal val="visible"/>
                                      </p:to>
                                    </p:set>
                                    <p:animEffect transition="in" filter="wipe(left)">
                                      <p:cBhvr>
                                        <p:cTn id="118" dur="500"/>
                                        <p:tgtEl>
                                          <p:spTgt spid="2781"/>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783"/>
                                        </p:tgtEl>
                                        <p:attrNameLst>
                                          <p:attrName>style.visibility</p:attrName>
                                        </p:attrNameLst>
                                      </p:cBhvr>
                                      <p:to>
                                        <p:strVal val="visible"/>
                                      </p:to>
                                    </p:set>
                                    <p:animEffect transition="in" filter="wipe(down)">
                                      <p:cBhvr>
                                        <p:cTn id="123" dur="500"/>
                                        <p:tgtEl>
                                          <p:spTgt spid="278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797"/>
                                        </p:tgtEl>
                                        <p:attrNameLst>
                                          <p:attrName>style.visibility</p:attrName>
                                        </p:attrNameLst>
                                      </p:cBhvr>
                                      <p:to>
                                        <p:strVal val="visible"/>
                                      </p:to>
                                    </p:set>
                                    <p:animEffect transition="in" filter="wipe(left)">
                                      <p:cBhvr>
                                        <p:cTn id="128" dur="500"/>
                                        <p:tgtEl>
                                          <p:spTgt spid="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8" grpId="0" animBg="1"/>
      <p:bldP spid="2779" grpId="0" animBg="1"/>
      <p:bldP spid="2799" grpId="0"/>
      <p:bldP spid="2794" grpId="0" animBg="1"/>
      <p:bldP spid="2786" grpId="0"/>
      <p:bldP spid="2795" grpId="0"/>
      <p:bldP spid="2769" grpId="0" animBg="1"/>
      <p:bldP spid="2798" grpId="0" animBg="1"/>
      <p:bldP spid="2772" grpId="0" animBg="1"/>
      <p:bldP spid="2770" grpId="0" animBg="1"/>
      <p:bldP spid="2782" grpId="0" animBg="1"/>
      <p:bldP spid="2780" grpId="0" animBg="1"/>
      <p:bldP spid="2800" grpId="0"/>
      <p:bldP spid="2796" grpId="0"/>
      <p:bldP spid="2767" grpId="0" animBg="1"/>
      <p:bldP spid="2771" grpId="0" animBg="1"/>
      <p:bldP spid="2768" grpId="0" animBg="1"/>
      <p:bldP spid="2785" grpId="0" animBg="1"/>
      <p:bldP spid="2784" grpId="0" animBg="1"/>
      <p:bldP spid="2783" grpId="0" animBg="1"/>
      <p:bldP spid="279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04" name="文本框"/>
          <p:cNvSpPr>
            <a:spLocks noGrp="1"/>
          </p:cNvSpPr>
          <p:nvPr>
            <p:ph type="ctrTitle"/>
          </p:nvPr>
        </p:nvSpPr>
        <p:spPr>
          <a:xfrm>
            <a:off x="533400" y="304800"/>
            <a:ext cx="4419599" cy="3810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16.3.5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微分运算电路</a:t>
            </a:r>
            <a:endParaRPr lang="zh-CN" altLang="en-US" sz="29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2805" name="对象"/>
          <p:cNvGraphicFramePr>
            <a:graphicFrameLocks noChangeAspect="1"/>
          </p:cNvGraphicFramePr>
          <p:nvPr/>
        </p:nvGraphicFramePr>
        <p:xfrm>
          <a:off x="5486400" y="1966912"/>
          <a:ext cx="2117725" cy="1012824"/>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5486400" y="1966912"/>
                        <a:ext cx="2117725" cy="1012824"/>
                      </a:xfrm>
                      <a:prstGeom prst="rect">
                        <a:avLst/>
                      </a:prstGeom>
                      <a:noFill/>
                      <a:ln w="9525" cap="flat" cmpd="sng">
                        <a:noFill/>
                        <a:prstDash val="solid"/>
                        <a:miter/>
                      </a:ln>
                    </p:spPr>
                  </p:pic>
                </p:oleObj>
              </mc:Fallback>
            </mc:AlternateContent>
          </a:graphicData>
        </a:graphic>
      </p:graphicFrame>
      <p:graphicFrame>
        <p:nvGraphicFramePr>
          <p:cNvPr id="2806" name="对象"/>
          <p:cNvGraphicFramePr>
            <a:graphicFrameLocks noChangeAspect="1"/>
          </p:cNvGraphicFramePr>
          <p:nvPr/>
        </p:nvGraphicFramePr>
        <p:xfrm>
          <a:off x="5486400" y="2957513"/>
          <a:ext cx="2527300" cy="1004887"/>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5486400" y="2957513"/>
                        <a:ext cx="2527300" cy="1004887"/>
                      </a:xfrm>
                      <a:prstGeom prst="rect">
                        <a:avLst/>
                      </a:prstGeom>
                      <a:blipFill rotWithShape="0">
                        <a:blip r:embed="rId5"/>
                        <a:tile tx="0" ty="0" sx="100000" sy="100000" flip="none" algn="tl"/>
                      </a:blipFill>
                      <a:ln w="28575" cap="flat" cmpd="sng">
                        <a:solidFill>
                          <a:srgbClr val="FF0000"/>
                        </a:solidFill>
                        <a:prstDash val="solid"/>
                        <a:miter/>
                      </a:ln>
                    </p:spPr>
                  </p:pic>
                </p:oleObj>
              </mc:Fallback>
            </mc:AlternateContent>
          </a:graphicData>
        </a:graphic>
      </p:graphicFrame>
      <p:sp>
        <p:nvSpPr>
          <p:cNvPr id="2807" name="直线"/>
          <p:cNvSpPr/>
          <p:nvPr/>
        </p:nvSpPr>
        <p:spPr>
          <a:xfrm>
            <a:off x="1219200" y="4343400"/>
            <a:ext cx="1752600" cy="0"/>
          </a:xfrm>
          <a:prstGeom prst="line">
            <a:avLst/>
          </a:prstGeom>
          <a:noFill/>
          <a:ln w="38100" cap="flat" cmpd="sng">
            <a:solidFill>
              <a:srgbClr val="0000FF"/>
            </a:solidFill>
            <a:prstDash val="solid"/>
            <a:round/>
          </a:ln>
        </p:spPr>
      </p:sp>
      <p:sp>
        <p:nvSpPr>
          <p:cNvPr id="2808" name="直线"/>
          <p:cNvSpPr/>
          <p:nvPr/>
        </p:nvSpPr>
        <p:spPr>
          <a:xfrm>
            <a:off x="1219200" y="5486400"/>
            <a:ext cx="1752600" cy="0"/>
          </a:xfrm>
          <a:prstGeom prst="line">
            <a:avLst/>
          </a:prstGeom>
          <a:noFill/>
          <a:ln w="38100" cap="flat" cmpd="sng">
            <a:solidFill>
              <a:srgbClr val="FF3300"/>
            </a:solidFill>
            <a:prstDash val="solid"/>
            <a:round/>
          </a:ln>
        </p:spPr>
      </p:sp>
      <p:sp>
        <p:nvSpPr>
          <p:cNvPr id="2809" name="曲线"/>
          <p:cNvSpPr/>
          <p:nvPr/>
        </p:nvSpPr>
        <p:spPr>
          <a:xfrm>
            <a:off x="4953000" y="4100513"/>
            <a:ext cx="619123" cy="1028699"/>
          </a:xfrm>
          <a:custGeom>
            <a:avLst/>
            <a:gdLst>
              <a:gd name="T1" fmla="*/ 0 w 21600"/>
              <a:gd name="T2" fmla="*/ 0 h 21600"/>
              <a:gd name="T3" fmla="*/ 21600 w 21600"/>
              <a:gd name="T4" fmla="*/ 21600 h 21600"/>
            </a:gdLst>
            <a:ahLst/>
            <a:cxnLst/>
            <a:rect l="T1" t="T2" r="T3" b="T4"/>
            <a:pathLst>
              <a:path w="21600" h="21600">
                <a:moveTo>
                  <a:pt x="55" y="0"/>
                </a:moveTo>
                <a:cubicBezTo>
                  <a:pt x="609" y="3698"/>
                  <a:pt x="0" y="7533"/>
                  <a:pt x="4540" y="10266"/>
                </a:cubicBezTo>
                <a:cubicBezTo>
                  <a:pt x="7310" y="15265"/>
                  <a:pt x="15672" y="18032"/>
                  <a:pt x="21600" y="21599"/>
                </a:cubicBezTo>
              </a:path>
            </a:pathLst>
          </a:custGeom>
          <a:noFill/>
          <a:ln w="38100" cap="flat" cmpd="sng">
            <a:solidFill>
              <a:srgbClr val="FF3300"/>
            </a:solidFill>
            <a:prstDash val="solid"/>
            <a:round/>
          </a:ln>
        </p:spPr>
      </p:sp>
      <p:sp>
        <p:nvSpPr>
          <p:cNvPr id="2810" name="曲线"/>
          <p:cNvSpPr/>
          <p:nvPr/>
        </p:nvSpPr>
        <p:spPr>
          <a:xfrm rot="10673710" flipH="1">
            <a:off x="4953000" y="5091113"/>
            <a:ext cx="619123" cy="1028700"/>
          </a:xfrm>
          <a:custGeom>
            <a:avLst/>
            <a:gdLst>
              <a:gd name="T1" fmla="*/ -21600 w 21600"/>
              <a:gd name="T2" fmla="*/ 0 h 21600"/>
              <a:gd name="T3" fmla="*/ 0 w 21600"/>
              <a:gd name="T4" fmla="*/ 21600 h 21600"/>
            </a:gdLst>
            <a:ahLst/>
            <a:cxnLst/>
            <a:rect l="T1" t="T2" r="T3" b="T4"/>
            <a:pathLst>
              <a:path w="21600" h="21600">
                <a:moveTo>
                  <a:pt x="55" y="0"/>
                </a:moveTo>
                <a:cubicBezTo>
                  <a:pt x="609" y="3700"/>
                  <a:pt x="0" y="7533"/>
                  <a:pt x="4540" y="10265"/>
                </a:cubicBezTo>
                <a:cubicBezTo>
                  <a:pt x="7310" y="15265"/>
                  <a:pt x="15672" y="18033"/>
                  <a:pt x="21600" y="21600"/>
                </a:cubicBezTo>
              </a:path>
            </a:pathLst>
          </a:custGeom>
          <a:noFill/>
          <a:ln w="38100" cap="flat" cmpd="sng">
            <a:solidFill>
              <a:srgbClr val="0000FF"/>
            </a:solidFill>
            <a:prstDash val="solid"/>
            <a:round/>
          </a:ln>
        </p:spPr>
      </p:sp>
      <p:grpSp>
        <p:nvGrpSpPr>
          <p:cNvPr id="2838" name="组合"/>
          <p:cNvGrpSpPr/>
          <p:nvPr/>
        </p:nvGrpSpPr>
        <p:grpSpPr>
          <a:xfrm>
            <a:off x="457199" y="838200"/>
            <a:ext cx="3810000" cy="171450"/>
            <a:chOff x="457199" y="838200"/>
            <a:chExt cx="3810000" cy="171450"/>
          </a:xfrm>
        </p:grpSpPr>
        <p:pic>
          <p:nvPicPr>
            <p:cNvPr id="2811" name="图片" descr="C:\Program Files\Microsoft Office\Clipart\Bullets\Green and Black Diamond.gif"/>
            <p:cNvPicPr>
              <a:picLocks noChangeAspect="1"/>
            </p:cNvPicPr>
            <p:nvPr/>
          </p:nvPicPr>
          <p:blipFill>
            <a:blip r:embed="rId6" cstate="print"/>
            <a:stretch>
              <a:fillRect/>
            </a:stretch>
          </p:blipFill>
          <p:spPr>
            <a:xfrm>
              <a:off x="1362075" y="847725"/>
              <a:ext cx="161925" cy="161925"/>
            </a:xfrm>
            <a:prstGeom prst="rect">
              <a:avLst/>
            </a:prstGeom>
            <a:noFill/>
            <a:ln w="9525" cap="flat" cmpd="sng">
              <a:noFill/>
              <a:prstDash val="solid"/>
              <a:round/>
            </a:ln>
          </p:spPr>
        </p:pic>
        <p:pic>
          <p:nvPicPr>
            <p:cNvPr id="2812" name="图片" descr="C:\Program Files\Microsoft Office\Clipart\Bullets\Green and Black Diamond.gif"/>
            <p:cNvPicPr>
              <a:picLocks noChangeAspect="1"/>
            </p:cNvPicPr>
            <p:nvPr/>
          </p:nvPicPr>
          <p:blipFill>
            <a:blip r:embed="rId6" cstate="print"/>
            <a:stretch>
              <a:fillRect/>
            </a:stretch>
          </p:blipFill>
          <p:spPr>
            <a:xfrm>
              <a:off x="1504949" y="847725"/>
              <a:ext cx="161925" cy="161925"/>
            </a:xfrm>
            <a:prstGeom prst="rect">
              <a:avLst/>
            </a:prstGeom>
            <a:noFill/>
            <a:ln w="9525" cap="flat" cmpd="sng">
              <a:noFill/>
              <a:prstDash val="solid"/>
              <a:round/>
            </a:ln>
          </p:spPr>
        </p:pic>
        <p:pic>
          <p:nvPicPr>
            <p:cNvPr id="2813" name="图片" descr="C:\Program Files\Microsoft Office\Clipart\Bullets\Green and Black Diamond.gif"/>
            <p:cNvPicPr>
              <a:picLocks noChangeAspect="1"/>
            </p:cNvPicPr>
            <p:nvPr/>
          </p:nvPicPr>
          <p:blipFill>
            <a:blip r:embed="rId6" cstate="print"/>
            <a:stretch>
              <a:fillRect/>
            </a:stretch>
          </p:blipFill>
          <p:spPr>
            <a:xfrm>
              <a:off x="1666874" y="847725"/>
              <a:ext cx="161925" cy="161925"/>
            </a:xfrm>
            <a:prstGeom prst="rect">
              <a:avLst/>
            </a:prstGeom>
            <a:noFill/>
            <a:ln w="9525" cap="flat" cmpd="sng">
              <a:noFill/>
              <a:prstDash val="solid"/>
              <a:round/>
            </a:ln>
          </p:spPr>
        </p:pic>
        <p:pic>
          <p:nvPicPr>
            <p:cNvPr id="2814" name="图片" descr="C:\Program Files\Microsoft Office\Clipart\Bullets\Green and Black Diamond.gif"/>
            <p:cNvPicPr>
              <a:picLocks noChangeAspect="1"/>
            </p:cNvPicPr>
            <p:nvPr/>
          </p:nvPicPr>
          <p:blipFill>
            <a:blip r:embed="rId6" cstate="print"/>
            <a:stretch>
              <a:fillRect/>
            </a:stretch>
          </p:blipFill>
          <p:spPr>
            <a:xfrm>
              <a:off x="1962149" y="847725"/>
              <a:ext cx="161925" cy="161925"/>
            </a:xfrm>
            <a:prstGeom prst="rect">
              <a:avLst/>
            </a:prstGeom>
            <a:noFill/>
            <a:ln w="9525" cap="flat" cmpd="sng">
              <a:noFill/>
              <a:prstDash val="solid"/>
              <a:round/>
            </a:ln>
          </p:spPr>
        </p:pic>
        <p:pic>
          <p:nvPicPr>
            <p:cNvPr id="2815" name="图片" descr="C:\Program Files\Microsoft Office\Clipart\Bullets\Green and Black Diamond.gif"/>
            <p:cNvPicPr>
              <a:picLocks noChangeAspect="1"/>
            </p:cNvPicPr>
            <p:nvPr/>
          </p:nvPicPr>
          <p:blipFill>
            <a:blip r:embed="rId6" cstate="print"/>
            <a:stretch>
              <a:fillRect/>
            </a:stretch>
          </p:blipFill>
          <p:spPr>
            <a:xfrm>
              <a:off x="2124075" y="847725"/>
              <a:ext cx="161925" cy="161925"/>
            </a:xfrm>
            <a:prstGeom prst="rect">
              <a:avLst/>
            </a:prstGeom>
            <a:noFill/>
            <a:ln w="9525" cap="flat" cmpd="sng">
              <a:noFill/>
              <a:prstDash val="solid"/>
              <a:round/>
            </a:ln>
          </p:spPr>
        </p:pic>
        <p:pic>
          <p:nvPicPr>
            <p:cNvPr id="2816" name="图片" descr="C:\Program Files\Microsoft Office\Clipart\Bullets\Green and Black Diamond.gif"/>
            <p:cNvPicPr>
              <a:picLocks noChangeAspect="1"/>
            </p:cNvPicPr>
            <p:nvPr/>
          </p:nvPicPr>
          <p:blipFill>
            <a:blip r:embed="rId6" cstate="print"/>
            <a:stretch>
              <a:fillRect/>
            </a:stretch>
          </p:blipFill>
          <p:spPr>
            <a:xfrm>
              <a:off x="2276475" y="847725"/>
              <a:ext cx="161924" cy="161925"/>
            </a:xfrm>
            <a:prstGeom prst="rect">
              <a:avLst/>
            </a:prstGeom>
            <a:noFill/>
            <a:ln w="9525" cap="flat" cmpd="sng">
              <a:noFill/>
              <a:prstDash val="solid"/>
              <a:round/>
            </a:ln>
          </p:spPr>
        </p:pic>
        <p:pic>
          <p:nvPicPr>
            <p:cNvPr id="2817" name="图片" descr="C:\Program Files\Microsoft Office\Clipart\Bullets\Green and Black Diamond.gif"/>
            <p:cNvPicPr>
              <a:picLocks noChangeAspect="1"/>
            </p:cNvPicPr>
            <p:nvPr/>
          </p:nvPicPr>
          <p:blipFill>
            <a:blip r:embed="rId6" cstate="print"/>
            <a:stretch>
              <a:fillRect/>
            </a:stretch>
          </p:blipFill>
          <p:spPr>
            <a:xfrm>
              <a:off x="2419350" y="847725"/>
              <a:ext cx="161924" cy="161925"/>
            </a:xfrm>
            <a:prstGeom prst="rect">
              <a:avLst/>
            </a:prstGeom>
            <a:noFill/>
            <a:ln w="9525" cap="flat" cmpd="sng">
              <a:noFill/>
              <a:prstDash val="solid"/>
              <a:round/>
            </a:ln>
          </p:spPr>
        </p:pic>
        <p:pic>
          <p:nvPicPr>
            <p:cNvPr id="2818" name="图片" descr="C:\Program Files\Microsoft Office\Clipart\Bullets\Green and Black Diamond.gif"/>
            <p:cNvPicPr>
              <a:picLocks noChangeAspect="1"/>
            </p:cNvPicPr>
            <p:nvPr/>
          </p:nvPicPr>
          <p:blipFill>
            <a:blip r:embed="rId6" cstate="print"/>
            <a:stretch>
              <a:fillRect/>
            </a:stretch>
          </p:blipFill>
          <p:spPr>
            <a:xfrm>
              <a:off x="2581275" y="847725"/>
              <a:ext cx="161923" cy="161925"/>
            </a:xfrm>
            <a:prstGeom prst="rect">
              <a:avLst/>
            </a:prstGeom>
            <a:noFill/>
            <a:ln w="9525" cap="flat" cmpd="sng">
              <a:noFill/>
              <a:prstDash val="solid"/>
              <a:round/>
            </a:ln>
          </p:spPr>
        </p:pic>
        <p:pic>
          <p:nvPicPr>
            <p:cNvPr id="2819" name="图片" descr="C:\Program Files\Microsoft Office\Clipart\Bullets\Green and Black Diamond.gif"/>
            <p:cNvPicPr>
              <a:picLocks noChangeAspect="1"/>
            </p:cNvPicPr>
            <p:nvPr/>
          </p:nvPicPr>
          <p:blipFill>
            <a:blip r:embed="rId6" cstate="print"/>
            <a:stretch>
              <a:fillRect/>
            </a:stretch>
          </p:blipFill>
          <p:spPr>
            <a:xfrm>
              <a:off x="2876550" y="847725"/>
              <a:ext cx="161923" cy="161925"/>
            </a:xfrm>
            <a:prstGeom prst="rect">
              <a:avLst/>
            </a:prstGeom>
            <a:noFill/>
            <a:ln w="9525" cap="flat" cmpd="sng">
              <a:noFill/>
              <a:prstDash val="solid"/>
              <a:round/>
            </a:ln>
          </p:spPr>
        </p:pic>
        <p:pic>
          <p:nvPicPr>
            <p:cNvPr id="2820" name="图片" descr="C:\Program Files\Microsoft Office\Clipart\Bullets\Green and Black Diamond.gif"/>
            <p:cNvPicPr>
              <a:picLocks noChangeAspect="1"/>
            </p:cNvPicPr>
            <p:nvPr/>
          </p:nvPicPr>
          <p:blipFill>
            <a:blip r:embed="rId6" cstate="print"/>
            <a:stretch>
              <a:fillRect/>
            </a:stretch>
          </p:blipFill>
          <p:spPr>
            <a:xfrm>
              <a:off x="3038473" y="847725"/>
              <a:ext cx="161924" cy="161925"/>
            </a:xfrm>
            <a:prstGeom prst="rect">
              <a:avLst/>
            </a:prstGeom>
            <a:noFill/>
            <a:ln w="9525" cap="flat" cmpd="sng">
              <a:noFill/>
              <a:prstDash val="solid"/>
              <a:round/>
            </a:ln>
          </p:spPr>
        </p:pic>
        <p:pic>
          <p:nvPicPr>
            <p:cNvPr id="2821" name="图片" descr="C:\Program Files\Microsoft Office\Clipart\Bullets\Green and Black Diamond.gif"/>
            <p:cNvPicPr>
              <a:picLocks noChangeAspect="1"/>
            </p:cNvPicPr>
            <p:nvPr/>
          </p:nvPicPr>
          <p:blipFill>
            <a:blip r:embed="rId6" cstate="print"/>
            <a:stretch>
              <a:fillRect/>
            </a:stretch>
          </p:blipFill>
          <p:spPr>
            <a:xfrm>
              <a:off x="3190874" y="847725"/>
              <a:ext cx="161924" cy="161925"/>
            </a:xfrm>
            <a:prstGeom prst="rect">
              <a:avLst/>
            </a:prstGeom>
            <a:noFill/>
            <a:ln w="9525" cap="flat" cmpd="sng">
              <a:noFill/>
              <a:prstDash val="solid"/>
              <a:round/>
            </a:ln>
          </p:spPr>
        </p:pic>
        <p:pic>
          <p:nvPicPr>
            <p:cNvPr id="2822" name="图片" descr="C:\Program Files\Microsoft Office\Clipart\Bullets\Green and Black Diamond.gif"/>
            <p:cNvPicPr>
              <a:picLocks noChangeAspect="1"/>
            </p:cNvPicPr>
            <p:nvPr/>
          </p:nvPicPr>
          <p:blipFill>
            <a:blip r:embed="rId6" cstate="print"/>
            <a:stretch>
              <a:fillRect/>
            </a:stretch>
          </p:blipFill>
          <p:spPr>
            <a:xfrm>
              <a:off x="3333749" y="847725"/>
              <a:ext cx="161923" cy="161925"/>
            </a:xfrm>
            <a:prstGeom prst="rect">
              <a:avLst/>
            </a:prstGeom>
            <a:noFill/>
            <a:ln w="9525" cap="flat" cmpd="sng">
              <a:noFill/>
              <a:prstDash val="solid"/>
              <a:round/>
            </a:ln>
          </p:spPr>
        </p:pic>
        <p:pic>
          <p:nvPicPr>
            <p:cNvPr id="2823" name="图片" descr="C:\Program Files\Microsoft Office\Clipart\Bullets\Green and Black Diamond.gif"/>
            <p:cNvPicPr>
              <a:picLocks noChangeAspect="1"/>
            </p:cNvPicPr>
            <p:nvPr/>
          </p:nvPicPr>
          <p:blipFill>
            <a:blip r:embed="rId6" cstate="print"/>
            <a:stretch>
              <a:fillRect/>
            </a:stretch>
          </p:blipFill>
          <p:spPr>
            <a:xfrm>
              <a:off x="1819275" y="847725"/>
              <a:ext cx="161923" cy="161925"/>
            </a:xfrm>
            <a:prstGeom prst="rect">
              <a:avLst/>
            </a:prstGeom>
            <a:noFill/>
            <a:ln w="9525" cap="flat" cmpd="sng">
              <a:noFill/>
              <a:prstDash val="solid"/>
              <a:round/>
            </a:ln>
          </p:spPr>
        </p:pic>
        <p:pic>
          <p:nvPicPr>
            <p:cNvPr id="2824" name="图片" descr="C:\Program Files\Microsoft Office\Clipart\Bullets\Green and Black Diamond.gif"/>
            <p:cNvPicPr>
              <a:picLocks noChangeAspect="1"/>
            </p:cNvPicPr>
            <p:nvPr/>
          </p:nvPicPr>
          <p:blipFill>
            <a:blip r:embed="rId6" cstate="print"/>
            <a:stretch>
              <a:fillRect/>
            </a:stretch>
          </p:blipFill>
          <p:spPr>
            <a:xfrm>
              <a:off x="2733675" y="847725"/>
              <a:ext cx="161923" cy="161925"/>
            </a:xfrm>
            <a:prstGeom prst="rect">
              <a:avLst/>
            </a:prstGeom>
            <a:noFill/>
            <a:ln w="9525" cap="flat" cmpd="sng">
              <a:noFill/>
              <a:prstDash val="solid"/>
              <a:round/>
            </a:ln>
          </p:spPr>
        </p:pic>
        <p:pic>
          <p:nvPicPr>
            <p:cNvPr id="2825" name="图片" descr="C:\Program Files\Microsoft Office\Clipart\Bullets\Green and Black Diamond.gif"/>
            <p:cNvPicPr>
              <a:picLocks noChangeAspect="1"/>
            </p:cNvPicPr>
            <p:nvPr/>
          </p:nvPicPr>
          <p:blipFill>
            <a:blip r:embed="rId6" cstate="print"/>
            <a:stretch>
              <a:fillRect/>
            </a:stretch>
          </p:blipFill>
          <p:spPr>
            <a:xfrm>
              <a:off x="3495675" y="847725"/>
              <a:ext cx="161924" cy="161925"/>
            </a:xfrm>
            <a:prstGeom prst="rect">
              <a:avLst/>
            </a:prstGeom>
            <a:noFill/>
            <a:ln w="9525" cap="flat" cmpd="sng">
              <a:noFill/>
              <a:prstDash val="solid"/>
              <a:round/>
            </a:ln>
          </p:spPr>
        </p:pic>
        <p:grpSp>
          <p:nvGrpSpPr>
            <p:cNvPr id="2830" name="组合"/>
            <p:cNvGrpSpPr/>
            <p:nvPr/>
          </p:nvGrpSpPr>
          <p:grpSpPr>
            <a:xfrm>
              <a:off x="3648075" y="847725"/>
              <a:ext cx="619124" cy="161925"/>
              <a:chOff x="3648075" y="847725"/>
              <a:chExt cx="619124" cy="161925"/>
            </a:xfrm>
          </p:grpSpPr>
          <p:pic>
            <p:nvPicPr>
              <p:cNvPr id="2826" name="图片" descr="C:\Program Files\Microsoft Office\Clipart\Bullets\Green and Black Diamond.gif"/>
              <p:cNvPicPr>
                <a:picLocks noChangeAspect="1"/>
              </p:cNvPicPr>
              <p:nvPr/>
            </p:nvPicPr>
            <p:blipFill>
              <a:blip r:embed="rId6" cstate="print"/>
              <a:stretch>
                <a:fillRect/>
              </a:stretch>
            </p:blipFill>
            <p:spPr>
              <a:xfrm>
                <a:off x="3648075" y="847725"/>
                <a:ext cx="161924" cy="161925"/>
              </a:xfrm>
              <a:prstGeom prst="rect">
                <a:avLst/>
              </a:prstGeom>
              <a:noFill/>
              <a:ln w="9525" cap="flat" cmpd="sng">
                <a:noFill/>
                <a:prstDash val="solid"/>
                <a:round/>
              </a:ln>
            </p:spPr>
          </p:pic>
          <p:pic>
            <p:nvPicPr>
              <p:cNvPr id="2827" name="图片" descr="C:\Program Files\Microsoft Office\Clipart\Bullets\Green and Black Diamond.gif"/>
              <p:cNvPicPr>
                <a:picLocks noChangeAspect="1"/>
              </p:cNvPicPr>
              <p:nvPr/>
            </p:nvPicPr>
            <p:blipFill>
              <a:blip r:embed="rId6" cstate="print"/>
              <a:stretch>
                <a:fillRect/>
              </a:stretch>
            </p:blipFill>
            <p:spPr>
              <a:xfrm>
                <a:off x="3790950" y="847725"/>
                <a:ext cx="161924" cy="161925"/>
              </a:xfrm>
              <a:prstGeom prst="rect">
                <a:avLst/>
              </a:prstGeom>
              <a:noFill/>
              <a:ln w="9525" cap="flat" cmpd="sng">
                <a:noFill/>
                <a:prstDash val="solid"/>
                <a:round/>
              </a:ln>
            </p:spPr>
          </p:pic>
          <p:pic>
            <p:nvPicPr>
              <p:cNvPr id="2828" name="图片" descr="C:\Program Files\Microsoft Office\Clipart\Bullets\Green and Black Diamond.gif"/>
              <p:cNvPicPr>
                <a:picLocks noChangeAspect="1"/>
              </p:cNvPicPr>
              <p:nvPr/>
            </p:nvPicPr>
            <p:blipFill>
              <a:blip r:embed="rId6" cstate="print"/>
              <a:stretch>
                <a:fillRect/>
              </a:stretch>
            </p:blipFill>
            <p:spPr>
              <a:xfrm>
                <a:off x="3952875" y="847725"/>
                <a:ext cx="161924" cy="161925"/>
              </a:xfrm>
              <a:prstGeom prst="rect">
                <a:avLst/>
              </a:prstGeom>
              <a:noFill/>
              <a:ln w="9525" cap="flat" cmpd="sng">
                <a:noFill/>
                <a:prstDash val="solid"/>
                <a:round/>
              </a:ln>
            </p:spPr>
          </p:pic>
          <p:pic>
            <p:nvPicPr>
              <p:cNvPr id="2829" name="图片" descr="C:\Program Files\Microsoft Office\Clipart\Bullets\Green and Black Diamond.gif"/>
              <p:cNvPicPr>
                <a:picLocks noChangeAspect="1"/>
              </p:cNvPicPr>
              <p:nvPr/>
            </p:nvPicPr>
            <p:blipFill>
              <a:blip r:embed="rId6" cstate="print"/>
              <a:stretch>
                <a:fillRect/>
              </a:stretch>
            </p:blipFill>
            <p:spPr>
              <a:xfrm>
                <a:off x="4105275" y="847725"/>
                <a:ext cx="161924" cy="161925"/>
              </a:xfrm>
              <a:prstGeom prst="rect">
                <a:avLst/>
              </a:prstGeom>
              <a:noFill/>
              <a:ln w="9525" cap="flat" cmpd="sng">
                <a:noFill/>
                <a:prstDash val="solid"/>
                <a:round/>
              </a:ln>
            </p:spPr>
          </p:pic>
        </p:grpSp>
        <p:grpSp>
          <p:nvGrpSpPr>
            <p:cNvPr id="2837" name="组合"/>
            <p:cNvGrpSpPr/>
            <p:nvPr/>
          </p:nvGrpSpPr>
          <p:grpSpPr>
            <a:xfrm>
              <a:off x="457199" y="838200"/>
              <a:ext cx="923924" cy="161923"/>
              <a:chOff x="457199" y="838200"/>
              <a:chExt cx="923924" cy="161923"/>
            </a:xfrm>
          </p:grpSpPr>
          <p:pic>
            <p:nvPicPr>
              <p:cNvPr id="2831" name="图片" descr="C:\Program Files\Microsoft Office\Clipart\Bullets\Green and Black Diamond.gif"/>
              <p:cNvPicPr>
                <a:picLocks noChangeAspect="1"/>
              </p:cNvPicPr>
              <p:nvPr/>
            </p:nvPicPr>
            <p:blipFill>
              <a:blip r:embed="rId6" cstate="print"/>
              <a:stretch>
                <a:fillRect/>
              </a:stretch>
            </p:blipFill>
            <p:spPr>
              <a:xfrm>
                <a:off x="600075" y="838200"/>
                <a:ext cx="161923" cy="161923"/>
              </a:xfrm>
              <a:prstGeom prst="rect">
                <a:avLst/>
              </a:prstGeom>
              <a:noFill/>
              <a:ln w="9525" cap="flat" cmpd="sng">
                <a:noFill/>
                <a:prstDash val="solid"/>
                <a:round/>
              </a:ln>
            </p:spPr>
          </p:pic>
          <p:pic>
            <p:nvPicPr>
              <p:cNvPr id="2832" name="图片" descr="C:\Program Files\Microsoft Office\Clipart\Bullets\Green and Black Diamond.gif"/>
              <p:cNvPicPr>
                <a:picLocks noChangeAspect="1"/>
              </p:cNvPicPr>
              <p:nvPr/>
            </p:nvPicPr>
            <p:blipFill>
              <a:blip r:embed="rId6" cstate="print"/>
              <a:stretch>
                <a:fillRect/>
              </a:stretch>
            </p:blipFill>
            <p:spPr>
              <a:xfrm>
                <a:off x="761999" y="838200"/>
                <a:ext cx="161923" cy="161923"/>
              </a:xfrm>
              <a:prstGeom prst="rect">
                <a:avLst/>
              </a:prstGeom>
              <a:noFill/>
              <a:ln w="9525" cap="flat" cmpd="sng">
                <a:noFill/>
                <a:prstDash val="solid"/>
                <a:round/>
              </a:ln>
            </p:spPr>
          </p:pic>
          <p:pic>
            <p:nvPicPr>
              <p:cNvPr id="2833" name="图片" descr="C:\Program Files\Microsoft Office\Clipart\Bullets\Green and Black Diamond.gif"/>
              <p:cNvPicPr>
                <a:picLocks noChangeAspect="1"/>
              </p:cNvPicPr>
              <p:nvPr/>
            </p:nvPicPr>
            <p:blipFill>
              <a:blip r:embed="rId6" cstate="print"/>
              <a:stretch>
                <a:fillRect/>
              </a:stretch>
            </p:blipFill>
            <p:spPr>
              <a:xfrm>
                <a:off x="914400" y="838200"/>
                <a:ext cx="161923" cy="161923"/>
              </a:xfrm>
              <a:prstGeom prst="rect">
                <a:avLst/>
              </a:prstGeom>
              <a:noFill/>
              <a:ln w="9525" cap="flat" cmpd="sng">
                <a:noFill/>
                <a:prstDash val="solid"/>
                <a:round/>
              </a:ln>
            </p:spPr>
          </p:pic>
          <p:pic>
            <p:nvPicPr>
              <p:cNvPr id="2834" name="图片" descr="C:\Program Files\Microsoft Office\Clipart\Bullets\Green and Black Diamond.gif"/>
              <p:cNvPicPr>
                <a:picLocks noChangeAspect="1"/>
              </p:cNvPicPr>
              <p:nvPr/>
            </p:nvPicPr>
            <p:blipFill>
              <a:blip r:embed="rId6" cstate="print"/>
              <a:stretch>
                <a:fillRect/>
              </a:stretch>
            </p:blipFill>
            <p:spPr>
              <a:xfrm>
                <a:off x="1057274" y="838200"/>
                <a:ext cx="161923" cy="161923"/>
              </a:xfrm>
              <a:prstGeom prst="rect">
                <a:avLst/>
              </a:prstGeom>
              <a:noFill/>
              <a:ln w="9525" cap="flat" cmpd="sng">
                <a:noFill/>
                <a:prstDash val="solid"/>
                <a:round/>
              </a:ln>
            </p:spPr>
          </p:pic>
          <p:pic>
            <p:nvPicPr>
              <p:cNvPr id="2835" name="图片" descr="C:\Program Files\Microsoft Office\Clipart\Bullets\Green and Black Diamond.gif"/>
              <p:cNvPicPr>
                <a:picLocks noChangeAspect="1"/>
              </p:cNvPicPr>
              <p:nvPr/>
            </p:nvPicPr>
            <p:blipFill>
              <a:blip r:embed="rId6" cstate="print"/>
              <a:stretch>
                <a:fillRect/>
              </a:stretch>
            </p:blipFill>
            <p:spPr>
              <a:xfrm>
                <a:off x="1219199" y="838200"/>
                <a:ext cx="161923" cy="161923"/>
              </a:xfrm>
              <a:prstGeom prst="rect">
                <a:avLst/>
              </a:prstGeom>
              <a:noFill/>
              <a:ln w="9525" cap="flat" cmpd="sng">
                <a:noFill/>
                <a:prstDash val="solid"/>
                <a:round/>
              </a:ln>
            </p:spPr>
          </p:pic>
          <p:pic>
            <p:nvPicPr>
              <p:cNvPr id="2836" name="图片" descr="C:\Program Files\Microsoft Office\Clipart\Bullets\Green and Black Diamond.gif"/>
              <p:cNvPicPr>
                <a:picLocks noChangeAspect="1"/>
              </p:cNvPicPr>
              <p:nvPr/>
            </p:nvPicPr>
            <p:blipFill>
              <a:blip r:embed="rId6" cstate="print"/>
              <a:stretch>
                <a:fillRect/>
              </a:stretch>
            </p:blipFill>
            <p:spPr>
              <a:xfrm>
                <a:off x="457199" y="838200"/>
                <a:ext cx="161923" cy="161923"/>
              </a:xfrm>
              <a:prstGeom prst="rect">
                <a:avLst/>
              </a:prstGeom>
              <a:noFill/>
              <a:ln w="9525" cap="flat" cmpd="sng">
                <a:noFill/>
                <a:prstDash val="solid"/>
                <a:round/>
              </a:ln>
            </p:spPr>
          </p:pic>
        </p:grpSp>
      </p:grpSp>
      <p:grpSp>
        <p:nvGrpSpPr>
          <p:cNvPr id="2843" name="组合"/>
          <p:cNvGrpSpPr/>
          <p:nvPr/>
        </p:nvGrpSpPr>
        <p:grpSpPr>
          <a:xfrm>
            <a:off x="1295399" y="914399"/>
            <a:ext cx="1762124" cy="1390650"/>
            <a:chOff x="1295399" y="914399"/>
            <a:chExt cx="1762124" cy="1390650"/>
          </a:xfrm>
        </p:grpSpPr>
        <p:sp>
          <p:nvSpPr>
            <p:cNvPr id="2839" name="矩形"/>
            <p:cNvSpPr/>
            <p:nvPr/>
          </p:nvSpPr>
          <p:spPr>
            <a:xfrm>
              <a:off x="2426370" y="914399"/>
              <a:ext cx="631154" cy="51956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f</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2840" name="矩形"/>
            <p:cNvSpPr/>
            <p:nvPr/>
          </p:nvSpPr>
          <p:spPr>
            <a:xfrm>
              <a:off x="1295399" y="1673463"/>
              <a:ext cx="490694" cy="51956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25000">
                  <a:solidFill>
                    <a:schemeClr val="accent2"/>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endParaRPr>
            </a:p>
          </p:txBody>
        </p:sp>
        <p:sp>
          <p:nvSpPr>
            <p:cNvPr id="2841" name="直线"/>
            <p:cNvSpPr/>
            <p:nvPr/>
          </p:nvSpPr>
          <p:spPr>
            <a:xfrm>
              <a:off x="2574126" y="1513151"/>
              <a:ext cx="350236" cy="0"/>
            </a:xfrm>
            <a:prstGeom prst="line">
              <a:avLst/>
            </a:prstGeom>
            <a:noFill/>
            <a:ln w="28575" cap="flat" cmpd="sng">
              <a:solidFill>
                <a:srgbClr val="FF0000"/>
              </a:solidFill>
              <a:prstDash val="solid"/>
              <a:round/>
              <a:tailEnd type="triangle" w="med" len="med"/>
            </a:ln>
          </p:spPr>
        </p:sp>
        <p:sp>
          <p:nvSpPr>
            <p:cNvPr id="2842" name="直线"/>
            <p:cNvSpPr/>
            <p:nvPr/>
          </p:nvSpPr>
          <p:spPr>
            <a:xfrm>
              <a:off x="1348300" y="2305049"/>
              <a:ext cx="419553" cy="0"/>
            </a:xfrm>
            <a:prstGeom prst="line">
              <a:avLst/>
            </a:prstGeom>
            <a:noFill/>
            <a:ln w="28575" cap="flat" cmpd="sng">
              <a:solidFill>
                <a:srgbClr val="FF0000"/>
              </a:solidFill>
              <a:prstDash val="solid"/>
              <a:round/>
              <a:tailEnd type="triangle" w="med" len="med"/>
            </a:ln>
          </p:spPr>
        </p:sp>
      </p:grpSp>
      <p:sp>
        <p:nvSpPr>
          <p:cNvPr id="2844" name="矩形"/>
          <p:cNvSpPr/>
          <p:nvPr/>
        </p:nvSpPr>
        <p:spPr>
          <a:xfrm>
            <a:off x="4648200" y="990600"/>
            <a:ext cx="4343400" cy="9890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由虚短及虚断性质可得</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i</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i</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2889" name="组合"/>
          <p:cNvGrpSpPr/>
          <p:nvPr/>
        </p:nvGrpSpPr>
        <p:grpSpPr>
          <a:xfrm>
            <a:off x="533400" y="944563"/>
            <a:ext cx="4800599" cy="2713037"/>
            <a:chOff x="533400" y="944563"/>
            <a:chExt cx="4800599" cy="2713037"/>
          </a:xfrm>
        </p:grpSpPr>
        <p:sp>
          <p:nvSpPr>
            <p:cNvPr id="2845" name="矩形"/>
            <p:cNvSpPr/>
            <p:nvPr/>
          </p:nvSpPr>
          <p:spPr>
            <a:xfrm>
              <a:off x="4224058" y="2621820"/>
              <a:ext cx="1109941" cy="51985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846" name="矩形"/>
            <p:cNvSpPr/>
            <p:nvPr/>
          </p:nvSpPr>
          <p:spPr>
            <a:xfrm>
              <a:off x="1568823" y="1621351"/>
              <a:ext cx="1111903" cy="523775"/>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C</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847" name="直线"/>
            <p:cNvSpPr/>
            <p:nvPr/>
          </p:nvSpPr>
          <p:spPr>
            <a:xfrm>
              <a:off x="3998539" y="1642928"/>
              <a:ext cx="0" cy="1031856"/>
            </a:xfrm>
            <a:prstGeom prst="line">
              <a:avLst/>
            </a:prstGeom>
            <a:noFill/>
            <a:ln w="38100" cap="flat" cmpd="sng">
              <a:solidFill>
                <a:srgbClr val="000000"/>
              </a:solidFill>
              <a:prstDash val="solid"/>
              <a:round/>
            </a:ln>
          </p:spPr>
        </p:sp>
        <p:sp>
          <p:nvSpPr>
            <p:cNvPr id="2848" name="矩形"/>
            <p:cNvSpPr/>
            <p:nvPr/>
          </p:nvSpPr>
          <p:spPr>
            <a:xfrm>
              <a:off x="533400" y="2545314"/>
              <a:ext cx="602035" cy="5178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849" name="矩形"/>
            <p:cNvSpPr/>
            <p:nvPr/>
          </p:nvSpPr>
          <p:spPr>
            <a:xfrm>
              <a:off x="1721783" y="2904305"/>
              <a:ext cx="505944" cy="154973"/>
            </a:xfrm>
            <a:prstGeom prst="rect">
              <a:avLst/>
            </a:prstGeom>
            <a:noFill/>
            <a:ln w="38100" cap="flat" cmpd="sng">
              <a:solidFill>
                <a:srgbClr val="000000"/>
              </a:solidFill>
              <a:prstDash val="solid"/>
              <a:miter/>
            </a:ln>
          </p:spPr>
        </p:sp>
        <p:sp>
          <p:nvSpPr>
            <p:cNvPr id="2850" name="矩形"/>
            <p:cNvSpPr/>
            <p:nvPr/>
          </p:nvSpPr>
          <p:spPr>
            <a:xfrm>
              <a:off x="1662951" y="2998467"/>
              <a:ext cx="692243" cy="51985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51" name="矩形"/>
            <p:cNvSpPr/>
            <p:nvPr/>
          </p:nvSpPr>
          <p:spPr>
            <a:xfrm>
              <a:off x="2980764" y="1570346"/>
              <a:ext cx="505945" cy="154973"/>
            </a:xfrm>
            <a:prstGeom prst="rect">
              <a:avLst/>
            </a:prstGeom>
            <a:noFill/>
            <a:ln w="38100" cap="flat" cmpd="sng">
              <a:solidFill>
                <a:srgbClr val="000000"/>
              </a:solidFill>
              <a:prstDash val="solid"/>
              <a:miter/>
            </a:ln>
          </p:spPr>
        </p:sp>
        <p:sp>
          <p:nvSpPr>
            <p:cNvPr id="2852" name="直线"/>
            <p:cNvSpPr/>
            <p:nvPr/>
          </p:nvSpPr>
          <p:spPr>
            <a:xfrm>
              <a:off x="2415988" y="1642928"/>
              <a:ext cx="0" cy="827839"/>
            </a:xfrm>
            <a:prstGeom prst="line">
              <a:avLst/>
            </a:prstGeom>
            <a:noFill/>
            <a:ln w="38100" cap="flat" cmpd="sng">
              <a:solidFill>
                <a:srgbClr val="000000"/>
              </a:solidFill>
              <a:prstDash val="solid"/>
              <a:round/>
            </a:ln>
          </p:spPr>
        </p:sp>
        <p:sp>
          <p:nvSpPr>
            <p:cNvPr id="2853" name="矩形"/>
            <p:cNvSpPr/>
            <p:nvPr/>
          </p:nvSpPr>
          <p:spPr>
            <a:xfrm>
              <a:off x="2937621" y="944563"/>
              <a:ext cx="670670" cy="5237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854" name="直线"/>
            <p:cNvSpPr/>
            <p:nvPr/>
          </p:nvSpPr>
          <p:spPr>
            <a:xfrm>
              <a:off x="3482788" y="1642928"/>
              <a:ext cx="533398" cy="0"/>
            </a:xfrm>
            <a:prstGeom prst="line">
              <a:avLst/>
            </a:prstGeom>
            <a:noFill/>
            <a:ln w="38100" cap="flat" cmpd="sng">
              <a:solidFill>
                <a:srgbClr val="000000"/>
              </a:solidFill>
              <a:prstDash val="solid"/>
              <a:round/>
            </a:ln>
          </p:spPr>
        </p:sp>
        <p:sp>
          <p:nvSpPr>
            <p:cNvPr id="2855" name="直线"/>
            <p:cNvSpPr/>
            <p:nvPr/>
          </p:nvSpPr>
          <p:spPr>
            <a:xfrm flipH="1">
              <a:off x="1119748" y="2433496"/>
              <a:ext cx="733425" cy="0"/>
            </a:xfrm>
            <a:prstGeom prst="line">
              <a:avLst/>
            </a:prstGeom>
            <a:noFill/>
            <a:ln w="38100" cap="flat" cmpd="sng">
              <a:solidFill>
                <a:srgbClr val="000000"/>
              </a:solidFill>
              <a:prstDash val="solid"/>
              <a:round/>
            </a:ln>
          </p:spPr>
        </p:sp>
        <p:sp>
          <p:nvSpPr>
            <p:cNvPr id="2856" name="直线"/>
            <p:cNvSpPr/>
            <p:nvPr/>
          </p:nvSpPr>
          <p:spPr>
            <a:xfrm flipH="1">
              <a:off x="1570784" y="2980812"/>
              <a:ext cx="150998" cy="0"/>
            </a:xfrm>
            <a:prstGeom prst="line">
              <a:avLst/>
            </a:prstGeom>
            <a:noFill/>
            <a:ln w="38100" cap="flat" cmpd="sng">
              <a:solidFill>
                <a:srgbClr val="000000"/>
              </a:solidFill>
              <a:prstDash val="solid"/>
              <a:round/>
            </a:ln>
          </p:spPr>
        </p:sp>
        <p:grpSp>
          <p:nvGrpSpPr>
            <p:cNvPr id="2859" name="组合"/>
            <p:cNvGrpSpPr/>
            <p:nvPr/>
          </p:nvGrpSpPr>
          <p:grpSpPr>
            <a:xfrm>
              <a:off x="1419785" y="2980812"/>
              <a:ext cx="290231" cy="300141"/>
              <a:chOff x="1419785" y="2980812"/>
              <a:chExt cx="290231" cy="300141"/>
            </a:xfrm>
          </p:grpSpPr>
          <p:sp>
            <p:nvSpPr>
              <p:cNvPr id="2857" name="直线"/>
              <p:cNvSpPr/>
              <p:nvPr/>
            </p:nvSpPr>
            <p:spPr>
              <a:xfrm>
                <a:off x="1419785" y="3280953"/>
                <a:ext cx="290231" cy="0"/>
              </a:xfrm>
              <a:prstGeom prst="line">
                <a:avLst/>
              </a:prstGeom>
              <a:noFill/>
              <a:ln w="38100" cap="flat" cmpd="sng">
                <a:solidFill>
                  <a:srgbClr val="000000"/>
                </a:solidFill>
                <a:prstDash val="solid"/>
                <a:round/>
              </a:ln>
            </p:spPr>
          </p:sp>
          <p:sp>
            <p:nvSpPr>
              <p:cNvPr id="2858" name="直线"/>
              <p:cNvSpPr/>
              <p:nvPr/>
            </p:nvSpPr>
            <p:spPr>
              <a:xfrm>
                <a:off x="1570392" y="2980812"/>
                <a:ext cx="0" cy="300141"/>
              </a:xfrm>
              <a:prstGeom prst="line">
                <a:avLst/>
              </a:prstGeom>
              <a:noFill/>
              <a:ln w="38100" cap="flat" cmpd="sng">
                <a:solidFill>
                  <a:srgbClr val="000000"/>
                </a:solidFill>
                <a:prstDash val="solid"/>
                <a:round/>
              </a:ln>
            </p:spPr>
          </p:sp>
        </p:grpSp>
        <p:sp>
          <p:nvSpPr>
            <p:cNvPr id="2860" name="直线"/>
            <p:cNvSpPr/>
            <p:nvPr/>
          </p:nvSpPr>
          <p:spPr>
            <a:xfrm>
              <a:off x="2415988" y="1642928"/>
              <a:ext cx="578503" cy="0"/>
            </a:xfrm>
            <a:prstGeom prst="line">
              <a:avLst/>
            </a:prstGeom>
            <a:noFill/>
            <a:ln w="38100" cap="flat" cmpd="sng">
              <a:solidFill>
                <a:srgbClr val="000000"/>
              </a:solidFill>
              <a:prstDash val="solid"/>
              <a:round/>
            </a:ln>
          </p:spPr>
        </p:sp>
        <p:grpSp>
          <p:nvGrpSpPr>
            <p:cNvPr id="2863" name="组合"/>
            <p:cNvGrpSpPr/>
            <p:nvPr/>
          </p:nvGrpSpPr>
          <p:grpSpPr>
            <a:xfrm>
              <a:off x="4167187" y="3449659"/>
              <a:ext cx="319648" cy="207941"/>
              <a:chOff x="4167187" y="3449659"/>
              <a:chExt cx="319648" cy="207941"/>
            </a:xfrm>
          </p:grpSpPr>
          <p:sp>
            <p:nvSpPr>
              <p:cNvPr id="2861" name="直线"/>
              <p:cNvSpPr/>
              <p:nvPr/>
            </p:nvSpPr>
            <p:spPr>
              <a:xfrm>
                <a:off x="4167187" y="3657600"/>
                <a:ext cx="319648" cy="0"/>
              </a:xfrm>
              <a:prstGeom prst="line">
                <a:avLst/>
              </a:prstGeom>
              <a:noFill/>
              <a:ln w="38100" cap="flat" cmpd="sng">
                <a:solidFill>
                  <a:srgbClr val="000000"/>
                </a:solidFill>
                <a:prstDash val="solid"/>
                <a:round/>
              </a:ln>
            </p:spPr>
          </p:sp>
          <p:sp>
            <p:nvSpPr>
              <p:cNvPr id="2862" name="直线"/>
              <p:cNvSpPr/>
              <p:nvPr/>
            </p:nvSpPr>
            <p:spPr>
              <a:xfrm>
                <a:off x="4333058" y="3449659"/>
                <a:ext cx="0" cy="207939"/>
              </a:xfrm>
              <a:prstGeom prst="line">
                <a:avLst/>
              </a:prstGeom>
              <a:noFill/>
              <a:ln w="38100" cap="flat" cmpd="sng">
                <a:solidFill>
                  <a:srgbClr val="000000"/>
                </a:solidFill>
                <a:prstDash val="solid"/>
                <a:round/>
              </a:ln>
            </p:spPr>
          </p:sp>
        </p:grpSp>
        <p:grpSp>
          <p:nvGrpSpPr>
            <p:cNvPr id="2866" name="组合"/>
            <p:cNvGrpSpPr/>
            <p:nvPr/>
          </p:nvGrpSpPr>
          <p:grpSpPr>
            <a:xfrm>
              <a:off x="909917" y="3449659"/>
              <a:ext cx="282387" cy="207941"/>
              <a:chOff x="909917" y="3449659"/>
              <a:chExt cx="282387" cy="207941"/>
            </a:xfrm>
          </p:grpSpPr>
          <p:sp>
            <p:nvSpPr>
              <p:cNvPr id="2864" name="直线"/>
              <p:cNvSpPr/>
              <p:nvPr/>
            </p:nvSpPr>
            <p:spPr>
              <a:xfrm>
                <a:off x="909917" y="3657600"/>
                <a:ext cx="282387" cy="0"/>
              </a:xfrm>
              <a:prstGeom prst="line">
                <a:avLst/>
              </a:prstGeom>
              <a:noFill/>
              <a:ln w="38100" cap="flat" cmpd="sng">
                <a:solidFill>
                  <a:srgbClr val="000000"/>
                </a:solidFill>
                <a:prstDash val="solid"/>
                <a:round/>
              </a:ln>
            </p:spPr>
          </p:sp>
          <p:sp>
            <p:nvSpPr>
              <p:cNvPr id="2865" name="直线"/>
              <p:cNvSpPr/>
              <p:nvPr/>
            </p:nvSpPr>
            <p:spPr>
              <a:xfrm>
                <a:off x="1056454" y="3449659"/>
                <a:ext cx="0" cy="207939"/>
              </a:xfrm>
              <a:prstGeom prst="line">
                <a:avLst/>
              </a:prstGeom>
              <a:noFill/>
              <a:ln w="38100" cap="flat" cmpd="sng">
                <a:solidFill>
                  <a:srgbClr val="000000"/>
                </a:solidFill>
                <a:prstDash val="solid"/>
                <a:round/>
              </a:ln>
            </p:spPr>
          </p:sp>
        </p:grpSp>
        <p:sp>
          <p:nvSpPr>
            <p:cNvPr id="2867" name="矩形"/>
            <p:cNvSpPr/>
            <p:nvPr/>
          </p:nvSpPr>
          <p:spPr>
            <a:xfrm>
              <a:off x="578503" y="2151011"/>
              <a:ext cx="386322" cy="51985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868" name="矩形"/>
            <p:cNvSpPr/>
            <p:nvPr/>
          </p:nvSpPr>
          <p:spPr>
            <a:xfrm>
              <a:off x="4437809" y="2339334"/>
              <a:ext cx="388282" cy="51985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869" name="矩形"/>
            <p:cNvSpPr/>
            <p:nvPr/>
          </p:nvSpPr>
          <p:spPr>
            <a:xfrm>
              <a:off x="605957" y="2998467"/>
              <a:ext cx="362790" cy="519851"/>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870" name="矩形"/>
            <p:cNvSpPr/>
            <p:nvPr/>
          </p:nvSpPr>
          <p:spPr>
            <a:xfrm>
              <a:off x="4298576" y="2998467"/>
              <a:ext cx="623606" cy="519851"/>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grpSp>
          <p:nvGrpSpPr>
            <p:cNvPr id="2881" name="组合"/>
            <p:cNvGrpSpPr/>
            <p:nvPr/>
          </p:nvGrpSpPr>
          <p:grpSpPr>
            <a:xfrm>
              <a:off x="1945341" y="1680200"/>
              <a:ext cx="2363039" cy="1553670"/>
              <a:chOff x="1945341" y="1680200"/>
              <a:chExt cx="2363039" cy="1553670"/>
            </a:xfrm>
          </p:grpSpPr>
          <p:sp>
            <p:nvSpPr>
              <p:cNvPr id="2871" name="矩形" descr="40%"/>
              <p:cNvSpPr/>
              <p:nvPr/>
            </p:nvSpPr>
            <p:spPr>
              <a:xfrm>
                <a:off x="2794467" y="2019576"/>
                <a:ext cx="1015812" cy="1214295"/>
              </a:xfrm>
              <a:prstGeom prst="rect">
                <a:avLst/>
              </a:prstGeom>
              <a:noFill/>
              <a:ln w="38100" cap="flat" cmpd="sng">
                <a:solidFill>
                  <a:srgbClr val="000000"/>
                </a:solidFill>
                <a:prstDash val="solid"/>
                <a:miter/>
              </a:ln>
            </p:spPr>
          </p:sp>
          <p:sp>
            <p:nvSpPr>
              <p:cNvPr id="2872" name="矩形"/>
              <p:cNvSpPr/>
              <p:nvPr/>
            </p:nvSpPr>
            <p:spPr>
              <a:xfrm>
                <a:off x="2778777" y="2653207"/>
                <a:ext cx="439270" cy="5178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73" name="矩形"/>
              <p:cNvSpPr/>
              <p:nvPr/>
            </p:nvSpPr>
            <p:spPr>
              <a:xfrm>
                <a:off x="3404347" y="2378568"/>
                <a:ext cx="788332" cy="5178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74" name="矩形"/>
              <p:cNvSpPr/>
              <p:nvPr/>
            </p:nvSpPr>
            <p:spPr>
              <a:xfrm>
                <a:off x="3206283" y="1950917"/>
                <a:ext cx="1033461" cy="45707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75" name="直线"/>
              <p:cNvSpPr/>
              <p:nvPr/>
            </p:nvSpPr>
            <p:spPr>
              <a:xfrm>
                <a:off x="2227730" y="2980811"/>
                <a:ext cx="568697" cy="0"/>
              </a:xfrm>
              <a:prstGeom prst="line">
                <a:avLst/>
              </a:prstGeom>
              <a:noFill/>
              <a:ln w="38100" cap="flat" cmpd="sng">
                <a:solidFill>
                  <a:srgbClr val="000000"/>
                </a:solidFill>
                <a:prstDash val="solid"/>
                <a:round/>
              </a:ln>
            </p:spPr>
          </p:sp>
          <p:sp>
            <p:nvSpPr>
              <p:cNvPr id="2876" name="直线"/>
              <p:cNvSpPr/>
              <p:nvPr/>
            </p:nvSpPr>
            <p:spPr>
              <a:xfrm>
                <a:off x="3810279" y="2659092"/>
                <a:ext cx="498100" cy="0"/>
              </a:xfrm>
              <a:prstGeom prst="line">
                <a:avLst/>
              </a:prstGeom>
              <a:noFill/>
              <a:ln w="38100" cap="flat" cmpd="sng">
                <a:solidFill>
                  <a:srgbClr val="000000"/>
                </a:solidFill>
                <a:prstDash val="solid"/>
                <a:round/>
              </a:ln>
            </p:spPr>
          </p:sp>
          <p:sp>
            <p:nvSpPr>
              <p:cNvPr id="2877" name="直线"/>
              <p:cNvSpPr/>
              <p:nvPr/>
            </p:nvSpPr>
            <p:spPr>
              <a:xfrm>
                <a:off x="2410105" y="1680200"/>
                <a:ext cx="0" cy="0"/>
              </a:xfrm>
              <a:prstGeom prst="line">
                <a:avLst/>
              </a:prstGeom>
              <a:noFill/>
              <a:ln w="28575" cap="flat" cmpd="sng">
                <a:solidFill>
                  <a:srgbClr val="000000"/>
                </a:solidFill>
                <a:prstDash val="solid"/>
                <a:round/>
              </a:ln>
            </p:spPr>
          </p:sp>
          <p:sp>
            <p:nvSpPr>
              <p:cNvPr id="2878" name="直线"/>
              <p:cNvSpPr/>
              <p:nvPr/>
            </p:nvSpPr>
            <p:spPr>
              <a:xfrm>
                <a:off x="1945341" y="2433496"/>
                <a:ext cx="847164" cy="0"/>
              </a:xfrm>
              <a:prstGeom prst="line">
                <a:avLst/>
              </a:prstGeom>
              <a:noFill/>
              <a:ln w="38100" cap="flat" cmpd="sng">
                <a:solidFill>
                  <a:srgbClr val="000000"/>
                </a:solidFill>
                <a:prstDash val="solid"/>
                <a:round/>
              </a:ln>
            </p:spPr>
          </p:sp>
          <p:sp>
            <p:nvSpPr>
              <p:cNvPr id="2879" name="矩形"/>
              <p:cNvSpPr/>
              <p:nvPr/>
            </p:nvSpPr>
            <p:spPr>
              <a:xfrm>
                <a:off x="2794467" y="2121585"/>
                <a:ext cx="645177" cy="51788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80" name="矩形"/>
              <p:cNvSpPr/>
              <p:nvPr/>
            </p:nvSpPr>
            <p:spPr>
              <a:xfrm rot="5400000">
                <a:off x="3021882" y="2021617"/>
                <a:ext cx="372723" cy="456918"/>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882" name="椭圆"/>
            <p:cNvSpPr/>
            <p:nvPr/>
          </p:nvSpPr>
          <p:spPr>
            <a:xfrm>
              <a:off x="1004047" y="2370722"/>
              <a:ext cx="123543" cy="123586"/>
            </a:xfrm>
            <a:prstGeom prst="ellipse">
              <a:avLst/>
            </a:prstGeom>
            <a:noFill/>
            <a:ln w="38100" cap="flat" cmpd="sng">
              <a:solidFill>
                <a:srgbClr val="000000"/>
              </a:solidFill>
              <a:prstDash val="solid"/>
              <a:round/>
            </a:ln>
          </p:spPr>
        </p:sp>
        <p:sp>
          <p:nvSpPr>
            <p:cNvPr id="2883" name="椭圆"/>
            <p:cNvSpPr/>
            <p:nvPr/>
          </p:nvSpPr>
          <p:spPr>
            <a:xfrm>
              <a:off x="4298576" y="2592394"/>
              <a:ext cx="123544" cy="123587"/>
            </a:xfrm>
            <a:prstGeom prst="ellipse">
              <a:avLst/>
            </a:prstGeom>
            <a:noFill/>
            <a:ln w="38100" cap="flat" cmpd="sng">
              <a:solidFill>
                <a:srgbClr val="000000"/>
              </a:solidFill>
              <a:prstDash val="solid"/>
              <a:round/>
            </a:ln>
          </p:spPr>
        </p:sp>
        <p:sp>
          <p:nvSpPr>
            <p:cNvPr id="2884" name="椭圆"/>
            <p:cNvSpPr/>
            <p:nvPr/>
          </p:nvSpPr>
          <p:spPr>
            <a:xfrm>
              <a:off x="1004047" y="3345689"/>
              <a:ext cx="123543" cy="123587"/>
            </a:xfrm>
            <a:prstGeom prst="ellipse">
              <a:avLst/>
            </a:prstGeom>
            <a:noFill/>
            <a:ln w="38100" cap="flat" cmpd="sng">
              <a:solidFill>
                <a:srgbClr val="000000"/>
              </a:solidFill>
              <a:prstDash val="solid"/>
              <a:round/>
            </a:ln>
          </p:spPr>
        </p:sp>
        <p:sp>
          <p:nvSpPr>
            <p:cNvPr id="2885" name="椭圆"/>
            <p:cNvSpPr/>
            <p:nvPr/>
          </p:nvSpPr>
          <p:spPr>
            <a:xfrm>
              <a:off x="4269160" y="3345689"/>
              <a:ext cx="123544" cy="123587"/>
            </a:xfrm>
            <a:prstGeom prst="ellipse">
              <a:avLst/>
            </a:prstGeom>
            <a:noFill/>
            <a:ln w="38100" cap="flat" cmpd="sng">
              <a:solidFill>
                <a:srgbClr val="000000"/>
              </a:solidFill>
              <a:prstDash val="solid"/>
              <a:round/>
            </a:ln>
          </p:spPr>
        </p:sp>
        <p:grpSp>
          <p:nvGrpSpPr>
            <p:cNvPr id="2888" name="组合"/>
            <p:cNvGrpSpPr/>
            <p:nvPr/>
          </p:nvGrpSpPr>
          <p:grpSpPr>
            <a:xfrm>
              <a:off x="1851211" y="2262828"/>
              <a:ext cx="94129" cy="372723"/>
              <a:chOff x="1851211" y="2262828"/>
              <a:chExt cx="94129" cy="372723"/>
            </a:xfrm>
          </p:grpSpPr>
          <p:sp>
            <p:nvSpPr>
              <p:cNvPr id="2886" name="直线"/>
              <p:cNvSpPr/>
              <p:nvPr/>
            </p:nvSpPr>
            <p:spPr>
              <a:xfrm>
                <a:off x="1851211" y="2262828"/>
                <a:ext cx="0" cy="372723"/>
              </a:xfrm>
              <a:prstGeom prst="line">
                <a:avLst/>
              </a:prstGeom>
              <a:noFill/>
              <a:ln w="38100" cap="flat" cmpd="sng">
                <a:solidFill>
                  <a:srgbClr val="000000"/>
                </a:solidFill>
                <a:prstDash val="solid"/>
                <a:round/>
              </a:ln>
            </p:spPr>
          </p:sp>
          <p:sp>
            <p:nvSpPr>
              <p:cNvPr id="2887" name="直线"/>
              <p:cNvSpPr/>
              <p:nvPr/>
            </p:nvSpPr>
            <p:spPr>
              <a:xfrm>
                <a:off x="1945340" y="2262828"/>
                <a:ext cx="0" cy="372723"/>
              </a:xfrm>
              <a:prstGeom prst="line">
                <a:avLst/>
              </a:prstGeom>
              <a:noFill/>
              <a:ln w="38100" cap="flat" cmpd="sng">
                <a:solidFill>
                  <a:srgbClr val="000000"/>
                </a:solidFill>
                <a:prstDash val="solid"/>
                <a:round/>
              </a:ln>
            </p:spPr>
          </p:sp>
        </p:grpSp>
      </p:grpSp>
      <p:grpSp>
        <p:nvGrpSpPr>
          <p:cNvPr id="2895" name="组合"/>
          <p:cNvGrpSpPr/>
          <p:nvPr/>
        </p:nvGrpSpPr>
        <p:grpSpPr>
          <a:xfrm>
            <a:off x="914400" y="3595687"/>
            <a:ext cx="2971799" cy="2500313"/>
            <a:chOff x="914400" y="3595687"/>
            <a:chExt cx="2971799" cy="2500313"/>
          </a:xfrm>
        </p:grpSpPr>
        <p:sp>
          <p:nvSpPr>
            <p:cNvPr id="2890" name="矩形"/>
            <p:cNvSpPr/>
            <p:nvPr/>
          </p:nvSpPr>
          <p:spPr>
            <a:xfrm>
              <a:off x="1295399" y="3595687"/>
              <a:ext cx="5334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91" name="直线"/>
            <p:cNvSpPr/>
            <p:nvPr/>
          </p:nvSpPr>
          <p:spPr>
            <a:xfrm flipV="1">
              <a:off x="1219200" y="3810000"/>
              <a:ext cx="0" cy="2286000"/>
            </a:xfrm>
            <a:prstGeom prst="line">
              <a:avLst/>
            </a:prstGeom>
            <a:noFill/>
            <a:ln w="38100" cap="flat" cmpd="sng">
              <a:solidFill>
                <a:srgbClr val="000000"/>
              </a:solidFill>
              <a:prstDash val="solid"/>
              <a:round/>
              <a:tailEnd type="triangle" w="med" len="med"/>
            </a:ln>
          </p:spPr>
        </p:sp>
        <p:sp>
          <p:nvSpPr>
            <p:cNvPr id="2892" name="直线"/>
            <p:cNvSpPr/>
            <p:nvPr/>
          </p:nvSpPr>
          <p:spPr>
            <a:xfrm>
              <a:off x="1219200" y="4953000"/>
              <a:ext cx="2514600" cy="0"/>
            </a:xfrm>
            <a:prstGeom prst="line">
              <a:avLst/>
            </a:prstGeom>
            <a:noFill/>
            <a:ln w="38100" cap="flat" cmpd="sng">
              <a:solidFill>
                <a:srgbClr val="000000"/>
              </a:solidFill>
              <a:prstDash val="solid"/>
              <a:round/>
              <a:tailEnd type="triangle" w="med" len="med"/>
            </a:ln>
          </p:spPr>
        </p:sp>
        <p:sp>
          <p:nvSpPr>
            <p:cNvPr id="2893" name="矩形"/>
            <p:cNvSpPr/>
            <p:nvPr/>
          </p:nvSpPr>
          <p:spPr>
            <a:xfrm>
              <a:off x="3505199" y="4891088"/>
              <a:ext cx="3810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894" name="矩形"/>
            <p:cNvSpPr/>
            <p:nvPr/>
          </p:nvSpPr>
          <p:spPr>
            <a:xfrm>
              <a:off x="914400" y="4784725"/>
              <a:ext cx="381000" cy="3968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2902" name="组合"/>
          <p:cNvGrpSpPr/>
          <p:nvPr/>
        </p:nvGrpSpPr>
        <p:grpSpPr>
          <a:xfrm>
            <a:off x="4648201" y="3505199"/>
            <a:ext cx="2743199" cy="2805112"/>
            <a:chOff x="4648201" y="3505199"/>
            <a:chExt cx="2743199" cy="2805112"/>
          </a:xfrm>
        </p:grpSpPr>
        <p:grpSp>
          <p:nvGrpSpPr>
            <p:cNvPr id="2898" name="组合"/>
            <p:cNvGrpSpPr/>
            <p:nvPr/>
          </p:nvGrpSpPr>
          <p:grpSpPr>
            <a:xfrm>
              <a:off x="4953000" y="3795712"/>
              <a:ext cx="2119311" cy="2514599"/>
              <a:chOff x="4953000" y="3795712"/>
              <a:chExt cx="2119311" cy="2514599"/>
            </a:xfrm>
          </p:grpSpPr>
          <p:sp>
            <p:nvSpPr>
              <p:cNvPr id="2896" name="直线"/>
              <p:cNvSpPr/>
              <p:nvPr/>
            </p:nvSpPr>
            <p:spPr>
              <a:xfrm flipV="1">
                <a:off x="4953000" y="3795712"/>
                <a:ext cx="0" cy="2514599"/>
              </a:xfrm>
              <a:prstGeom prst="line">
                <a:avLst/>
              </a:prstGeom>
              <a:noFill/>
              <a:ln w="38100" cap="flat" cmpd="sng">
                <a:solidFill>
                  <a:srgbClr val="000000"/>
                </a:solidFill>
                <a:prstDash val="solid"/>
                <a:round/>
                <a:tailEnd type="triangle" w="med" len="med"/>
              </a:ln>
            </p:spPr>
          </p:sp>
          <p:sp>
            <p:nvSpPr>
              <p:cNvPr id="2897" name="直线"/>
              <p:cNvSpPr/>
              <p:nvPr/>
            </p:nvSpPr>
            <p:spPr>
              <a:xfrm>
                <a:off x="4953000" y="5091112"/>
                <a:ext cx="2119311" cy="0"/>
              </a:xfrm>
              <a:prstGeom prst="line">
                <a:avLst/>
              </a:prstGeom>
              <a:noFill/>
              <a:ln w="38100" cap="flat" cmpd="sng">
                <a:solidFill>
                  <a:srgbClr val="000000"/>
                </a:solidFill>
                <a:prstDash val="solid"/>
                <a:round/>
                <a:tailEnd type="triangle" w="med" len="med"/>
              </a:ln>
            </p:spPr>
          </p:sp>
        </p:grpSp>
        <p:sp>
          <p:nvSpPr>
            <p:cNvPr id="2899" name="矩形"/>
            <p:cNvSpPr/>
            <p:nvPr/>
          </p:nvSpPr>
          <p:spPr>
            <a:xfrm>
              <a:off x="5013324" y="3505199"/>
              <a:ext cx="54927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900" name="矩形"/>
            <p:cNvSpPr/>
            <p:nvPr/>
          </p:nvSpPr>
          <p:spPr>
            <a:xfrm>
              <a:off x="6858000" y="5029200"/>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901" name="矩形"/>
            <p:cNvSpPr/>
            <p:nvPr/>
          </p:nvSpPr>
          <p:spPr>
            <a:xfrm>
              <a:off x="4648201" y="4922837"/>
              <a:ext cx="381000" cy="39687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2903" name="矩形"/>
          <p:cNvSpPr/>
          <p:nvPr/>
        </p:nvSpPr>
        <p:spPr>
          <a:xfrm>
            <a:off x="711200" y="4038600"/>
            <a:ext cx="507998"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904" name="矩形"/>
          <p:cNvSpPr/>
          <p:nvPr/>
        </p:nvSpPr>
        <p:spPr>
          <a:xfrm>
            <a:off x="533400" y="5195888"/>
            <a:ext cx="685800"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i</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905" name="棱台">
            <a:hlinkClick r:id="rId7" action="ppaction://program"/>
          </p:cNvPr>
          <p:cNvSpPr/>
          <p:nvPr/>
        </p:nvSpPr>
        <p:spPr>
          <a:xfrm>
            <a:off x="4491038" y="457200"/>
            <a:ext cx="690562"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889"/>
                                        </p:tgtEl>
                                        <p:attrNameLst>
                                          <p:attrName>style.visibility</p:attrName>
                                        </p:attrNameLst>
                                      </p:cBhvr>
                                      <p:to>
                                        <p:strVal val="visible"/>
                                      </p:to>
                                    </p:set>
                                    <p:animEffect transition="in" filter="box(out)">
                                      <p:cBhvr>
                                        <p:cTn id="7" dur="500"/>
                                        <p:tgtEl>
                                          <p:spTgt spid="288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43"/>
                                        </p:tgtEl>
                                        <p:attrNameLst>
                                          <p:attrName>style.visibility</p:attrName>
                                        </p:attrNameLst>
                                      </p:cBhvr>
                                      <p:to>
                                        <p:strVal val="visible"/>
                                      </p:to>
                                    </p:set>
                                    <p:animEffect transition="in" filter="wipe(left)">
                                      <p:cBhvr>
                                        <p:cTn id="11" dur="500"/>
                                        <p:tgtEl>
                                          <p:spTgt spid="28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44"/>
                                        </p:tgtEl>
                                        <p:attrNameLst>
                                          <p:attrName>style.visibility</p:attrName>
                                        </p:attrNameLst>
                                      </p:cBhvr>
                                      <p:to>
                                        <p:strVal val="visible"/>
                                      </p:to>
                                    </p:set>
                                    <p:animEffect transition="in" filter="wipe(left)">
                                      <p:cBhvr>
                                        <p:cTn id="16" dur="500"/>
                                        <p:tgtEl>
                                          <p:spTgt spid="28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05"/>
                                        </p:tgtEl>
                                        <p:attrNameLst>
                                          <p:attrName>style.visibility</p:attrName>
                                        </p:attrNameLst>
                                      </p:cBhvr>
                                      <p:to>
                                        <p:strVal val="visible"/>
                                      </p:to>
                                    </p:set>
                                    <p:animEffect transition="in" filter="wipe(left)">
                                      <p:cBhvr>
                                        <p:cTn id="21" dur="500"/>
                                        <p:tgtEl>
                                          <p:spTgt spid="280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06"/>
                                        </p:tgtEl>
                                        <p:attrNameLst>
                                          <p:attrName>style.visibility</p:attrName>
                                        </p:attrNameLst>
                                      </p:cBhvr>
                                      <p:to>
                                        <p:strVal val="visible"/>
                                      </p:to>
                                    </p:set>
                                    <p:animEffect transition="in" filter="wipe(left)">
                                      <p:cBhvr>
                                        <p:cTn id="26" dur="500"/>
                                        <p:tgtEl>
                                          <p:spTgt spid="28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95"/>
                                        </p:tgtEl>
                                        <p:attrNameLst>
                                          <p:attrName>style.visibility</p:attrName>
                                        </p:attrNameLst>
                                      </p:cBhvr>
                                      <p:to>
                                        <p:strVal val="visible"/>
                                      </p:to>
                                    </p:set>
                                    <p:animEffect transition="in" filter="wipe(left)">
                                      <p:cBhvr>
                                        <p:cTn id="31" dur="500"/>
                                        <p:tgtEl>
                                          <p:spTgt spid="2895"/>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2807"/>
                                        </p:tgtEl>
                                        <p:attrNameLst>
                                          <p:attrName>style.visibility</p:attrName>
                                        </p:attrNameLst>
                                      </p:cBhvr>
                                      <p:to>
                                        <p:strVal val="visible"/>
                                      </p:to>
                                    </p:set>
                                    <p:anim calcmode="lin" valueType="num">
                                      <p:cBhvr>
                                        <p:cTn id="36" dur="500" fill="hold"/>
                                        <p:tgtEl>
                                          <p:spTgt spid="2807"/>
                                        </p:tgtEl>
                                        <p:attrNameLst>
                                          <p:attrName>ppt_x</p:attrName>
                                        </p:attrNameLst>
                                      </p:cBhvr>
                                      <p:tavLst>
                                        <p:tav tm="0">
                                          <p:val>
                                            <p:strVal val="#ppt_x-#ppt_w/2"/>
                                          </p:val>
                                        </p:tav>
                                        <p:tav tm="100000">
                                          <p:val>
                                            <p:strVal val="#ppt_x"/>
                                          </p:val>
                                        </p:tav>
                                      </p:tavLst>
                                    </p:anim>
                                    <p:anim calcmode="lin" valueType="num">
                                      <p:cBhvr>
                                        <p:cTn id="37" dur="500" fill="hold"/>
                                        <p:tgtEl>
                                          <p:spTgt spid="2807"/>
                                        </p:tgtEl>
                                        <p:attrNameLst>
                                          <p:attrName>ppt_y</p:attrName>
                                        </p:attrNameLst>
                                      </p:cBhvr>
                                      <p:tavLst>
                                        <p:tav tm="0">
                                          <p:val>
                                            <p:strVal val="#ppt_y"/>
                                          </p:val>
                                        </p:tav>
                                        <p:tav tm="100000">
                                          <p:val>
                                            <p:strVal val="#ppt_y"/>
                                          </p:val>
                                        </p:tav>
                                      </p:tavLst>
                                    </p:anim>
                                    <p:anim calcmode="lin" valueType="num">
                                      <p:cBhvr>
                                        <p:cTn id="38" dur="500" fill="hold"/>
                                        <p:tgtEl>
                                          <p:spTgt spid="2807"/>
                                        </p:tgtEl>
                                        <p:attrNameLst>
                                          <p:attrName>ppt_w</p:attrName>
                                        </p:attrNameLst>
                                      </p:cBhvr>
                                      <p:tavLst>
                                        <p:tav tm="0">
                                          <p:val>
                                            <p:fltVal val="0"/>
                                          </p:val>
                                        </p:tav>
                                        <p:tav tm="100000">
                                          <p:val>
                                            <p:strVal val="#ppt_w"/>
                                          </p:val>
                                        </p:tav>
                                      </p:tavLst>
                                    </p:anim>
                                    <p:anim calcmode="lin" valueType="num">
                                      <p:cBhvr>
                                        <p:cTn id="39" dur="500" fill="hold"/>
                                        <p:tgtEl>
                                          <p:spTgt spid="2807"/>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29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02"/>
                                        </p:tgtEl>
                                        <p:attrNameLst>
                                          <p:attrName>style.visibility</p:attrName>
                                        </p:attrNameLst>
                                      </p:cBhvr>
                                      <p:to>
                                        <p:strVal val="visible"/>
                                      </p:to>
                                    </p:set>
                                    <p:animEffect transition="in" filter="wipe(left)">
                                      <p:cBhvr>
                                        <p:cTn id="47" dur="500"/>
                                        <p:tgtEl>
                                          <p:spTgt spid="290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9" fill="hold" grpId="0" nodeType="clickEffect">
                                  <p:stCondLst>
                                    <p:cond delay="0"/>
                                  </p:stCondLst>
                                  <p:childTnLst>
                                    <p:set>
                                      <p:cBhvr>
                                        <p:cTn id="51" dur="1" fill="hold">
                                          <p:stCondLst>
                                            <p:cond delay="0"/>
                                          </p:stCondLst>
                                        </p:cTn>
                                        <p:tgtEl>
                                          <p:spTgt spid="2810"/>
                                        </p:tgtEl>
                                        <p:attrNameLst>
                                          <p:attrName>style.visibility</p:attrName>
                                        </p:attrNameLst>
                                      </p:cBhvr>
                                      <p:to>
                                        <p:strVal val="visible"/>
                                      </p:to>
                                    </p:set>
                                    <p:animEffect transition="in" filter="strips(upLeft)">
                                      <p:cBhvr>
                                        <p:cTn id="52" dur="500"/>
                                        <p:tgtEl>
                                          <p:spTgt spid="2810"/>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8" fill="hold" grpId="0" nodeType="clickEffect">
                                  <p:stCondLst>
                                    <p:cond delay="0"/>
                                  </p:stCondLst>
                                  <p:childTnLst>
                                    <p:set>
                                      <p:cBhvr>
                                        <p:cTn id="56" dur="1" fill="hold">
                                          <p:stCondLst>
                                            <p:cond delay="0"/>
                                          </p:stCondLst>
                                        </p:cTn>
                                        <p:tgtEl>
                                          <p:spTgt spid="2808"/>
                                        </p:tgtEl>
                                        <p:attrNameLst>
                                          <p:attrName>style.visibility</p:attrName>
                                        </p:attrNameLst>
                                      </p:cBhvr>
                                      <p:to>
                                        <p:strVal val="visible"/>
                                      </p:to>
                                    </p:set>
                                    <p:anim calcmode="lin" valueType="num">
                                      <p:cBhvr>
                                        <p:cTn id="57" dur="500" fill="hold"/>
                                        <p:tgtEl>
                                          <p:spTgt spid="2808"/>
                                        </p:tgtEl>
                                        <p:attrNameLst>
                                          <p:attrName>ppt_x</p:attrName>
                                        </p:attrNameLst>
                                      </p:cBhvr>
                                      <p:tavLst>
                                        <p:tav tm="0">
                                          <p:val>
                                            <p:strVal val="#ppt_x-#ppt_w/2"/>
                                          </p:val>
                                        </p:tav>
                                        <p:tav tm="100000">
                                          <p:val>
                                            <p:strVal val="#ppt_x"/>
                                          </p:val>
                                        </p:tav>
                                      </p:tavLst>
                                    </p:anim>
                                    <p:anim calcmode="lin" valueType="num">
                                      <p:cBhvr>
                                        <p:cTn id="58" dur="500" fill="hold"/>
                                        <p:tgtEl>
                                          <p:spTgt spid="2808"/>
                                        </p:tgtEl>
                                        <p:attrNameLst>
                                          <p:attrName>ppt_y</p:attrName>
                                        </p:attrNameLst>
                                      </p:cBhvr>
                                      <p:tavLst>
                                        <p:tav tm="0">
                                          <p:val>
                                            <p:strVal val="#ppt_y"/>
                                          </p:val>
                                        </p:tav>
                                        <p:tav tm="100000">
                                          <p:val>
                                            <p:strVal val="#ppt_y"/>
                                          </p:val>
                                        </p:tav>
                                      </p:tavLst>
                                    </p:anim>
                                    <p:anim calcmode="lin" valueType="num">
                                      <p:cBhvr>
                                        <p:cTn id="59" dur="500" fill="hold"/>
                                        <p:tgtEl>
                                          <p:spTgt spid="2808"/>
                                        </p:tgtEl>
                                        <p:attrNameLst>
                                          <p:attrName>ppt_w</p:attrName>
                                        </p:attrNameLst>
                                      </p:cBhvr>
                                      <p:tavLst>
                                        <p:tav tm="0">
                                          <p:val>
                                            <p:fltVal val="0"/>
                                          </p:val>
                                        </p:tav>
                                        <p:tav tm="100000">
                                          <p:val>
                                            <p:strVal val="#ppt_w"/>
                                          </p:val>
                                        </p:tav>
                                      </p:tavLst>
                                    </p:anim>
                                    <p:anim calcmode="lin" valueType="num">
                                      <p:cBhvr>
                                        <p:cTn id="60" dur="500" fill="hold"/>
                                        <p:tgtEl>
                                          <p:spTgt spid="2808"/>
                                        </p:tgtEl>
                                        <p:attrNameLst>
                                          <p:attrName>ppt_h</p:attrName>
                                        </p:attrNameLst>
                                      </p:cBhvr>
                                      <p:tavLst>
                                        <p:tav tm="0">
                                          <p:val>
                                            <p:strVal val="#ppt_h"/>
                                          </p:val>
                                        </p:tav>
                                        <p:tav tm="100000">
                                          <p:val>
                                            <p:strVal val="#ppt_h"/>
                                          </p:val>
                                        </p:tav>
                                      </p:tavLst>
                                    </p:anim>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90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2809"/>
                                        </p:tgtEl>
                                        <p:attrNameLst>
                                          <p:attrName>style.visibility</p:attrName>
                                        </p:attrNameLst>
                                      </p:cBhvr>
                                      <p:to>
                                        <p:strVal val="visible"/>
                                      </p:to>
                                    </p:set>
                                    <p:animEffect transition="in" filter="strips(downRight)">
                                      <p:cBhvr>
                                        <p:cTn id="68" dur="500"/>
                                        <p:tgtEl>
                                          <p:spTgt spid="2809"/>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9" grpId="0" animBg="1"/>
      <p:bldP spid="2843" grpId="0" animBg="1"/>
      <p:bldP spid="2844" grpId="0"/>
      <p:bldP spid="2895" grpId="0" animBg="1"/>
      <p:bldP spid="2807" grpId="0" animBg="1"/>
      <p:bldP spid="2903" grpId="0"/>
      <p:bldP spid="2902" grpId="0" animBg="1"/>
      <p:bldP spid="2810" grpId="0" animBg="1"/>
      <p:bldP spid="2808" grpId="0" animBg="1"/>
      <p:bldP spid="2904" grpId="0"/>
      <p:bldP spid="2809" grpId="0" animBg="1"/>
      <p:bldP spid="290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 name="文本框"/>
          <p:cNvSpPr>
            <a:spLocks noGrp="1"/>
          </p:cNvSpPr>
          <p:nvPr>
            <p:ph type="ctrTitle"/>
          </p:nvPr>
        </p:nvSpPr>
        <p:spPr>
          <a:xfrm>
            <a:off x="762000" y="457200"/>
            <a:ext cx="7772400" cy="4572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200" b="1" i="0" u="none" strike="noStrike" kern="1200" cap="none" spc="0" baseline="0">
                <a:solidFill>
                  <a:srgbClr val="CC0000"/>
                </a:solidFill>
                <a:latin typeface="Times New Roman" panose="02020603050405020304" charset="0"/>
                <a:ea typeface="华文新魏" panose="02010800040101010101" charset="-122"/>
                <a:cs typeface="华文新魏" panose="02010800040101010101" charset="-122"/>
              </a:rPr>
              <a:t>16.4</a:t>
            </a:r>
            <a:r>
              <a:rPr lang="en-US" altLang="zh-CN" sz="3200" b="1" i="0" u="none" strike="noStrike" kern="1200" cap="none" spc="0" baseline="0">
                <a:solidFill>
                  <a:srgbClr val="CC0000"/>
                </a:solidFill>
                <a:latin typeface="华文新魏" panose="02010800040101010101" charset="-122"/>
                <a:ea typeface="华文新魏" panose="02010800040101010101" charset="-122"/>
                <a:cs typeface="华文新魏" panose="02010800040101010101" charset="-122"/>
              </a:rPr>
              <a:t>  </a:t>
            </a:r>
            <a:r>
              <a:rPr lang="zh-CN" altLang="en-US" sz="3200" b="1" i="0" u="none" strike="noStrike" kern="1200" cap="none" spc="0" baseline="0">
                <a:solidFill>
                  <a:srgbClr val="CC0000"/>
                </a:solidFill>
                <a:latin typeface="华文新魏" panose="02010800040101010101" charset="-122"/>
                <a:ea typeface="华文新魏" panose="02010800040101010101" charset="-122"/>
                <a:cs typeface="华文新魏" panose="02010800040101010101" charset="-122"/>
              </a:rPr>
              <a:t>运放在信号处理方面的应用</a:t>
            </a:r>
            <a:endParaRPr lang="zh-CN" altLang="en-US" sz="3200" b="1" i="0" u="none" strike="noStrike" kern="1200" cap="none" spc="0" baseline="0">
              <a:solidFill>
                <a:srgbClr val="CC0000"/>
              </a:solidFill>
              <a:latin typeface="华文新魏" panose="02010800040101010101" charset="-122"/>
              <a:ea typeface="华文新魏" panose="02010800040101010101" charset="-122"/>
              <a:cs typeface="华文新魏" panose="02010800040101010101" charset="-122"/>
            </a:endParaRPr>
          </a:p>
        </p:txBody>
      </p:sp>
      <p:sp>
        <p:nvSpPr>
          <p:cNvPr id="2909" name="文本框"/>
          <p:cNvSpPr>
            <a:spLocks noGrp="1"/>
          </p:cNvSpPr>
          <p:nvPr>
            <p:ph type="subTitle" idx="1"/>
          </p:nvPr>
        </p:nvSpPr>
        <p:spPr>
          <a:xfrm>
            <a:off x="533400" y="1143000"/>
            <a:ext cx="47244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80000"/>
              </a:lnSpc>
              <a:spcBef>
                <a:spcPct val="20000"/>
              </a:spcBef>
              <a:spcAft>
                <a:spcPts val="0"/>
              </a:spcAft>
              <a:buNone/>
            </a:pPr>
            <a:r>
              <a:rPr lang="en-US" altLang="zh-CN" sz="30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16.4.1   </a:t>
            </a:r>
            <a:r>
              <a:rPr lang="zh-CN" altLang="en-US" sz="30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有源滤波器</a:t>
            </a:r>
            <a:endParaRPr lang="zh-CN" altLang="en-US" sz="30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2968" name="组合"/>
          <p:cNvGrpSpPr/>
          <p:nvPr/>
        </p:nvGrpSpPr>
        <p:grpSpPr>
          <a:xfrm>
            <a:off x="761999" y="990600"/>
            <a:ext cx="7762877" cy="171448"/>
            <a:chOff x="761999" y="990600"/>
            <a:chExt cx="7762877" cy="171448"/>
          </a:xfrm>
        </p:grpSpPr>
        <p:grpSp>
          <p:nvGrpSpPr>
            <p:cNvPr id="2952" name="组合"/>
            <p:cNvGrpSpPr/>
            <p:nvPr/>
          </p:nvGrpSpPr>
          <p:grpSpPr>
            <a:xfrm>
              <a:off x="2285999" y="990600"/>
              <a:ext cx="6238876" cy="171448"/>
              <a:chOff x="2285999" y="990600"/>
              <a:chExt cx="6238876" cy="171448"/>
            </a:xfrm>
          </p:grpSpPr>
          <p:pic>
            <p:nvPicPr>
              <p:cNvPr id="2910" name="图片" descr="C:\Program Files\Microsoft Office\Clipart\Bullets\Green and Black Diamond.gif"/>
              <p:cNvPicPr>
                <a:picLocks noChangeAspect="1"/>
              </p:cNvPicPr>
              <p:nvPr/>
            </p:nvPicPr>
            <p:blipFill>
              <a:blip r:embed="rId1" cstate="print"/>
              <a:stretch>
                <a:fillRect/>
              </a:stretch>
            </p:blipFill>
            <p:spPr>
              <a:xfrm>
                <a:off x="3190875" y="1000124"/>
                <a:ext cx="161923" cy="161923"/>
              </a:xfrm>
              <a:prstGeom prst="rect">
                <a:avLst/>
              </a:prstGeom>
              <a:noFill/>
              <a:ln w="9525" cap="flat" cmpd="sng">
                <a:noFill/>
                <a:prstDash val="solid"/>
                <a:round/>
              </a:ln>
            </p:spPr>
          </p:pic>
          <p:pic>
            <p:nvPicPr>
              <p:cNvPr id="2911" name="图片" descr="C:\Program Files\Microsoft Office\Clipart\Bullets\Green and Black Diamond.gif"/>
              <p:cNvPicPr>
                <a:picLocks noChangeAspect="1"/>
              </p:cNvPicPr>
              <p:nvPr/>
            </p:nvPicPr>
            <p:blipFill>
              <a:blip r:embed="rId1" cstate="print"/>
              <a:stretch>
                <a:fillRect/>
              </a:stretch>
            </p:blipFill>
            <p:spPr>
              <a:xfrm>
                <a:off x="3333749" y="1000124"/>
                <a:ext cx="161923" cy="161923"/>
              </a:xfrm>
              <a:prstGeom prst="rect">
                <a:avLst/>
              </a:prstGeom>
              <a:noFill/>
              <a:ln w="9525" cap="flat" cmpd="sng">
                <a:noFill/>
                <a:prstDash val="solid"/>
                <a:round/>
              </a:ln>
            </p:spPr>
          </p:pic>
          <p:pic>
            <p:nvPicPr>
              <p:cNvPr id="2912" name="图片" descr="C:\Program Files\Microsoft Office\Clipart\Bullets\Green and Black Diamond.gif"/>
              <p:cNvPicPr>
                <a:picLocks noChangeAspect="1"/>
              </p:cNvPicPr>
              <p:nvPr/>
            </p:nvPicPr>
            <p:blipFill>
              <a:blip r:embed="rId1" cstate="print"/>
              <a:stretch>
                <a:fillRect/>
              </a:stretch>
            </p:blipFill>
            <p:spPr>
              <a:xfrm>
                <a:off x="3495675" y="1000124"/>
                <a:ext cx="161923" cy="161923"/>
              </a:xfrm>
              <a:prstGeom prst="rect">
                <a:avLst/>
              </a:prstGeom>
              <a:noFill/>
              <a:ln w="9525" cap="flat" cmpd="sng">
                <a:noFill/>
                <a:prstDash val="solid"/>
                <a:round/>
              </a:ln>
            </p:spPr>
          </p:pic>
          <p:pic>
            <p:nvPicPr>
              <p:cNvPr id="2913" name="图片" descr="C:\Program Files\Microsoft Office\Clipart\Bullets\Green and Black Diamond.gif"/>
              <p:cNvPicPr>
                <a:picLocks noChangeAspect="1"/>
              </p:cNvPicPr>
              <p:nvPr/>
            </p:nvPicPr>
            <p:blipFill>
              <a:blip r:embed="rId1" cstate="print"/>
              <a:stretch>
                <a:fillRect/>
              </a:stretch>
            </p:blipFill>
            <p:spPr>
              <a:xfrm>
                <a:off x="3790950" y="1000124"/>
                <a:ext cx="161923" cy="161923"/>
              </a:xfrm>
              <a:prstGeom prst="rect">
                <a:avLst/>
              </a:prstGeom>
              <a:noFill/>
              <a:ln w="9525" cap="flat" cmpd="sng">
                <a:noFill/>
                <a:prstDash val="solid"/>
                <a:round/>
              </a:ln>
            </p:spPr>
          </p:pic>
          <p:pic>
            <p:nvPicPr>
              <p:cNvPr id="2914" name="图片" descr="C:\Program Files\Microsoft Office\Clipart\Bullets\Green and Black Diamond.gif"/>
              <p:cNvPicPr>
                <a:picLocks noChangeAspect="1"/>
              </p:cNvPicPr>
              <p:nvPr/>
            </p:nvPicPr>
            <p:blipFill>
              <a:blip r:embed="rId1" cstate="print"/>
              <a:stretch>
                <a:fillRect/>
              </a:stretch>
            </p:blipFill>
            <p:spPr>
              <a:xfrm>
                <a:off x="3952875" y="1000124"/>
                <a:ext cx="161923" cy="161923"/>
              </a:xfrm>
              <a:prstGeom prst="rect">
                <a:avLst/>
              </a:prstGeom>
              <a:noFill/>
              <a:ln w="9525" cap="flat" cmpd="sng">
                <a:noFill/>
                <a:prstDash val="solid"/>
                <a:round/>
              </a:ln>
            </p:spPr>
          </p:pic>
          <p:pic>
            <p:nvPicPr>
              <p:cNvPr id="2915" name="图片" descr="C:\Program Files\Microsoft Office\Clipart\Bullets\Green and Black Diamond.gif"/>
              <p:cNvPicPr>
                <a:picLocks noChangeAspect="1"/>
              </p:cNvPicPr>
              <p:nvPr/>
            </p:nvPicPr>
            <p:blipFill>
              <a:blip r:embed="rId1" cstate="print"/>
              <a:stretch>
                <a:fillRect/>
              </a:stretch>
            </p:blipFill>
            <p:spPr>
              <a:xfrm>
                <a:off x="4105275" y="1000124"/>
                <a:ext cx="161923" cy="161923"/>
              </a:xfrm>
              <a:prstGeom prst="rect">
                <a:avLst/>
              </a:prstGeom>
              <a:noFill/>
              <a:ln w="9525" cap="flat" cmpd="sng">
                <a:noFill/>
                <a:prstDash val="solid"/>
                <a:round/>
              </a:ln>
            </p:spPr>
          </p:pic>
          <p:pic>
            <p:nvPicPr>
              <p:cNvPr id="2916" name="图片" descr="C:\Program Files\Microsoft Office\Clipart\Bullets\Green and Black Diamond.gif"/>
              <p:cNvPicPr>
                <a:picLocks noChangeAspect="1"/>
              </p:cNvPicPr>
              <p:nvPr/>
            </p:nvPicPr>
            <p:blipFill>
              <a:blip r:embed="rId1" cstate="print"/>
              <a:stretch>
                <a:fillRect/>
              </a:stretch>
            </p:blipFill>
            <p:spPr>
              <a:xfrm>
                <a:off x="4248150" y="1000124"/>
                <a:ext cx="161923" cy="161923"/>
              </a:xfrm>
              <a:prstGeom prst="rect">
                <a:avLst/>
              </a:prstGeom>
              <a:noFill/>
              <a:ln w="9525" cap="flat" cmpd="sng">
                <a:noFill/>
                <a:prstDash val="solid"/>
                <a:round/>
              </a:ln>
            </p:spPr>
          </p:pic>
          <p:pic>
            <p:nvPicPr>
              <p:cNvPr id="2917" name="图片" descr="C:\Program Files\Microsoft Office\Clipart\Bullets\Green and Black Diamond.gif"/>
              <p:cNvPicPr>
                <a:picLocks noChangeAspect="1"/>
              </p:cNvPicPr>
              <p:nvPr/>
            </p:nvPicPr>
            <p:blipFill>
              <a:blip r:embed="rId1" cstate="print"/>
              <a:stretch>
                <a:fillRect/>
              </a:stretch>
            </p:blipFill>
            <p:spPr>
              <a:xfrm>
                <a:off x="4410075" y="1000124"/>
                <a:ext cx="161923" cy="161923"/>
              </a:xfrm>
              <a:prstGeom prst="rect">
                <a:avLst/>
              </a:prstGeom>
              <a:noFill/>
              <a:ln w="9525" cap="flat" cmpd="sng">
                <a:noFill/>
                <a:prstDash val="solid"/>
                <a:round/>
              </a:ln>
            </p:spPr>
          </p:pic>
          <p:pic>
            <p:nvPicPr>
              <p:cNvPr id="2918" name="图片" descr="C:\Program Files\Microsoft Office\Clipart\Bullets\Green and Black Diamond.gif"/>
              <p:cNvPicPr>
                <a:picLocks noChangeAspect="1"/>
              </p:cNvPicPr>
              <p:nvPr/>
            </p:nvPicPr>
            <p:blipFill>
              <a:blip r:embed="rId1" cstate="print"/>
              <a:stretch>
                <a:fillRect/>
              </a:stretch>
            </p:blipFill>
            <p:spPr>
              <a:xfrm>
                <a:off x="4705350" y="1000124"/>
                <a:ext cx="161923" cy="161923"/>
              </a:xfrm>
              <a:prstGeom prst="rect">
                <a:avLst/>
              </a:prstGeom>
              <a:noFill/>
              <a:ln w="9525" cap="flat" cmpd="sng">
                <a:noFill/>
                <a:prstDash val="solid"/>
                <a:round/>
              </a:ln>
            </p:spPr>
          </p:pic>
          <p:pic>
            <p:nvPicPr>
              <p:cNvPr id="2919" name="图片" descr="C:\Program Files\Microsoft Office\Clipart\Bullets\Green and Black Diamond.gif"/>
              <p:cNvPicPr>
                <a:picLocks noChangeAspect="1"/>
              </p:cNvPicPr>
              <p:nvPr/>
            </p:nvPicPr>
            <p:blipFill>
              <a:blip r:embed="rId1" cstate="print"/>
              <a:stretch>
                <a:fillRect/>
              </a:stretch>
            </p:blipFill>
            <p:spPr>
              <a:xfrm>
                <a:off x="4867275" y="1000124"/>
                <a:ext cx="161923" cy="161923"/>
              </a:xfrm>
              <a:prstGeom prst="rect">
                <a:avLst/>
              </a:prstGeom>
              <a:noFill/>
              <a:ln w="9525" cap="flat" cmpd="sng">
                <a:noFill/>
                <a:prstDash val="solid"/>
                <a:round/>
              </a:ln>
            </p:spPr>
          </p:pic>
          <p:pic>
            <p:nvPicPr>
              <p:cNvPr id="2920" name="图片" descr="C:\Program Files\Microsoft Office\Clipart\Bullets\Green and Black Diamond.gif"/>
              <p:cNvPicPr>
                <a:picLocks noChangeAspect="1"/>
              </p:cNvPicPr>
              <p:nvPr/>
            </p:nvPicPr>
            <p:blipFill>
              <a:blip r:embed="rId1" cstate="print"/>
              <a:stretch>
                <a:fillRect/>
              </a:stretch>
            </p:blipFill>
            <p:spPr>
              <a:xfrm>
                <a:off x="5019676" y="1000124"/>
                <a:ext cx="161924" cy="161923"/>
              </a:xfrm>
              <a:prstGeom prst="rect">
                <a:avLst/>
              </a:prstGeom>
              <a:noFill/>
              <a:ln w="9525" cap="flat" cmpd="sng">
                <a:noFill/>
                <a:prstDash val="solid"/>
                <a:round/>
              </a:ln>
            </p:spPr>
          </p:pic>
          <p:pic>
            <p:nvPicPr>
              <p:cNvPr id="2921" name="图片" descr="C:\Program Files\Microsoft Office\Clipart\Bullets\Green and Black Diamond.gif"/>
              <p:cNvPicPr>
                <a:picLocks noChangeAspect="1"/>
              </p:cNvPicPr>
              <p:nvPr/>
            </p:nvPicPr>
            <p:blipFill>
              <a:blip r:embed="rId1" cstate="print"/>
              <a:stretch>
                <a:fillRect/>
              </a:stretch>
            </p:blipFill>
            <p:spPr>
              <a:xfrm>
                <a:off x="5162550" y="1000124"/>
                <a:ext cx="161924" cy="161923"/>
              </a:xfrm>
              <a:prstGeom prst="rect">
                <a:avLst/>
              </a:prstGeom>
              <a:noFill/>
              <a:ln w="9525" cap="flat" cmpd="sng">
                <a:noFill/>
                <a:prstDash val="solid"/>
                <a:round/>
              </a:ln>
            </p:spPr>
          </p:pic>
          <p:pic>
            <p:nvPicPr>
              <p:cNvPr id="2922" name="图片" descr="C:\Program Files\Microsoft Office\Clipart\Bullets\Green and Black Diamond.gif"/>
              <p:cNvPicPr>
                <a:picLocks noChangeAspect="1"/>
              </p:cNvPicPr>
              <p:nvPr/>
            </p:nvPicPr>
            <p:blipFill>
              <a:blip r:embed="rId1" cstate="print"/>
              <a:stretch>
                <a:fillRect/>
              </a:stretch>
            </p:blipFill>
            <p:spPr>
              <a:xfrm>
                <a:off x="3648075" y="1000124"/>
                <a:ext cx="161923" cy="161923"/>
              </a:xfrm>
              <a:prstGeom prst="rect">
                <a:avLst/>
              </a:prstGeom>
              <a:noFill/>
              <a:ln w="9525" cap="flat" cmpd="sng">
                <a:noFill/>
                <a:prstDash val="solid"/>
                <a:round/>
              </a:ln>
            </p:spPr>
          </p:pic>
          <p:pic>
            <p:nvPicPr>
              <p:cNvPr id="2923" name="图片" descr="C:\Program Files\Microsoft Office\Clipart\Bullets\Green and Black Diamond.gif"/>
              <p:cNvPicPr>
                <a:picLocks noChangeAspect="1"/>
              </p:cNvPicPr>
              <p:nvPr/>
            </p:nvPicPr>
            <p:blipFill>
              <a:blip r:embed="rId1" cstate="print"/>
              <a:stretch>
                <a:fillRect/>
              </a:stretch>
            </p:blipFill>
            <p:spPr>
              <a:xfrm>
                <a:off x="4562475" y="1000124"/>
                <a:ext cx="161924" cy="161923"/>
              </a:xfrm>
              <a:prstGeom prst="rect">
                <a:avLst/>
              </a:prstGeom>
              <a:noFill/>
              <a:ln w="9525" cap="flat" cmpd="sng">
                <a:noFill/>
                <a:prstDash val="solid"/>
                <a:round/>
              </a:ln>
            </p:spPr>
          </p:pic>
          <p:pic>
            <p:nvPicPr>
              <p:cNvPr id="2924" name="图片" descr="C:\Program Files\Microsoft Office\Clipart\Bullets\Green and Black Diamond.gif"/>
              <p:cNvPicPr>
                <a:picLocks noChangeAspect="1"/>
              </p:cNvPicPr>
              <p:nvPr/>
            </p:nvPicPr>
            <p:blipFill>
              <a:blip r:embed="rId1" cstate="print"/>
              <a:stretch>
                <a:fillRect/>
              </a:stretch>
            </p:blipFill>
            <p:spPr>
              <a:xfrm>
                <a:off x="5324474" y="1000124"/>
                <a:ext cx="161924" cy="161923"/>
              </a:xfrm>
              <a:prstGeom prst="rect">
                <a:avLst/>
              </a:prstGeom>
              <a:noFill/>
              <a:ln w="9525" cap="flat" cmpd="sng">
                <a:noFill/>
                <a:prstDash val="solid"/>
                <a:round/>
              </a:ln>
            </p:spPr>
          </p:pic>
          <p:pic>
            <p:nvPicPr>
              <p:cNvPr id="2925" name="图片" descr="C:\Program Files\Microsoft Office\Clipart\Bullets\Green and Black Diamond.gif"/>
              <p:cNvPicPr>
                <a:picLocks noChangeAspect="1"/>
              </p:cNvPicPr>
              <p:nvPr/>
            </p:nvPicPr>
            <p:blipFill>
              <a:blip r:embed="rId1" cstate="print"/>
              <a:stretch>
                <a:fillRect/>
              </a:stretch>
            </p:blipFill>
            <p:spPr>
              <a:xfrm>
                <a:off x="5476875" y="1000124"/>
                <a:ext cx="161924" cy="161923"/>
              </a:xfrm>
              <a:prstGeom prst="rect">
                <a:avLst/>
              </a:prstGeom>
              <a:noFill/>
              <a:ln w="9525" cap="flat" cmpd="sng">
                <a:noFill/>
                <a:prstDash val="solid"/>
                <a:round/>
              </a:ln>
            </p:spPr>
          </p:pic>
          <p:pic>
            <p:nvPicPr>
              <p:cNvPr id="2926" name="图片" descr="C:\Program Files\Microsoft Office\Clipart\Bullets\Green and Black Diamond.gif"/>
              <p:cNvPicPr>
                <a:picLocks noChangeAspect="1"/>
              </p:cNvPicPr>
              <p:nvPr/>
            </p:nvPicPr>
            <p:blipFill>
              <a:blip r:embed="rId1" cstate="print"/>
              <a:stretch>
                <a:fillRect/>
              </a:stretch>
            </p:blipFill>
            <p:spPr>
              <a:xfrm>
                <a:off x="5619750" y="1000124"/>
                <a:ext cx="161924" cy="161923"/>
              </a:xfrm>
              <a:prstGeom prst="rect">
                <a:avLst/>
              </a:prstGeom>
              <a:noFill/>
              <a:ln w="9525" cap="flat" cmpd="sng">
                <a:noFill/>
                <a:prstDash val="solid"/>
                <a:round/>
              </a:ln>
            </p:spPr>
          </p:pic>
          <p:pic>
            <p:nvPicPr>
              <p:cNvPr id="2927" name="图片" descr="C:\Program Files\Microsoft Office\Clipart\Bullets\Green and Black Diamond.gif"/>
              <p:cNvPicPr>
                <a:picLocks noChangeAspect="1"/>
              </p:cNvPicPr>
              <p:nvPr/>
            </p:nvPicPr>
            <p:blipFill>
              <a:blip r:embed="rId1" cstate="print"/>
              <a:stretch>
                <a:fillRect/>
              </a:stretch>
            </p:blipFill>
            <p:spPr>
              <a:xfrm>
                <a:off x="5781674" y="1000124"/>
                <a:ext cx="161924" cy="161923"/>
              </a:xfrm>
              <a:prstGeom prst="rect">
                <a:avLst/>
              </a:prstGeom>
              <a:noFill/>
              <a:ln w="9525" cap="flat" cmpd="sng">
                <a:noFill/>
                <a:prstDash val="solid"/>
                <a:round/>
              </a:ln>
            </p:spPr>
          </p:pic>
          <p:pic>
            <p:nvPicPr>
              <p:cNvPr id="2928" name="图片" descr="C:\Program Files\Microsoft Office\Clipart\Bullets\Green and Black Diamond.gif"/>
              <p:cNvPicPr>
                <a:picLocks noChangeAspect="1"/>
              </p:cNvPicPr>
              <p:nvPr/>
            </p:nvPicPr>
            <p:blipFill>
              <a:blip r:embed="rId1" cstate="print"/>
              <a:stretch>
                <a:fillRect/>
              </a:stretch>
            </p:blipFill>
            <p:spPr>
              <a:xfrm>
                <a:off x="5934074" y="1000124"/>
                <a:ext cx="161924" cy="161923"/>
              </a:xfrm>
              <a:prstGeom prst="rect">
                <a:avLst/>
              </a:prstGeom>
              <a:noFill/>
              <a:ln w="9525" cap="flat" cmpd="sng">
                <a:noFill/>
                <a:prstDash val="solid"/>
                <a:round/>
              </a:ln>
            </p:spPr>
          </p:pic>
          <p:pic>
            <p:nvPicPr>
              <p:cNvPr id="2929" name="图片" descr="C:\Program Files\Microsoft Office\Clipart\Bullets\Green and Black Diamond.gif"/>
              <p:cNvPicPr>
                <a:picLocks noChangeAspect="1"/>
              </p:cNvPicPr>
              <p:nvPr/>
            </p:nvPicPr>
            <p:blipFill>
              <a:blip r:embed="rId1" cstate="print"/>
              <a:stretch>
                <a:fillRect/>
              </a:stretch>
            </p:blipFill>
            <p:spPr>
              <a:xfrm>
                <a:off x="6076948" y="1000124"/>
                <a:ext cx="161924" cy="161923"/>
              </a:xfrm>
              <a:prstGeom prst="rect">
                <a:avLst/>
              </a:prstGeom>
              <a:noFill/>
              <a:ln w="9525" cap="flat" cmpd="sng">
                <a:noFill/>
                <a:prstDash val="solid"/>
                <a:round/>
              </a:ln>
            </p:spPr>
          </p:pic>
          <p:pic>
            <p:nvPicPr>
              <p:cNvPr id="2930" name="图片" descr="C:\Program Files\Microsoft Office\Clipart\Bullets\Green and Black Diamond.gif"/>
              <p:cNvPicPr>
                <a:picLocks noChangeAspect="1"/>
              </p:cNvPicPr>
              <p:nvPr/>
            </p:nvPicPr>
            <p:blipFill>
              <a:blip r:embed="rId1" cstate="print"/>
              <a:stretch>
                <a:fillRect/>
              </a:stretch>
            </p:blipFill>
            <p:spPr>
              <a:xfrm>
                <a:off x="6238875" y="1000124"/>
                <a:ext cx="161924" cy="161923"/>
              </a:xfrm>
              <a:prstGeom prst="rect">
                <a:avLst/>
              </a:prstGeom>
              <a:noFill/>
              <a:ln w="9525" cap="flat" cmpd="sng">
                <a:noFill/>
                <a:prstDash val="solid"/>
                <a:round/>
              </a:ln>
            </p:spPr>
          </p:pic>
          <p:pic>
            <p:nvPicPr>
              <p:cNvPr id="2931" name="图片" descr="C:\Program Files\Microsoft Office\Clipart\Bullets\Green and Black Diamond.gif"/>
              <p:cNvPicPr>
                <a:picLocks noChangeAspect="1"/>
              </p:cNvPicPr>
              <p:nvPr/>
            </p:nvPicPr>
            <p:blipFill>
              <a:blip r:embed="rId1" cstate="print"/>
              <a:stretch>
                <a:fillRect/>
              </a:stretch>
            </p:blipFill>
            <p:spPr>
              <a:xfrm>
                <a:off x="6534150" y="1000124"/>
                <a:ext cx="161924" cy="161923"/>
              </a:xfrm>
              <a:prstGeom prst="rect">
                <a:avLst/>
              </a:prstGeom>
              <a:noFill/>
              <a:ln w="9525" cap="flat" cmpd="sng">
                <a:noFill/>
                <a:prstDash val="solid"/>
                <a:round/>
              </a:ln>
            </p:spPr>
          </p:pic>
          <p:pic>
            <p:nvPicPr>
              <p:cNvPr id="2932" name="图片" descr="C:\Program Files\Microsoft Office\Clipart\Bullets\Green and Black Diamond.gif"/>
              <p:cNvPicPr>
                <a:picLocks noChangeAspect="1"/>
              </p:cNvPicPr>
              <p:nvPr/>
            </p:nvPicPr>
            <p:blipFill>
              <a:blip r:embed="rId1" cstate="print"/>
              <a:stretch>
                <a:fillRect/>
              </a:stretch>
            </p:blipFill>
            <p:spPr>
              <a:xfrm>
                <a:off x="6696075" y="1000124"/>
                <a:ext cx="161924" cy="161923"/>
              </a:xfrm>
              <a:prstGeom prst="rect">
                <a:avLst/>
              </a:prstGeom>
              <a:noFill/>
              <a:ln w="9525" cap="flat" cmpd="sng">
                <a:noFill/>
                <a:prstDash val="solid"/>
                <a:round/>
              </a:ln>
            </p:spPr>
          </p:pic>
          <p:pic>
            <p:nvPicPr>
              <p:cNvPr id="2933" name="图片" descr="C:\Program Files\Microsoft Office\Clipart\Bullets\Green and Black Diamond.gif"/>
              <p:cNvPicPr>
                <a:picLocks noChangeAspect="1"/>
              </p:cNvPicPr>
              <p:nvPr/>
            </p:nvPicPr>
            <p:blipFill>
              <a:blip r:embed="rId1" cstate="print"/>
              <a:stretch>
                <a:fillRect/>
              </a:stretch>
            </p:blipFill>
            <p:spPr>
              <a:xfrm>
                <a:off x="6848475" y="1000124"/>
                <a:ext cx="161924" cy="161923"/>
              </a:xfrm>
              <a:prstGeom prst="rect">
                <a:avLst/>
              </a:prstGeom>
              <a:noFill/>
              <a:ln w="9525" cap="flat" cmpd="sng">
                <a:noFill/>
                <a:prstDash val="solid"/>
                <a:round/>
              </a:ln>
            </p:spPr>
          </p:pic>
          <p:pic>
            <p:nvPicPr>
              <p:cNvPr id="2934" name="图片" descr="C:\Program Files\Microsoft Office\Clipart\Bullets\Green and Black Diamond.gif"/>
              <p:cNvPicPr>
                <a:picLocks noChangeAspect="1"/>
              </p:cNvPicPr>
              <p:nvPr/>
            </p:nvPicPr>
            <p:blipFill>
              <a:blip r:embed="rId1" cstate="print"/>
              <a:stretch>
                <a:fillRect/>
              </a:stretch>
            </p:blipFill>
            <p:spPr>
              <a:xfrm>
                <a:off x="6991351" y="1000124"/>
                <a:ext cx="161924" cy="161923"/>
              </a:xfrm>
              <a:prstGeom prst="rect">
                <a:avLst/>
              </a:prstGeom>
              <a:noFill/>
              <a:ln w="9525" cap="flat" cmpd="sng">
                <a:noFill/>
                <a:prstDash val="solid"/>
                <a:round/>
              </a:ln>
            </p:spPr>
          </p:pic>
          <p:pic>
            <p:nvPicPr>
              <p:cNvPr id="2935" name="图片" descr="C:\Program Files\Microsoft Office\Clipart\Bullets\Green and Black Diamond.gif"/>
              <p:cNvPicPr>
                <a:picLocks noChangeAspect="1"/>
              </p:cNvPicPr>
              <p:nvPr/>
            </p:nvPicPr>
            <p:blipFill>
              <a:blip r:embed="rId1" cstate="print"/>
              <a:stretch>
                <a:fillRect/>
              </a:stretch>
            </p:blipFill>
            <p:spPr>
              <a:xfrm>
                <a:off x="7153275" y="1000124"/>
                <a:ext cx="161924" cy="161923"/>
              </a:xfrm>
              <a:prstGeom prst="rect">
                <a:avLst/>
              </a:prstGeom>
              <a:noFill/>
              <a:ln w="9525" cap="flat" cmpd="sng">
                <a:noFill/>
                <a:prstDash val="solid"/>
                <a:round/>
              </a:ln>
            </p:spPr>
          </p:pic>
          <p:pic>
            <p:nvPicPr>
              <p:cNvPr id="2936" name="图片" descr="C:\Program Files\Microsoft Office\Clipart\Bullets\Green and Black Diamond.gif"/>
              <p:cNvPicPr>
                <a:picLocks noChangeAspect="1"/>
              </p:cNvPicPr>
              <p:nvPr/>
            </p:nvPicPr>
            <p:blipFill>
              <a:blip r:embed="rId1" cstate="print"/>
              <a:stretch>
                <a:fillRect/>
              </a:stretch>
            </p:blipFill>
            <p:spPr>
              <a:xfrm>
                <a:off x="7448550" y="1000124"/>
                <a:ext cx="161924" cy="161923"/>
              </a:xfrm>
              <a:prstGeom prst="rect">
                <a:avLst/>
              </a:prstGeom>
              <a:noFill/>
              <a:ln w="9525" cap="flat" cmpd="sng">
                <a:noFill/>
                <a:prstDash val="solid"/>
                <a:round/>
              </a:ln>
            </p:spPr>
          </p:pic>
          <p:pic>
            <p:nvPicPr>
              <p:cNvPr id="2937" name="图片" descr="C:\Program Files\Microsoft Office\Clipart\Bullets\Green and Black Diamond.gif"/>
              <p:cNvPicPr>
                <a:picLocks noChangeAspect="1"/>
              </p:cNvPicPr>
              <p:nvPr/>
            </p:nvPicPr>
            <p:blipFill>
              <a:blip r:embed="rId1" cstate="print"/>
              <a:stretch>
                <a:fillRect/>
              </a:stretch>
            </p:blipFill>
            <p:spPr>
              <a:xfrm>
                <a:off x="7610475" y="1000124"/>
                <a:ext cx="161924" cy="161923"/>
              </a:xfrm>
              <a:prstGeom prst="rect">
                <a:avLst/>
              </a:prstGeom>
              <a:noFill/>
              <a:ln w="9525" cap="flat" cmpd="sng">
                <a:noFill/>
                <a:prstDash val="solid"/>
                <a:round/>
              </a:ln>
            </p:spPr>
          </p:pic>
          <p:pic>
            <p:nvPicPr>
              <p:cNvPr id="2938" name="图片" descr="C:\Program Files\Microsoft Office\Clipart\Bullets\Green and Black Diamond.gif"/>
              <p:cNvPicPr>
                <a:picLocks noChangeAspect="1"/>
              </p:cNvPicPr>
              <p:nvPr/>
            </p:nvPicPr>
            <p:blipFill>
              <a:blip r:embed="rId1" cstate="print"/>
              <a:stretch>
                <a:fillRect/>
              </a:stretch>
            </p:blipFill>
            <p:spPr>
              <a:xfrm>
                <a:off x="7762874" y="1000124"/>
                <a:ext cx="161924" cy="161923"/>
              </a:xfrm>
              <a:prstGeom prst="rect">
                <a:avLst/>
              </a:prstGeom>
              <a:noFill/>
              <a:ln w="9525" cap="flat" cmpd="sng">
                <a:noFill/>
                <a:prstDash val="solid"/>
                <a:round/>
              </a:ln>
            </p:spPr>
          </p:pic>
          <p:pic>
            <p:nvPicPr>
              <p:cNvPr id="2939" name="图片" descr="C:\Program Files\Microsoft Office\Clipart\Bullets\Green and Black Diamond.gif"/>
              <p:cNvPicPr>
                <a:picLocks noChangeAspect="1"/>
              </p:cNvPicPr>
              <p:nvPr/>
            </p:nvPicPr>
            <p:blipFill>
              <a:blip r:embed="rId1" cstate="print"/>
              <a:stretch>
                <a:fillRect/>
              </a:stretch>
            </p:blipFill>
            <p:spPr>
              <a:xfrm>
                <a:off x="7905750" y="1000124"/>
                <a:ext cx="161924" cy="161923"/>
              </a:xfrm>
              <a:prstGeom prst="rect">
                <a:avLst/>
              </a:prstGeom>
              <a:noFill/>
              <a:ln w="9525" cap="flat" cmpd="sng">
                <a:noFill/>
                <a:prstDash val="solid"/>
                <a:round/>
              </a:ln>
            </p:spPr>
          </p:pic>
          <p:pic>
            <p:nvPicPr>
              <p:cNvPr id="2940" name="图片" descr="C:\Program Files\Microsoft Office\Clipart\Bullets\Green and Black Diamond.gif"/>
              <p:cNvPicPr>
                <a:picLocks noChangeAspect="1"/>
              </p:cNvPicPr>
              <p:nvPr/>
            </p:nvPicPr>
            <p:blipFill>
              <a:blip r:embed="rId1" cstate="print"/>
              <a:stretch>
                <a:fillRect/>
              </a:stretch>
            </p:blipFill>
            <p:spPr>
              <a:xfrm>
                <a:off x="6391273" y="1000124"/>
                <a:ext cx="161924" cy="161923"/>
              </a:xfrm>
              <a:prstGeom prst="rect">
                <a:avLst/>
              </a:prstGeom>
              <a:noFill/>
              <a:ln w="9525" cap="flat" cmpd="sng">
                <a:noFill/>
                <a:prstDash val="solid"/>
                <a:round/>
              </a:ln>
            </p:spPr>
          </p:pic>
          <p:pic>
            <p:nvPicPr>
              <p:cNvPr id="2941" name="图片" descr="C:\Program Files\Microsoft Office\Clipart\Bullets\Green and Black Diamond.gif"/>
              <p:cNvPicPr>
                <a:picLocks noChangeAspect="1"/>
              </p:cNvPicPr>
              <p:nvPr/>
            </p:nvPicPr>
            <p:blipFill>
              <a:blip r:embed="rId1" cstate="print"/>
              <a:stretch>
                <a:fillRect/>
              </a:stretch>
            </p:blipFill>
            <p:spPr>
              <a:xfrm>
                <a:off x="7305674" y="1000124"/>
                <a:ext cx="161924" cy="161923"/>
              </a:xfrm>
              <a:prstGeom prst="rect">
                <a:avLst/>
              </a:prstGeom>
              <a:noFill/>
              <a:ln w="9525" cap="flat" cmpd="sng">
                <a:noFill/>
                <a:prstDash val="solid"/>
                <a:round/>
              </a:ln>
            </p:spPr>
          </p:pic>
          <p:pic>
            <p:nvPicPr>
              <p:cNvPr id="2942" name="图片" descr="C:\Program Files\Microsoft Office\Clipart\Bullets\Green and Black Diamond.gif"/>
              <p:cNvPicPr>
                <a:picLocks noChangeAspect="1"/>
              </p:cNvPicPr>
              <p:nvPr/>
            </p:nvPicPr>
            <p:blipFill>
              <a:blip r:embed="rId1" cstate="print"/>
              <a:stretch>
                <a:fillRect/>
              </a:stretch>
            </p:blipFill>
            <p:spPr>
              <a:xfrm>
                <a:off x="8067675" y="1000124"/>
                <a:ext cx="161924" cy="161923"/>
              </a:xfrm>
              <a:prstGeom prst="rect">
                <a:avLst/>
              </a:prstGeom>
              <a:noFill/>
              <a:ln w="9525" cap="flat" cmpd="sng">
                <a:noFill/>
                <a:prstDash val="solid"/>
                <a:round/>
              </a:ln>
            </p:spPr>
          </p:pic>
          <p:pic>
            <p:nvPicPr>
              <p:cNvPr id="2943" name="图片" descr="C:\Program Files\Microsoft Office\Clipart\Bullets\Green and Black Diamond.gif"/>
              <p:cNvPicPr>
                <a:picLocks noChangeAspect="1"/>
              </p:cNvPicPr>
              <p:nvPr/>
            </p:nvPicPr>
            <p:blipFill>
              <a:blip r:embed="rId1" cstate="print"/>
              <a:stretch>
                <a:fillRect/>
              </a:stretch>
            </p:blipFill>
            <p:spPr>
              <a:xfrm>
                <a:off x="8220075" y="1000124"/>
                <a:ext cx="161924" cy="161923"/>
              </a:xfrm>
              <a:prstGeom prst="rect">
                <a:avLst/>
              </a:prstGeom>
              <a:noFill/>
              <a:ln w="9525" cap="flat" cmpd="sng">
                <a:noFill/>
                <a:prstDash val="solid"/>
                <a:round/>
              </a:ln>
            </p:spPr>
          </p:pic>
          <p:pic>
            <p:nvPicPr>
              <p:cNvPr id="2944" name="图片" descr="C:\Program Files\Microsoft Office\Clipart\Bullets\Green and Black Diamond.gif"/>
              <p:cNvPicPr>
                <a:picLocks noChangeAspect="1"/>
              </p:cNvPicPr>
              <p:nvPr/>
            </p:nvPicPr>
            <p:blipFill>
              <a:blip r:embed="rId1" cstate="print"/>
              <a:stretch>
                <a:fillRect/>
              </a:stretch>
            </p:blipFill>
            <p:spPr>
              <a:xfrm>
                <a:off x="8362951" y="1000124"/>
                <a:ext cx="161924" cy="161923"/>
              </a:xfrm>
              <a:prstGeom prst="rect">
                <a:avLst/>
              </a:prstGeom>
              <a:noFill/>
              <a:ln w="9525" cap="flat" cmpd="sng">
                <a:noFill/>
                <a:prstDash val="solid"/>
                <a:round/>
              </a:ln>
            </p:spPr>
          </p:pic>
          <p:grpSp>
            <p:nvGrpSpPr>
              <p:cNvPr id="2951" name="组合"/>
              <p:cNvGrpSpPr/>
              <p:nvPr/>
            </p:nvGrpSpPr>
            <p:grpSpPr>
              <a:xfrm>
                <a:off x="2285999" y="990600"/>
                <a:ext cx="923924" cy="161925"/>
                <a:chOff x="2285999" y="990600"/>
                <a:chExt cx="923924" cy="161925"/>
              </a:xfrm>
            </p:grpSpPr>
            <p:pic>
              <p:nvPicPr>
                <p:cNvPr id="2945" name="图片" descr="C:\Program Files\Microsoft Office\Clipart\Bullets\Green and Black Diamond.gif"/>
                <p:cNvPicPr>
                  <a:picLocks noChangeAspect="1"/>
                </p:cNvPicPr>
                <p:nvPr/>
              </p:nvPicPr>
              <p:blipFill>
                <a:blip r:embed="rId1" cstate="print"/>
                <a:stretch>
                  <a:fillRect/>
                </a:stretch>
              </p:blipFill>
              <p:spPr>
                <a:xfrm>
                  <a:off x="2428875" y="990600"/>
                  <a:ext cx="161923" cy="161925"/>
                </a:xfrm>
                <a:prstGeom prst="rect">
                  <a:avLst/>
                </a:prstGeom>
                <a:noFill/>
                <a:ln w="9525" cap="flat" cmpd="sng">
                  <a:noFill/>
                  <a:prstDash val="solid"/>
                  <a:round/>
                </a:ln>
              </p:spPr>
            </p:pic>
            <p:pic>
              <p:nvPicPr>
                <p:cNvPr id="2946" name="图片" descr="C:\Program Files\Microsoft Office\Clipart\Bullets\Green and Black Diamond.gif"/>
                <p:cNvPicPr>
                  <a:picLocks noChangeAspect="1"/>
                </p:cNvPicPr>
                <p:nvPr/>
              </p:nvPicPr>
              <p:blipFill>
                <a:blip r:embed="rId1" cstate="print"/>
                <a:stretch>
                  <a:fillRect/>
                </a:stretch>
              </p:blipFill>
              <p:spPr>
                <a:xfrm>
                  <a:off x="2590799" y="990600"/>
                  <a:ext cx="161923" cy="161925"/>
                </a:xfrm>
                <a:prstGeom prst="rect">
                  <a:avLst/>
                </a:prstGeom>
                <a:noFill/>
                <a:ln w="9525" cap="flat" cmpd="sng">
                  <a:noFill/>
                  <a:prstDash val="solid"/>
                  <a:round/>
                </a:ln>
              </p:spPr>
            </p:pic>
            <p:pic>
              <p:nvPicPr>
                <p:cNvPr id="2947" name="图片" descr="C:\Program Files\Microsoft Office\Clipart\Bullets\Green and Black Diamond.gif"/>
                <p:cNvPicPr>
                  <a:picLocks noChangeAspect="1"/>
                </p:cNvPicPr>
                <p:nvPr/>
              </p:nvPicPr>
              <p:blipFill>
                <a:blip r:embed="rId1" cstate="print"/>
                <a:stretch>
                  <a:fillRect/>
                </a:stretch>
              </p:blipFill>
              <p:spPr>
                <a:xfrm>
                  <a:off x="2743200" y="990600"/>
                  <a:ext cx="161923" cy="161925"/>
                </a:xfrm>
                <a:prstGeom prst="rect">
                  <a:avLst/>
                </a:prstGeom>
                <a:noFill/>
                <a:ln w="9525" cap="flat" cmpd="sng">
                  <a:noFill/>
                  <a:prstDash val="solid"/>
                  <a:round/>
                </a:ln>
              </p:spPr>
            </p:pic>
            <p:pic>
              <p:nvPicPr>
                <p:cNvPr id="2948" name="图片" descr="C:\Program Files\Microsoft Office\Clipart\Bullets\Green and Black Diamond.gif"/>
                <p:cNvPicPr>
                  <a:picLocks noChangeAspect="1"/>
                </p:cNvPicPr>
                <p:nvPr/>
              </p:nvPicPr>
              <p:blipFill>
                <a:blip r:embed="rId1" cstate="print"/>
                <a:stretch>
                  <a:fillRect/>
                </a:stretch>
              </p:blipFill>
              <p:spPr>
                <a:xfrm>
                  <a:off x="2886075" y="990600"/>
                  <a:ext cx="161923" cy="161925"/>
                </a:xfrm>
                <a:prstGeom prst="rect">
                  <a:avLst/>
                </a:prstGeom>
                <a:noFill/>
                <a:ln w="9525" cap="flat" cmpd="sng">
                  <a:noFill/>
                  <a:prstDash val="solid"/>
                  <a:round/>
                </a:ln>
              </p:spPr>
            </p:pic>
            <p:pic>
              <p:nvPicPr>
                <p:cNvPr id="2949" name="图片" descr="C:\Program Files\Microsoft Office\Clipart\Bullets\Green and Black Diamond.gif"/>
                <p:cNvPicPr>
                  <a:picLocks noChangeAspect="1"/>
                </p:cNvPicPr>
                <p:nvPr/>
              </p:nvPicPr>
              <p:blipFill>
                <a:blip r:embed="rId1" cstate="print"/>
                <a:stretch>
                  <a:fillRect/>
                </a:stretch>
              </p:blipFill>
              <p:spPr>
                <a:xfrm>
                  <a:off x="3047999" y="990600"/>
                  <a:ext cx="161923" cy="161925"/>
                </a:xfrm>
                <a:prstGeom prst="rect">
                  <a:avLst/>
                </a:prstGeom>
                <a:noFill/>
                <a:ln w="9525" cap="flat" cmpd="sng">
                  <a:noFill/>
                  <a:prstDash val="solid"/>
                  <a:round/>
                </a:ln>
              </p:spPr>
            </p:pic>
            <p:pic>
              <p:nvPicPr>
                <p:cNvPr id="2950" name="图片" descr="C:\Program Files\Microsoft Office\Clipart\Bullets\Green and Black Diamond.gif"/>
                <p:cNvPicPr>
                  <a:picLocks noChangeAspect="1"/>
                </p:cNvPicPr>
                <p:nvPr/>
              </p:nvPicPr>
              <p:blipFill>
                <a:blip r:embed="rId1" cstate="print"/>
                <a:stretch>
                  <a:fillRect/>
                </a:stretch>
              </p:blipFill>
              <p:spPr>
                <a:xfrm>
                  <a:off x="2285999" y="990600"/>
                  <a:ext cx="161924" cy="161925"/>
                </a:xfrm>
                <a:prstGeom prst="rect">
                  <a:avLst/>
                </a:prstGeom>
                <a:noFill/>
                <a:ln w="9525" cap="flat" cmpd="sng">
                  <a:noFill/>
                  <a:prstDash val="solid"/>
                  <a:round/>
                </a:ln>
              </p:spPr>
            </p:pic>
          </p:grpSp>
        </p:grpSp>
        <p:grpSp>
          <p:nvGrpSpPr>
            <p:cNvPr id="2967" name="组合"/>
            <p:cNvGrpSpPr/>
            <p:nvPr/>
          </p:nvGrpSpPr>
          <p:grpSpPr>
            <a:xfrm>
              <a:off x="761999" y="990600"/>
              <a:ext cx="1981199" cy="171447"/>
              <a:chOff x="761999" y="990600"/>
              <a:chExt cx="1981199" cy="171447"/>
            </a:xfrm>
          </p:grpSpPr>
          <p:pic>
            <p:nvPicPr>
              <p:cNvPr id="2953" name="图片" descr="C:\Program Files\Microsoft Office\Clipart\Bullets\Green and Black Diamond.gif"/>
              <p:cNvPicPr>
                <a:picLocks noChangeAspect="1"/>
              </p:cNvPicPr>
              <p:nvPr/>
            </p:nvPicPr>
            <p:blipFill>
              <a:blip r:embed="rId1" cstate="print"/>
              <a:stretch>
                <a:fillRect/>
              </a:stretch>
            </p:blipFill>
            <p:spPr>
              <a:xfrm>
                <a:off x="1666874" y="1000124"/>
                <a:ext cx="161923" cy="161923"/>
              </a:xfrm>
              <a:prstGeom prst="rect">
                <a:avLst/>
              </a:prstGeom>
              <a:noFill/>
              <a:ln w="9525" cap="flat" cmpd="sng">
                <a:noFill/>
                <a:prstDash val="solid"/>
                <a:round/>
              </a:ln>
            </p:spPr>
          </p:pic>
          <p:pic>
            <p:nvPicPr>
              <p:cNvPr id="2954" name="图片" descr="C:\Program Files\Microsoft Office\Clipart\Bullets\Green and Black Diamond.gif"/>
              <p:cNvPicPr>
                <a:picLocks noChangeAspect="1"/>
              </p:cNvPicPr>
              <p:nvPr/>
            </p:nvPicPr>
            <p:blipFill>
              <a:blip r:embed="rId1" cstate="print"/>
              <a:stretch>
                <a:fillRect/>
              </a:stretch>
            </p:blipFill>
            <p:spPr>
              <a:xfrm>
                <a:off x="1809750" y="1000124"/>
                <a:ext cx="161925" cy="161923"/>
              </a:xfrm>
              <a:prstGeom prst="rect">
                <a:avLst/>
              </a:prstGeom>
              <a:noFill/>
              <a:ln w="9525" cap="flat" cmpd="sng">
                <a:noFill/>
                <a:prstDash val="solid"/>
                <a:round/>
              </a:ln>
            </p:spPr>
          </p:pic>
          <p:pic>
            <p:nvPicPr>
              <p:cNvPr id="2955" name="图片" descr="C:\Program Files\Microsoft Office\Clipart\Bullets\Green and Black Diamond.gif"/>
              <p:cNvPicPr>
                <a:picLocks noChangeAspect="1"/>
              </p:cNvPicPr>
              <p:nvPr/>
            </p:nvPicPr>
            <p:blipFill>
              <a:blip r:embed="rId1" cstate="print"/>
              <a:stretch>
                <a:fillRect/>
              </a:stretch>
            </p:blipFill>
            <p:spPr>
              <a:xfrm>
                <a:off x="1971674" y="1000124"/>
                <a:ext cx="161925" cy="161923"/>
              </a:xfrm>
              <a:prstGeom prst="rect">
                <a:avLst/>
              </a:prstGeom>
              <a:noFill/>
              <a:ln w="9525" cap="flat" cmpd="sng">
                <a:noFill/>
                <a:prstDash val="solid"/>
                <a:round/>
              </a:ln>
            </p:spPr>
          </p:pic>
          <p:pic>
            <p:nvPicPr>
              <p:cNvPr id="2956" name="图片" descr="C:\Program Files\Microsoft Office\Clipart\Bullets\Green and Black Diamond.gif"/>
              <p:cNvPicPr>
                <a:picLocks noChangeAspect="1"/>
              </p:cNvPicPr>
              <p:nvPr/>
            </p:nvPicPr>
            <p:blipFill>
              <a:blip r:embed="rId1" cstate="print"/>
              <a:stretch>
                <a:fillRect/>
              </a:stretch>
            </p:blipFill>
            <p:spPr>
              <a:xfrm>
                <a:off x="2266949" y="1000124"/>
                <a:ext cx="161925" cy="161923"/>
              </a:xfrm>
              <a:prstGeom prst="rect">
                <a:avLst/>
              </a:prstGeom>
              <a:noFill/>
              <a:ln w="9525" cap="flat" cmpd="sng">
                <a:noFill/>
                <a:prstDash val="solid"/>
                <a:round/>
              </a:ln>
            </p:spPr>
          </p:pic>
          <p:pic>
            <p:nvPicPr>
              <p:cNvPr id="2957" name="图片" descr="C:\Program Files\Microsoft Office\Clipart\Bullets\Green and Black Diamond.gif"/>
              <p:cNvPicPr>
                <a:picLocks noChangeAspect="1"/>
              </p:cNvPicPr>
              <p:nvPr/>
            </p:nvPicPr>
            <p:blipFill>
              <a:blip r:embed="rId1" cstate="print"/>
              <a:stretch>
                <a:fillRect/>
              </a:stretch>
            </p:blipFill>
            <p:spPr>
              <a:xfrm>
                <a:off x="2428874" y="1000124"/>
                <a:ext cx="161924" cy="161923"/>
              </a:xfrm>
              <a:prstGeom prst="rect">
                <a:avLst/>
              </a:prstGeom>
              <a:noFill/>
              <a:ln w="9525" cap="flat" cmpd="sng">
                <a:noFill/>
                <a:prstDash val="solid"/>
                <a:round/>
              </a:ln>
            </p:spPr>
          </p:pic>
          <p:pic>
            <p:nvPicPr>
              <p:cNvPr id="2958" name="图片" descr="C:\Program Files\Microsoft Office\Clipart\Bullets\Green and Black Diamond.gif"/>
              <p:cNvPicPr>
                <a:picLocks noChangeAspect="1"/>
              </p:cNvPicPr>
              <p:nvPr/>
            </p:nvPicPr>
            <p:blipFill>
              <a:blip r:embed="rId1" cstate="print"/>
              <a:stretch>
                <a:fillRect/>
              </a:stretch>
            </p:blipFill>
            <p:spPr>
              <a:xfrm>
                <a:off x="2581274" y="1000124"/>
                <a:ext cx="161924" cy="161923"/>
              </a:xfrm>
              <a:prstGeom prst="rect">
                <a:avLst/>
              </a:prstGeom>
              <a:noFill/>
              <a:ln w="9525" cap="flat" cmpd="sng">
                <a:noFill/>
                <a:prstDash val="solid"/>
                <a:round/>
              </a:ln>
            </p:spPr>
          </p:pic>
          <p:pic>
            <p:nvPicPr>
              <p:cNvPr id="2959" name="图片" descr="C:\Program Files\Microsoft Office\Clipart\Bullets\Green and Black Diamond.gif"/>
              <p:cNvPicPr>
                <a:picLocks noChangeAspect="1"/>
              </p:cNvPicPr>
              <p:nvPr/>
            </p:nvPicPr>
            <p:blipFill>
              <a:blip r:embed="rId1" cstate="print"/>
              <a:stretch>
                <a:fillRect/>
              </a:stretch>
            </p:blipFill>
            <p:spPr>
              <a:xfrm>
                <a:off x="2124074" y="1000124"/>
                <a:ext cx="161923" cy="161923"/>
              </a:xfrm>
              <a:prstGeom prst="rect">
                <a:avLst/>
              </a:prstGeom>
              <a:noFill/>
              <a:ln w="9525" cap="flat" cmpd="sng">
                <a:noFill/>
                <a:prstDash val="solid"/>
                <a:round/>
              </a:ln>
            </p:spPr>
          </p:pic>
          <p:grpSp>
            <p:nvGrpSpPr>
              <p:cNvPr id="2966" name="组合"/>
              <p:cNvGrpSpPr/>
              <p:nvPr/>
            </p:nvGrpSpPr>
            <p:grpSpPr>
              <a:xfrm>
                <a:off x="761999" y="990600"/>
                <a:ext cx="923924" cy="161923"/>
                <a:chOff x="761999" y="990600"/>
                <a:chExt cx="923924" cy="161923"/>
              </a:xfrm>
            </p:grpSpPr>
            <p:pic>
              <p:nvPicPr>
                <p:cNvPr id="2960" name="图片" descr="C:\Program Files\Microsoft Office\Clipart\Bullets\Green and Black Diamond.gif"/>
                <p:cNvPicPr>
                  <a:picLocks noChangeAspect="1"/>
                </p:cNvPicPr>
                <p:nvPr/>
              </p:nvPicPr>
              <p:blipFill>
                <a:blip r:embed="rId1" cstate="print"/>
                <a:stretch>
                  <a:fillRect/>
                </a:stretch>
              </p:blipFill>
              <p:spPr>
                <a:xfrm>
                  <a:off x="904874" y="990600"/>
                  <a:ext cx="161923" cy="161923"/>
                </a:xfrm>
                <a:prstGeom prst="rect">
                  <a:avLst/>
                </a:prstGeom>
                <a:noFill/>
                <a:ln w="9525" cap="flat" cmpd="sng">
                  <a:noFill/>
                  <a:prstDash val="solid"/>
                  <a:round/>
                </a:ln>
              </p:spPr>
            </p:pic>
            <p:pic>
              <p:nvPicPr>
                <p:cNvPr id="2961" name="图片" descr="C:\Program Files\Microsoft Office\Clipart\Bullets\Green and Black Diamond.gif"/>
                <p:cNvPicPr>
                  <a:picLocks noChangeAspect="1"/>
                </p:cNvPicPr>
                <p:nvPr/>
              </p:nvPicPr>
              <p:blipFill>
                <a:blip r:embed="rId1" cstate="print"/>
                <a:stretch>
                  <a:fillRect/>
                </a:stretch>
              </p:blipFill>
              <p:spPr>
                <a:xfrm>
                  <a:off x="1066799" y="990600"/>
                  <a:ext cx="161923" cy="161923"/>
                </a:xfrm>
                <a:prstGeom prst="rect">
                  <a:avLst/>
                </a:prstGeom>
                <a:noFill/>
                <a:ln w="9525" cap="flat" cmpd="sng">
                  <a:noFill/>
                  <a:prstDash val="solid"/>
                  <a:round/>
                </a:ln>
              </p:spPr>
            </p:pic>
            <p:pic>
              <p:nvPicPr>
                <p:cNvPr id="2962" name="图片" descr="C:\Program Files\Microsoft Office\Clipart\Bullets\Green and Black Diamond.gif"/>
                <p:cNvPicPr>
                  <a:picLocks noChangeAspect="1"/>
                </p:cNvPicPr>
                <p:nvPr/>
              </p:nvPicPr>
              <p:blipFill>
                <a:blip r:embed="rId1" cstate="print"/>
                <a:stretch>
                  <a:fillRect/>
                </a:stretch>
              </p:blipFill>
              <p:spPr>
                <a:xfrm>
                  <a:off x="1219199" y="990600"/>
                  <a:ext cx="161923" cy="161923"/>
                </a:xfrm>
                <a:prstGeom prst="rect">
                  <a:avLst/>
                </a:prstGeom>
                <a:noFill/>
                <a:ln w="9525" cap="flat" cmpd="sng">
                  <a:noFill/>
                  <a:prstDash val="solid"/>
                  <a:round/>
                </a:ln>
              </p:spPr>
            </p:pic>
            <p:pic>
              <p:nvPicPr>
                <p:cNvPr id="2963" name="图片" descr="C:\Program Files\Microsoft Office\Clipart\Bullets\Green and Black Diamond.gif"/>
                <p:cNvPicPr>
                  <a:picLocks noChangeAspect="1"/>
                </p:cNvPicPr>
                <p:nvPr/>
              </p:nvPicPr>
              <p:blipFill>
                <a:blip r:embed="rId1" cstate="print"/>
                <a:stretch>
                  <a:fillRect/>
                </a:stretch>
              </p:blipFill>
              <p:spPr>
                <a:xfrm>
                  <a:off x="1362074" y="990600"/>
                  <a:ext cx="161923" cy="161923"/>
                </a:xfrm>
                <a:prstGeom prst="rect">
                  <a:avLst/>
                </a:prstGeom>
                <a:noFill/>
                <a:ln w="9525" cap="flat" cmpd="sng">
                  <a:noFill/>
                  <a:prstDash val="solid"/>
                  <a:round/>
                </a:ln>
              </p:spPr>
            </p:pic>
            <p:pic>
              <p:nvPicPr>
                <p:cNvPr id="2964" name="图片" descr="C:\Program Files\Microsoft Office\Clipart\Bullets\Green and Black Diamond.gif"/>
                <p:cNvPicPr>
                  <a:picLocks noChangeAspect="1"/>
                </p:cNvPicPr>
                <p:nvPr/>
              </p:nvPicPr>
              <p:blipFill>
                <a:blip r:embed="rId1" cstate="print"/>
                <a:stretch>
                  <a:fillRect/>
                </a:stretch>
              </p:blipFill>
              <p:spPr>
                <a:xfrm>
                  <a:off x="1523999" y="990600"/>
                  <a:ext cx="161923" cy="161923"/>
                </a:xfrm>
                <a:prstGeom prst="rect">
                  <a:avLst/>
                </a:prstGeom>
                <a:noFill/>
                <a:ln w="9525" cap="flat" cmpd="sng">
                  <a:noFill/>
                  <a:prstDash val="solid"/>
                  <a:round/>
                </a:ln>
              </p:spPr>
            </p:pic>
            <p:pic>
              <p:nvPicPr>
                <p:cNvPr id="2965" name="图片" descr="C:\Program Files\Microsoft Office\Clipart\Bullets\Green and Black Diamond.gif"/>
                <p:cNvPicPr>
                  <a:picLocks noChangeAspect="1"/>
                </p:cNvPicPr>
                <p:nvPr/>
              </p:nvPicPr>
              <p:blipFill>
                <a:blip r:embed="rId1" cstate="print"/>
                <a:stretch>
                  <a:fillRect/>
                </a:stretch>
              </p:blipFill>
              <p:spPr>
                <a:xfrm>
                  <a:off x="761999" y="990600"/>
                  <a:ext cx="161925" cy="161923"/>
                </a:xfrm>
                <a:prstGeom prst="rect">
                  <a:avLst/>
                </a:prstGeom>
                <a:noFill/>
                <a:ln w="9525" cap="flat" cmpd="sng">
                  <a:noFill/>
                  <a:prstDash val="solid"/>
                  <a:round/>
                </a:ln>
              </p:spPr>
            </p:pic>
          </p:grpSp>
        </p:grpSp>
      </p:grpSp>
      <p:sp>
        <p:nvSpPr>
          <p:cNvPr id="2969" name="矩形"/>
          <p:cNvSpPr/>
          <p:nvPr/>
        </p:nvSpPr>
        <p:spPr>
          <a:xfrm>
            <a:off x="533400" y="1676400"/>
            <a:ext cx="8000999" cy="190341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4000"/>
              </a:lnSpc>
              <a:spcBef>
                <a:spcPct val="5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滤波器是一种选频电路。</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04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它能选出有用的信号，而抑制无用的信号，使一定频率范围内的信号能顺利通过，衰减很小，而在此频率范围以外的信号不易通过，衰减很大。</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970" name="矩形"/>
          <p:cNvSpPr/>
          <p:nvPr/>
        </p:nvSpPr>
        <p:spPr>
          <a:xfrm>
            <a:off x="533400" y="3544888"/>
            <a:ext cx="8397875" cy="539750"/>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4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无源滤波器：</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由电阻、电容和电感组成的滤波器。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971" name="矩形"/>
          <p:cNvSpPr/>
          <p:nvPr/>
        </p:nvSpPr>
        <p:spPr>
          <a:xfrm>
            <a:off x="609600" y="4522788"/>
            <a:ext cx="6969125" cy="604837"/>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2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有源滤波器：</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含有运算放大器的滤波器。</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2972" name="矩形"/>
          <p:cNvSpPr/>
          <p:nvPr/>
        </p:nvSpPr>
        <p:spPr>
          <a:xfrm>
            <a:off x="609600" y="4083050"/>
            <a:ext cx="6969125"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缺点：</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低频时体积大，很难做到小型化。</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2973" name="矩形"/>
          <p:cNvSpPr/>
          <p:nvPr/>
        </p:nvSpPr>
        <p:spPr>
          <a:xfrm>
            <a:off x="609600" y="4984750"/>
            <a:ext cx="6611938" cy="604838"/>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20000"/>
              </a:lnSpc>
              <a:spcBef>
                <a:spcPts val="0"/>
              </a:spcBef>
              <a:spcAft>
                <a:spcPts val="0"/>
              </a:spcAft>
              <a:buNone/>
            </a:pP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优点：</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体积小、效率高、频率特性好。</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2974" name="矩形"/>
          <p:cNvSpPr/>
          <p:nvPr/>
        </p:nvSpPr>
        <p:spPr>
          <a:xfrm>
            <a:off x="609600" y="5530850"/>
            <a:ext cx="7848599" cy="94614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按频率范围的不同，滤波器可分为低通、高通、带通和带阻等。</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9">
                                            <p:txEl>
                                              <p:pRg st="0" end="0"/>
                                            </p:txEl>
                                          </p:spTgt>
                                        </p:tgtEl>
                                        <p:attrNameLst>
                                          <p:attrName>style.visibility</p:attrName>
                                        </p:attrNameLst>
                                      </p:cBhvr>
                                      <p:to>
                                        <p:strVal val="visible"/>
                                      </p:to>
                                    </p:set>
                                    <p:animEffect transition="in" filter="wipe(left)">
                                      <p:cBhvr>
                                        <p:cTn id="7" dur="500"/>
                                        <p:tgtEl>
                                          <p:spTgt spid="29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69">
                                            <p:txEl>
                                              <p:pRg st="0" end="0"/>
                                            </p:txEl>
                                          </p:spTgt>
                                        </p:tgtEl>
                                        <p:attrNameLst>
                                          <p:attrName>style.visibility</p:attrName>
                                        </p:attrNameLst>
                                      </p:cBhvr>
                                      <p:to>
                                        <p:strVal val="visible"/>
                                      </p:to>
                                    </p:set>
                                    <p:animEffect transition="in" filter="wipe(left)">
                                      <p:cBhvr>
                                        <p:cTn id="12" dur="500"/>
                                        <p:tgtEl>
                                          <p:spTgt spid="29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69">
                                            <p:txEl>
                                              <p:pRg st="1" end="1"/>
                                            </p:txEl>
                                          </p:spTgt>
                                        </p:tgtEl>
                                        <p:attrNameLst>
                                          <p:attrName>style.visibility</p:attrName>
                                        </p:attrNameLst>
                                      </p:cBhvr>
                                      <p:to>
                                        <p:strVal val="visible"/>
                                      </p:to>
                                    </p:set>
                                    <p:animEffect transition="in" filter="wipe(left)">
                                      <p:cBhvr>
                                        <p:cTn id="17" dur="500"/>
                                        <p:tgtEl>
                                          <p:spTgt spid="29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
                                        </p:tgtEl>
                                        <p:attrNameLst>
                                          <p:attrName>style.visibility</p:attrName>
                                        </p:attrNameLst>
                                      </p:cBhvr>
                                      <p:to>
                                        <p:strVal val="visible"/>
                                      </p:to>
                                    </p:set>
                                    <p:animEffect transition="in" filter="wipe(left)">
                                      <p:cBhvr>
                                        <p:cTn id="22" dur="500"/>
                                        <p:tgtEl>
                                          <p:spTgt spid="29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2"/>
                                        </p:tgtEl>
                                        <p:attrNameLst>
                                          <p:attrName>style.visibility</p:attrName>
                                        </p:attrNameLst>
                                      </p:cBhvr>
                                      <p:to>
                                        <p:strVal val="visible"/>
                                      </p:to>
                                    </p:set>
                                    <p:animEffect transition="in" filter="wipe(left)">
                                      <p:cBhvr>
                                        <p:cTn id="27" dur="500"/>
                                        <p:tgtEl>
                                          <p:spTgt spid="29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71"/>
                                        </p:tgtEl>
                                        <p:attrNameLst>
                                          <p:attrName>style.visibility</p:attrName>
                                        </p:attrNameLst>
                                      </p:cBhvr>
                                      <p:to>
                                        <p:strVal val="visible"/>
                                      </p:to>
                                    </p:set>
                                    <p:animEffect transition="in" filter="wipe(left)">
                                      <p:cBhvr>
                                        <p:cTn id="32" dur="500"/>
                                        <p:tgtEl>
                                          <p:spTgt spid="29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3"/>
                                        </p:tgtEl>
                                        <p:attrNameLst>
                                          <p:attrName>style.visibility</p:attrName>
                                        </p:attrNameLst>
                                      </p:cBhvr>
                                      <p:to>
                                        <p:strVal val="visible"/>
                                      </p:to>
                                    </p:set>
                                    <p:animEffect transition="in" filter="wipe(left)">
                                      <p:cBhvr>
                                        <p:cTn id="37" dur="500"/>
                                        <p:tgtEl>
                                          <p:spTgt spid="29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4"/>
                                        </p:tgtEl>
                                        <p:attrNameLst>
                                          <p:attrName>style.visibility</p:attrName>
                                        </p:attrNameLst>
                                      </p:cBhvr>
                                      <p:to>
                                        <p:strVal val="visible"/>
                                      </p:to>
                                    </p:set>
                                    <p:animEffect transition="in" filter="wipe(left)">
                                      <p:cBhvr>
                                        <p:cTn id="42" dur="500"/>
                                        <p:tgtEl>
                                          <p:spTgt spid="2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 grpId="0"/>
      <p:bldP spid="2972" grpId="0"/>
      <p:bldP spid="2971" grpId="0"/>
      <p:bldP spid="2973" grpId="0"/>
      <p:bldP spid="297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7" name="文本框"/>
          <p:cNvSpPr>
            <a:spLocks noGrp="1"/>
          </p:cNvSpPr>
          <p:nvPr>
            <p:ph type="title"/>
          </p:nvPr>
        </p:nvSpPr>
        <p:spPr>
          <a:xfrm>
            <a:off x="533400" y="415925"/>
            <a:ext cx="3657600" cy="457198"/>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5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5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有源低通滤波器</a:t>
            </a:r>
            <a:endParaRPr lang="zh-CN" altLang="en-US" sz="25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2978" name="对象"/>
          <p:cNvGraphicFramePr>
            <a:graphicFrameLocks noChangeAspect="1"/>
          </p:cNvGraphicFramePr>
          <p:nvPr/>
        </p:nvGraphicFramePr>
        <p:xfrm>
          <a:off x="563563" y="4240213"/>
          <a:ext cx="4008437" cy="2170112"/>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563563" y="4240213"/>
                        <a:ext cx="4008437" cy="2170112"/>
                      </a:xfrm>
                      <a:prstGeom prst="rect">
                        <a:avLst/>
                      </a:prstGeom>
                      <a:noFill/>
                      <a:ln w="9525" cap="flat" cmpd="sng">
                        <a:noFill/>
                        <a:prstDash val="solid"/>
                        <a:miter/>
                      </a:ln>
                    </p:spPr>
                  </p:pic>
                </p:oleObj>
              </mc:Fallback>
            </mc:AlternateContent>
          </a:graphicData>
        </a:graphic>
      </p:graphicFrame>
      <p:graphicFrame>
        <p:nvGraphicFramePr>
          <p:cNvPr id="2979" name="对象"/>
          <p:cNvGraphicFramePr>
            <a:graphicFrameLocks noChangeAspect="1"/>
          </p:cNvGraphicFramePr>
          <p:nvPr/>
        </p:nvGraphicFramePr>
        <p:xfrm>
          <a:off x="4648200" y="1265238"/>
          <a:ext cx="3713163" cy="1865312"/>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4648200" y="1265238"/>
                        <a:ext cx="3713163" cy="1865312"/>
                      </a:xfrm>
                      <a:prstGeom prst="rect">
                        <a:avLst/>
                      </a:prstGeom>
                      <a:noFill/>
                      <a:ln w="9525" cap="flat" cmpd="sng">
                        <a:noFill/>
                        <a:prstDash val="solid"/>
                        <a:miter/>
                      </a:ln>
                    </p:spPr>
                  </p:pic>
                </p:oleObj>
              </mc:Fallback>
            </mc:AlternateContent>
          </a:graphicData>
        </a:graphic>
      </p:graphicFrame>
      <p:graphicFrame>
        <p:nvGraphicFramePr>
          <p:cNvPr id="2980" name="对象"/>
          <p:cNvGraphicFramePr>
            <a:graphicFrameLocks noChangeAspect="1"/>
          </p:cNvGraphicFramePr>
          <p:nvPr/>
        </p:nvGraphicFramePr>
        <p:xfrm>
          <a:off x="4757738" y="3109912"/>
          <a:ext cx="2786062" cy="1143000"/>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4757738" y="3109912"/>
                        <a:ext cx="2786062" cy="1143000"/>
                      </a:xfrm>
                      <a:prstGeom prst="rect">
                        <a:avLst/>
                      </a:prstGeom>
                      <a:noFill/>
                      <a:ln w="9525" cap="flat" cmpd="sng">
                        <a:noFill/>
                        <a:prstDash val="solid"/>
                        <a:miter/>
                      </a:ln>
                    </p:spPr>
                  </p:pic>
                </p:oleObj>
              </mc:Fallback>
            </mc:AlternateContent>
          </a:graphicData>
        </a:graphic>
      </p:graphicFrame>
      <p:graphicFrame>
        <p:nvGraphicFramePr>
          <p:cNvPr id="2981" name="对象"/>
          <p:cNvGraphicFramePr>
            <a:graphicFrameLocks noChangeAspect="1"/>
          </p:cNvGraphicFramePr>
          <p:nvPr/>
        </p:nvGraphicFramePr>
        <p:xfrm>
          <a:off x="5516413" y="4572000"/>
          <a:ext cx="2554036" cy="1493486"/>
        </p:xfrm>
        <a:graphic>
          <a:graphicData uri="http://schemas.openxmlformats.org/presentationml/2006/ole">
            <mc:AlternateContent xmlns:mc="http://schemas.openxmlformats.org/markup-compatibility/2006">
              <mc:Choice xmlns:v="urn:schemas-microsoft-com:vml" Requires="v">
                <p:oleObj spid="_x0000_s4" name="package" r:id="rId7" imgW="1115695" imgH="631190" progId="package">
                  <p:embed/>
                </p:oleObj>
              </mc:Choice>
              <mc:Fallback>
                <p:oleObj name="package" r:id="rId7" imgW="1115695" imgH="631190" progId="package">
                  <p:embed/>
                  <p:pic>
                    <p:nvPicPr>
                      <p:cNvPr id="0" name="对象"/>
                      <p:cNvPicPr>
                        <a:picLocks noChangeAspect="1"/>
                      </p:cNvPicPr>
                      <p:nvPr/>
                    </p:nvPicPr>
                    <p:blipFill>
                      <a:blip r:embed="rId8" cstate="print"/>
                      <a:stretch>
                        <a:fillRect/>
                      </a:stretch>
                    </p:blipFill>
                    <p:spPr>
                      <a:xfrm>
                        <a:off x="5516413" y="4572000"/>
                        <a:ext cx="2554036" cy="1493486"/>
                      </a:xfrm>
                      <a:prstGeom prst="rect">
                        <a:avLst/>
                      </a:prstGeom>
                      <a:noFill/>
                      <a:ln w="9525" cap="flat" cmpd="sng">
                        <a:noFill/>
                        <a:prstDash val="solid"/>
                        <a:miter/>
                      </a:ln>
                    </p:spPr>
                  </p:pic>
                </p:oleObj>
              </mc:Fallback>
            </mc:AlternateContent>
          </a:graphicData>
        </a:graphic>
      </p:graphicFrame>
      <p:grpSp>
        <p:nvGrpSpPr>
          <p:cNvPr id="3036" name="组合"/>
          <p:cNvGrpSpPr/>
          <p:nvPr/>
        </p:nvGrpSpPr>
        <p:grpSpPr>
          <a:xfrm>
            <a:off x="304800" y="777875"/>
            <a:ext cx="4419600" cy="3184526"/>
            <a:chOff x="304800" y="777875"/>
            <a:chExt cx="4419600" cy="3184526"/>
          </a:xfrm>
        </p:grpSpPr>
        <p:sp>
          <p:nvSpPr>
            <p:cNvPr id="2982" name="矩形"/>
            <p:cNvSpPr/>
            <p:nvPr/>
          </p:nvSpPr>
          <p:spPr>
            <a:xfrm>
              <a:off x="304800" y="2852043"/>
              <a:ext cx="721566" cy="5204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983" name="矩形"/>
            <p:cNvSpPr/>
            <p:nvPr/>
          </p:nvSpPr>
          <p:spPr>
            <a:xfrm>
              <a:off x="3912637" y="2491318"/>
              <a:ext cx="811763"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984" name="矩形"/>
            <p:cNvSpPr/>
            <p:nvPr/>
          </p:nvSpPr>
          <p:spPr>
            <a:xfrm>
              <a:off x="2486413" y="777875"/>
              <a:ext cx="1065439" cy="51854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F</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985" name="矩形"/>
            <p:cNvSpPr/>
            <p:nvPr/>
          </p:nvSpPr>
          <p:spPr>
            <a:xfrm>
              <a:off x="2523995" y="1390355"/>
              <a:ext cx="484803" cy="150302"/>
            </a:xfrm>
            <a:prstGeom prst="rect">
              <a:avLst/>
            </a:prstGeom>
            <a:noFill/>
            <a:ln w="38100" cap="flat" cmpd="sng">
              <a:solidFill>
                <a:srgbClr val="000000"/>
              </a:solidFill>
              <a:prstDash val="solid"/>
              <a:miter/>
            </a:ln>
          </p:spPr>
        </p:sp>
        <p:sp>
          <p:nvSpPr>
            <p:cNvPr id="2986" name="直线"/>
            <p:cNvSpPr/>
            <p:nvPr/>
          </p:nvSpPr>
          <p:spPr>
            <a:xfrm>
              <a:off x="3534941" y="1463628"/>
              <a:ext cx="0" cy="988236"/>
            </a:xfrm>
            <a:prstGeom prst="line">
              <a:avLst/>
            </a:prstGeom>
            <a:noFill/>
            <a:ln w="38100" cap="flat" cmpd="sng">
              <a:solidFill>
                <a:srgbClr val="000000"/>
              </a:solidFill>
              <a:prstDash val="solid"/>
              <a:round/>
            </a:ln>
          </p:spPr>
        </p:sp>
        <p:sp>
          <p:nvSpPr>
            <p:cNvPr id="2987" name="矩形"/>
            <p:cNvSpPr/>
            <p:nvPr/>
          </p:nvSpPr>
          <p:spPr>
            <a:xfrm>
              <a:off x="2198914" y="2959133"/>
              <a:ext cx="811763"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988" name="矩形"/>
            <p:cNvSpPr/>
            <p:nvPr/>
          </p:nvSpPr>
          <p:spPr>
            <a:xfrm>
              <a:off x="1353327" y="2671680"/>
              <a:ext cx="484802" cy="148422"/>
            </a:xfrm>
            <a:prstGeom prst="rect">
              <a:avLst/>
            </a:prstGeom>
            <a:noFill/>
            <a:ln w="38100" cap="flat" cmpd="sng">
              <a:solidFill>
                <a:srgbClr val="000000"/>
              </a:solidFill>
              <a:prstDash val="solid"/>
              <a:miter/>
            </a:ln>
          </p:spPr>
        </p:sp>
        <p:sp>
          <p:nvSpPr>
            <p:cNvPr id="2989" name="矩形"/>
            <p:cNvSpPr/>
            <p:nvPr/>
          </p:nvSpPr>
          <p:spPr>
            <a:xfrm>
              <a:off x="1477347" y="3049313"/>
              <a:ext cx="1024099"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990" name="矩形"/>
            <p:cNvSpPr/>
            <p:nvPr/>
          </p:nvSpPr>
          <p:spPr>
            <a:xfrm>
              <a:off x="1353327" y="2185078"/>
              <a:ext cx="484802" cy="148422"/>
            </a:xfrm>
            <a:prstGeom prst="rect">
              <a:avLst/>
            </a:prstGeom>
            <a:noFill/>
            <a:ln w="38100" cap="flat" cmpd="sng">
              <a:solidFill>
                <a:srgbClr val="000000"/>
              </a:solidFill>
              <a:prstDash val="solid"/>
              <a:miter/>
            </a:ln>
          </p:spPr>
        </p:sp>
        <p:sp>
          <p:nvSpPr>
            <p:cNvPr id="2991" name="直线"/>
            <p:cNvSpPr/>
            <p:nvPr/>
          </p:nvSpPr>
          <p:spPr>
            <a:xfrm>
              <a:off x="2018522" y="1463628"/>
              <a:ext cx="0" cy="834176"/>
            </a:xfrm>
            <a:prstGeom prst="line">
              <a:avLst/>
            </a:prstGeom>
            <a:noFill/>
            <a:ln w="38100" cap="flat" cmpd="sng">
              <a:solidFill>
                <a:srgbClr val="000000"/>
              </a:solidFill>
              <a:prstDash val="solid"/>
              <a:round/>
            </a:ln>
          </p:spPr>
        </p:sp>
        <p:sp>
          <p:nvSpPr>
            <p:cNvPr id="2992" name="矩形"/>
            <p:cNvSpPr/>
            <p:nvPr/>
          </p:nvSpPr>
          <p:spPr>
            <a:xfrm>
              <a:off x="1296955" y="2761862"/>
              <a:ext cx="420913" cy="520419"/>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R</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993" name="直线"/>
            <p:cNvSpPr/>
            <p:nvPr/>
          </p:nvSpPr>
          <p:spPr>
            <a:xfrm>
              <a:off x="3029468" y="1463628"/>
              <a:ext cx="505473" cy="0"/>
            </a:xfrm>
            <a:prstGeom prst="line">
              <a:avLst/>
            </a:prstGeom>
            <a:noFill/>
            <a:ln w="38100" cap="flat" cmpd="sng">
              <a:solidFill>
                <a:srgbClr val="000000"/>
              </a:solidFill>
              <a:prstDash val="solid"/>
              <a:round/>
            </a:ln>
          </p:spPr>
        </p:sp>
        <p:sp>
          <p:nvSpPr>
            <p:cNvPr id="2994" name="直线"/>
            <p:cNvSpPr/>
            <p:nvPr/>
          </p:nvSpPr>
          <p:spPr>
            <a:xfrm flipH="1">
              <a:off x="727593" y="2256471"/>
              <a:ext cx="618217" cy="0"/>
            </a:xfrm>
            <a:prstGeom prst="line">
              <a:avLst/>
            </a:prstGeom>
            <a:noFill/>
            <a:ln w="38100" cap="flat" cmpd="sng">
              <a:solidFill>
                <a:srgbClr val="000000"/>
              </a:solidFill>
              <a:prstDash val="solid"/>
              <a:round/>
            </a:ln>
          </p:spPr>
        </p:sp>
        <p:sp>
          <p:nvSpPr>
            <p:cNvPr id="2995" name="直线"/>
            <p:cNvSpPr/>
            <p:nvPr/>
          </p:nvSpPr>
          <p:spPr>
            <a:xfrm flipH="1">
              <a:off x="889193" y="2744953"/>
              <a:ext cx="443463" cy="0"/>
            </a:xfrm>
            <a:prstGeom prst="line">
              <a:avLst/>
            </a:prstGeom>
            <a:noFill/>
            <a:ln w="38100" cap="flat" cmpd="sng">
              <a:solidFill>
                <a:srgbClr val="000000"/>
              </a:solidFill>
              <a:prstDash val="solid"/>
              <a:round/>
            </a:ln>
          </p:spPr>
        </p:sp>
        <p:grpSp>
          <p:nvGrpSpPr>
            <p:cNvPr id="2998" name="组合"/>
            <p:cNvGrpSpPr/>
            <p:nvPr/>
          </p:nvGrpSpPr>
          <p:grpSpPr>
            <a:xfrm>
              <a:off x="1928326" y="3393131"/>
              <a:ext cx="302532" cy="413331"/>
              <a:chOff x="1928326" y="3393131"/>
              <a:chExt cx="302532" cy="413331"/>
            </a:xfrm>
          </p:grpSpPr>
          <p:sp>
            <p:nvSpPr>
              <p:cNvPr id="2996" name="直线"/>
              <p:cNvSpPr/>
              <p:nvPr/>
            </p:nvSpPr>
            <p:spPr>
              <a:xfrm>
                <a:off x="1928326" y="3806462"/>
                <a:ext cx="302532" cy="0"/>
              </a:xfrm>
              <a:prstGeom prst="line">
                <a:avLst/>
              </a:prstGeom>
              <a:noFill/>
              <a:ln w="38100" cap="flat" cmpd="sng">
                <a:solidFill>
                  <a:srgbClr val="000000"/>
                </a:solidFill>
                <a:prstDash val="solid"/>
                <a:round/>
              </a:ln>
            </p:spPr>
          </p:sp>
          <p:sp>
            <p:nvSpPr>
              <p:cNvPr id="2997" name="直线"/>
              <p:cNvSpPr/>
              <p:nvPr/>
            </p:nvSpPr>
            <p:spPr>
              <a:xfrm>
                <a:off x="2085316" y="3393131"/>
                <a:ext cx="0" cy="413330"/>
              </a:xfrm>
              <a:prstGeom prst="line">
                <a:avLst/>
              </a:prstGeom>
              <a:noFill/>
              <a:ln w="38100" cap="flat" cmpd="sng">
                <a:solidFill>
                  <a:srgbClr val="000000"/>
                </a:solidFill>
                <a:prstDash val="solid"/>
                <a:round/>
              </a:ln>
            </p:spPr>
          </p:sp>
        </p:grpSp>
        <p:sp>
          <p:nvSpPr>
            <p:cNvPr id="2999" name="直线"/>
            <p:cNvSpPr/>
            <p:nvPr/>
          </p:nvSpPr>
          <p:spPr>
            <a:xfrm>
              <a:off x="2018522" y="1463628"/>
              <a:ext cx="507352" cy="0"/>
            </a:xfrm>
            <a:prstGeom prst="line">
              <a:avLst/>
            </a:prstGeom>
            <a:noFill/>
            <a:ln w="38100" cap="flat" cmpd="sng">
              <a:solidFill>
                <a:srgbClr val="000000"/>
              </a:solidFill>
              <a:prstDash val="solid"/>
              <a:round/>
            </a:ln>
          </p:spPr>
        </p:sp>
        <p:grpSp>
          <p:nvGrpSpPr>
            <p:cNvPr id="3010" name="组合"/>
            <p:cNvGrpSpPr/>
            <p:nvPr/>
          </p:nvGrpSpPr>
          <p:grpSpPr>
            <a:xfrm>
              <a:off x="1838130" y="1499324"/>
              <a:ext cx="1993704" cy="1487990"/>
              <a:chOff x="1838130" y="1499324"/>
              <a:chExt cx="1993704" cy="1487990"/>
            </a:xfrm>
          </p:grpSpPr>
          <p:sp>
            <p:nvSpPr>
              <p:cNvPr id="3000" name="矩形" descr="40%"/>
              <p:cNvSpPr/>
              <p:nvPr/>
            </p:nvSpPr>
            <p:spPr>
              <a:xfrm>
                <a:off x="2381185" y="1824352"/>
                <a:ext cx="973363" cy="1162961"/>
              </a:xfrm>
              <a:prstGeom prst="rect">
                <a:avLst/>
              </a:prstGeom>
              <a:noFill/>
              <a:ln w="38100" cap="flat" cmpd="sng">
                <a:solidFill>
                  <a:srgbClr val="000000"/>
                </a:solidFill>
                <a:prstDash val="solid"/>
                <a:miter/>
              </a:ln>
            </p:spPr>
          </p:sp>
          <p:sp>
            <p:nvSpPr>
              <p:cNvPr id="3001" name="矩形"/>
              <p:cNvSpPr/>
              <p:nvPr/>
            </p:nvSpPr>
            <p:spPr>
              <a:xfrm>
                <a:off x="2368032" y="2429319"/>
                <a:ext cx="419034" cy="51854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02" name="矩形"/>
              <p:cNvSpPr/>
              <p:nvPr/>
            </p:nvSpPr>
            <p:spPr>
              <a:xfrm>
                <a:off x="2969337" y="2164411"/>
                <a:ext cx="751631" cy="52042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03" name="矩形"/>
              <p:cNvSpPr/>
              <p:nvPr/>
            </p:nvSpPr>
            <p:spPr>
              <a:xfrm>
                <a:off x="2775791" y="1756716"/>
                <a:ext cx="992155" cy="4584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04" name="直线"/>
              <p:cNvSpPr/>
              <p:nvPr/>
            </p:nvSpPr>
            <p:spPr>
              <a:xfrm>
                <a:off x="1838130" y="2744953"/>
                <a:ext cx="544934" cy="0"/>
              </a:xfrm>
              <a:prstGeom prst="line">
                <a:avLst/>
              </a:prstGeom>
              <a:noFill/>
              <a:ln w="38100" cap="flat" cmpd="sng">
                <a:solidFill>
                  <a:srgbClr val="000000"/>
                </a:solidFill>
                <a:prstDash val="solid"/>
                <a:round/>
              </a:ln>
            </p:spPr>
          </p:sp>
          <p:sp>
            <p:nvSpPr>
              <p:cNvPr id="3005" name="直线"/>
              <p:cNvSpPr/>
              <p:nvPr/>
            </p:nvSpPr>
            <p:spPr>
              <a:xfrm>
                <a:off x="3354549" y="2436833"/>
                <a:ext cx="477285" cy="0"/>
              </a:xfrm>
              <a:prstGeom prst="line">
                <a:avLst/>
              </a:prstGeom>
              <a:noFill/>
              <a:ln w="38100" cap="flat" cmpd="sng">
                <a:solidFill>
                  <a:srgbClr val="000000"/>
                </a:solidFill>
                <a:prstDash val="solid"/>
                <a:round/>
              </a:ln>
            </p:spPr>
          </p:sp>
          <p:sp>
            <p:nvSpPr>
              <p:cNvPr id="3006" name="直线"/>
              <p:cNvSpPr/>
              <p:nvPr/>
            </p:nvSpPr>
            <p:spPr>
              <a:xfrm>
                <a:off x="2012885" y="1499324"/>
                <a:ext cx="0" cy="0"/>
              </a:xfrm>
              <a:prstGeom prst="line">
                <a:avLst/>
              </a:prstGeom>
              <a:noFill/>
              <a:ln w="28575" cap="flat" cmpd="sng">
                <a:solidFill>
                  <a:srgbClr val="000000"/>
                </a:solidFill>
                <a:prstDash val="solid"/>
                <a:round/>
              </a:ln>
            </p:spPr>
          </p:sp>
          <p:sp>
            <p:nvSpPr>
              <p:cNvPr id="3007" name="直线"/>
              <p:cNvSpPr/>
              <p:nvPr/>
            </p:nvSpPr>
            <p:spPr>
              <a:xfrm>
                <a:off x="1838130" y="2280895"/>
                <a:ext cx="544934" cy="0"/>
              </a:xfrm>
              <a:prstGeom prst="line">
                <a:avLst/>
              </a:prstGeom>
              <a:noFill/>
              <a:ln w="38100" cap="flat" cmpd="sng">
                <a:solidFill>
                  <a:srgbClr val="000000"/>
                </a:solidFill>
                <a:prstDash val="solid"/>
                <a:round/>
              </a:ln>
            </p:spPr>
          </p:sp>
          <p:sp>
            <p:nvSpPr>
              <p:cNvPr id="3008" name="矩形"/>
              <p:cNvSpPr/>
              <p:nvPr/>
            </p:nvSpPr>
            <p:spPr>
              <a:xfrm>
                <a:off x="2381185" y="1920170"/>
                <a:ext cx="620097" cy="51854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09" name="矩形"/>
              <p:cNvSpPr/>
              <p:nvPr/>
            </p:nvSpPr>
            <p:spPr>
              <a:xfrm rot="5400000">
                <a:off x="2580398" y="1816799"/>
                <a:ext cx="371996" cy="456616"/>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3011" name="椭圆"/>
            <p:cNvSpPr/>
            <p:nvPr/>
          </p:nvSpPr>
          <p:spPr>
            <a:xfrm>
              <a:off x="755779" y="2713014"/>
              <a:ext cx="118382" cy="118361"/>
            </a:xfrm>
            <a:prstGeom prst="ellipse">
              <a:avLst/>
            </a:prstGeom>
            <a:noFill/>
            <a:ln w="38100" cap="flat" cmpd="sng">
              <a:solidFill>
                <a:srgbClr val="000000"/>
              </a:solidFill>
              <a:prstDash val="solid"/>
              <a:round/>
            </a:ln>
          </p:spPr>
        </p:sp>
        <p:sp>
          <p:nvSpPr>
            <p:cNvPr id="3012" name="椭圆"/>
            <p:cNvSpPr/>
            <p:nvPr/>
          </p:nvSpPr>
          <p:spPr>
            <a:xfrm>
              <a:off x="3822441" y="2372955"/>
              <a:ext cx="118381" cy="118361"/>
            </a:xfrm>
            <a:prstGeom prst="ellipse">
              <a:avLst/>
            </a:prstGeom>
            <a:noFill/>
            <a:ln w="38100" cap="flat" cmpd="sng">
              <a:solidFill>
                <a:srgbClr val="000000"/>
              </a:solidFill>
              <a:prstDash val="solid"/>
              <a:round/>
            </a:ln>
          </p:spPr>
        </p:sp>
        <p:sp>
          <p:nvSpPr>
            <p:cNvPr id="3013" name="矩形"/>
            <p:cNvSpPr/>
            <p:nvPr/>
          </p:nvSpPr>
          <p:spPr>
            <a:xfrm>
              <a:off x="1265010" y="1589505"/>
              <a:ext cx="663315" cy="51854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018" name="组合"/>
            <p:cNvGrpSpPr/>
            <p:nvPr/>
          </p:nvGrpSpPr>
          <p:grpSpPr>
            <a:xfrm>
              <a:off x="3732245" y="3184587"/>
              <a:ext cx="278104" cy="388906"/>
              <a:chOff x="3732245" y="3184587"/>
              <a:chExt cx="278104" cy="388906"/>
            </a:xfrm>
          </p:grpSpPr>
          <p:grpSp>
            <p:nvGrpSpPr>
              <p:cNvPr id="3016" name="组合"/>
              <p:cNvGrpSpPr/>
              <p:nvPr/>
            </p:nvGrpSpPr>
            <p:grpSpPr>
              <a:xfrm>
                <a:off x="3732245" y="3286040"/>
                <a:ext cx="278104" cy="287452"/>
                <a:chOff x="3732245" y="3286040"/>
                <a:chExt cx="278104" cy="287452"/>
              </a:xfrm>
            </p:grpSpPr>
            <p:sp>
              <p:nvSpPr>
                <p:cNvPr id="3014" name="直线"/>
                <p:cNvSpPr/>
                <p:nvPr/>
              </p:nvSpPr>
              <p:spPr>
                <a:xfrm>
                  <a:off x="3732245" y="3573493"/>
                  <a:ext cx="278104" cy="0"/>
                </a:xfrm>
                <a:prstGeom prst="line">
                  <a:avLst/>
                </a:prstGeom>
                <a:noFill/>
                <a:ln w="38100" cap="flat" cmpd="sng">
                  <a:solidFill>
                    <a:srgbClr val="000000"/>
                  </a:solidFill>
                  <a:prstDash val="solid"/>
                  <a:round/>
                </a:ln>
              </p:spPr>
            </p:sp>
            <p:sp>
              <p:nvSpPr>
                <p:cNvPr id="3015" name="直线"/>
                <p:cNvSpPr/>
                <p:nvPr/>
              </p:nvSpPr>
              <p:spPr>
                <a:xfrm>
                  <a:off x="3876557" y="3286040"/>
                  <a:ext cx="0" cy="287451"/>
                </a:xfrm>
                <a:prstGeom prst="line">
                  <a:avLst/>
                </a:prstGeom>
                <a:noFill/>
                <a:ln w="38100" cap="flat" cmpd="sng">
                  <a:solidFill>
                    <a:srgbClr val="000000"/>
                  </a:solidFill>
                  <a:prstDash val="solid"/>
                  <a:round/>
                </a:ln>
              </p:spPr>
            </p:sp>
          </p:grpSp>
          <p:sp>
            <p:nvSpPr>
              <p:cNvPr id="3017" name="椭圆"/>
              <p:cNvSpPr/>
              <p:nvPr/>
            </p:nvSpPr>
            <p:spPr>
              <a:xfrm>
                <a:off x="3822441" y="3184587"/>
                <a:ext cx="118381" cy="118361"/>
              </a:xfrm>
              <a:prstGeom prst="ellipse">
                <a:avLst/>
              </a:prstGeom>
              <a:noFill/>
              <a:ln w="38100" cap="flat" cmpd="sng">
                <a:solidFill>
                  <a:srgbClr val="000000"/>
                </a:solidFill>
                <a:prstDash val="solid"/>
                <a:round/>
              </a:ln>
            </p:spPr>
          </p:sp>
        </p:grpSp>
        <p:sp>
          <p:nvSpPr>
            <p:cNvPr id="3019" name="矩形"/>
            <p:cNvSpPr/>
            <p:nvPr/>
          </p:nvSpPr>
          <p:spPr>
            <a:xfrm>
              <a:off x="3912637" y="2147502"/>
              <a:ext cx="541175" cy="5204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020" name="矩形"/>
            <p:cNvSpPr/>
            <p:nvPr/>
          </p:nvSpPr>
          <p:spPr>
            <a:xfrm>
              <a:off x="3912637" y="2959133"/>
              <a:ext cx="541175"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021" name="直线"/>
            <p:cNvSpPr/>
            <p:nvPr/>
          </p:nvSpPr>
          <p:spPr>
            <a:xfrm>
              <a:off x="2108718" y="2744953"/>
              <a:ext cx="0" cy="467814"/>
            </a:xfrm>
            <a:prstGeom prst="line">
              <a:avLst/>
            </a:prstGeom>
            <a:noFill/>
            <a:ln w="38100" cap="flat" cmpd="sng">
              <a:solidFill>
                <a:srgbClr val="000000"/>
              </a:solidFill>
              <a:prstDash val="solid"/>
              <a:round/>
            </a:ln>
          </p:spPr>
        </p:sp>
        <p:grpSp>
          <p:nvGrpSpPr>
            <p:cNvPr id="3026" name="组合"/>
            <p:cNvGrpSpPr/>
            <p:nvPr/>
          </p:nvGrpSpPr>
          <p:grpSpPr>
            <a:xfrm>
              <a:off x="658067" y="3573493"/>
              <a:ext cx="278104" cy="388908"/>
              <a:chOff x="658067" y="3573493"/>
              <a:chExt cx="278104" cy="388908"/>
            </a:xfrm>
          </p:grpSpPr>
          <p:grpSp>
            <p:nvGrpSpPr>
              <p:cNvPr id="3024" name="组合"/>
              <p:cNvGrpSpPr/>
              <p:nvPr/>
            </p:nvGrpSpPr>
            <p:grpSpPr>
              <a:xfrm>
                <a:off x="658067" y="3674948"/>
                <a:ext cx="278104" cy="287453"/>
                <a:chOff x="658067" y="3674948"/>
                <a:chExt cx="278104" cy="287453"/>
              </a:xfrm>
            </p:grpSpPr>
            <p:sp>
              <p:nvSpPr>
                <p:cNvPr id="3022" name="直线"/>
                <p:cNvSpPr/>
                <p:nvPr/>
              </p:nvSpPr>
              <p:spPr>
                <a:xfrm>
                  <a:off x="658067" y="3962401"/>
                  <a:ext cx="278104" cy="0"/>
                </a:xfrm>
                <a:prstGeom prst="line">
                  <a:avLst/>
                </a:prstGeom>
                <a:noFill/>
                <a:ln w="38100" cap="flat" cmpd="sng">
                  <a:solidFill>
                    <a:srgbClr val="000000"/>
                  </a:solidFill>
                  <a:prstDash val="solid"/>
                  <a:round/>
                </a:ln>
              </p:spPr>
            </p:sp>
            <p:sp>
              <p:nvSpPr>
                <p:cNvPr id="3023" name="直线"/>
                <p:cNvSpPr/>
                <p:nvPr/>
              </p:nvSpPr>
              <p:spPr>
                <a:xfrm>
                  <a:off x="802379" y="3674948"/>
                  <a:ext cx="0" cy="287451"/>
                </a:xfrm>
                <a:prstGeom prst="line">
                  <a:avLst/>
                </a:prstGeom>
                <a:noFill/>
                <a:ln w="38100" cap="flat" cmpd="sng">
                  <a:solidFill>
                    <a:srgbClr val="000000"/>
                  </a:solidFill>
                  <a:prstDash val="solid"/>
                  <a:round/>
                </a:ln>
              </p:spPr>
            </p:sp>
          </p:grpSp>
          <p:sp>
            <p:nvSpPr>
              <p:cNvPr id="3025" name="椭圆"/>
              <p:cNvSpPr/>
              <p:nvPr/>
            </p:nvSpPr>
            <p:spPr>
              <a:xfrm>
                <a:off x="748263" y="3573493"/>
                <a:ext cx="118382" cy="118361"/>
              </a:xfrm>
              <a:prstGeom prst="ellipse">
                <a:avLst/>
              </a:prstGeom>
              <a:noFill/>
              <a:ln w="38100" cap="flat" cmpd="sng">
                <a:solidFill>
                  <a:srgbClr val="000000"/>
                </a:solidFill>
                <a:prstDash val="solid"/>
                <a:round/>
              </a:ln>
            </p:spPr>
          </p:sp>
        </p:grpSp>
        <p:sp>
          <p:nvSpPr>
            <p:cNvPr id="3027" name="矩形"/>
            <p:cNvSpPr/>
            <p:nvPr/>
          </p:nvSpPr>
          <p:spPr>
            <a:xfrm>
              <a:off x="2108718" y="2778770"/>
              <a:ext cx="541175"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030" name="组合"/>
            <p:cNvGrpSpPr/>
            <p:nvPr/>
          </p:nvGrpSpPr>
          <p:grpSpPr>
            <a:xfrm>
              <a:off x="567871" y="2247078"/>
              <a:ext cx="278104" cy="287453"/>
              <a:chOff x="567871" y="2247078"/>
              <a:chExt cx="278104" cy="287453"/>
            </a:xfrm>
          </p:grpSpPr>
          <p:sp>
            <p:nvSpPr>
              <p:cNvPr id="3028" name="直线"/>
              <p:cNvSpPr/>
              <p:nvPr/>
            </p:nvSpPr>
            <p:spPr>
              <a:xfrm>
                <a:off x="567871" y="2534531"/>
                <a:ext cx="278104" cy="0"/>
              </a:xfrm>
              <a:prstGeom prst="line">
                <a:avLst/>
              </a:prstGeom>
              <a:noFill/>
              <a:ln w="38100" cap="flat" cmpd="sng">
                <a:solidFill>
                  <a:srgbClr val="000000"/>
                </a:solidFill>
                <a:prstDash val="solid"/>
                <a:round/>
              </a:ln>
            </p:spPr>
          </p:sp>
          <p:sp>
            <p:nvSpPr>
              <p:cNvPr id="3029" name="直线"/>
              <p:cNvSpPr/>
              <p:nvPr/>
            </p:nvSpPr>
            <p:spPr>
              <a:xfrm>
                <a:off x="712184" y="2247078"/>
                <a:ext cx="0" cy="287451"/>
              </a:xfrm>
              <a:prstGeom prst="line">
                <a:avLst/>
              </a:prstGeom>
              <a:noFill/>
              <a:ln w="38100" cap="flat" cmpd="sng">
                <a:solidFill>
                  <a:srgbClr val="000000"/>
                </a:solidFill>
                <a:prstDash val="solid"/>
                <a:round/>
              </a:ln>
            </p:spPr>
          </p:sp>
        </p:grpSp>
        <p:sp>
          <p:nvSpPr>
            <p:cNvPr id="3031" name="矩形"/>
            <p:cNvSpPr/>
            <p:nvPr/>
          </p:nvSpPr>
          <p:spPr>
            <a:xfrm>
              <a:off x="304800" y="2491318"/>
              <a:ext cx="541175" cy="51854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032" name="矩形"/>
            <p:cNvSpPr/>
            <p:nvPr/>
          </p:nvSpPr>
          <p:spPr>
            <a:xfrm>
              <a:off x="2108718" y="3212768"/>
              <a:ext cx="541175" cy="51854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033" name="矩形"/>
            <p:cNvSpPr/>
            <p:nvPr/>
          </p:nvSpPr>
          <p:spPr>
            <a:xfrm>
              <a:off x="304800" y="3319857"/>
              <a:ext cx="541175" cy="51854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034" name="直线"/>
            <p:cNvSpPr/>
            <p:nvPr/>
          </p:nvSpPr>
          <p:spPr>
            <a:xfrm>
              <a:off x="1928326" y="3212768"/>
              <a:ext cx="360782" cy="0"/>
            </a:xfrm>
            <a:prstGeom prst="line">
              <a:avLst/>
            </a:prstGeom>
            <a:noFill/>
            <a:ln w="38100" cap="flat" cmpd="sng">
              <a:solidFill>
                <a:srgbClr val="000000"/>
              </a:solidFill>
              <a:prstDash val="solid"/>
              <a:round/>
            </a:ln>
          </p:spPr>
        </p:sp>
        <p:sp>
          <p:nvSpPr>
            <p:cNvPr id="3035" name="直线"/>
            <p:cNvSpPr/>
            <p:nvPr/>
          </p:nvSpPr>
          <p:spPr>
            <a:xfrm>
              <a:off x="1928326" y="3393131"/>
              <a:ext cx="360782" cy="0"/>
            </a:xfrm>
            <a:prstGeom prst="line">
              <a:avLst/>
            </a:prstGeom>
            <a:noFill/>
            <a:ln w="38100" cap="flat" cmpd="sng">
              <a:solidFill>
                <a:srgbClr val="000000"/>
              </a:solidFill>
              <a:prstDash val="solid"/>
              <a:round/>
            </a:ln>
          </p:spPr>
        </p:sp>
      </p:grpSp>
      <p:sp>
        <p:nvSpPr>
          <p:cNvPr id="3037" name="矩形"/>
          <p:cNvSpPr/>
          <p:nvPr/>
        </p:nvSpPr>
        <p:spPr>
          <a:xfrm>
            <a:off x="4191000" y="700088"/>
            <a:ext cx="464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设输入为正弦波信号</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则有</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38" name="矩形"/>
          <p:cNvSpPr/>
          <p:nvPr/>
        </p:nvSpPr>
        <p:spPr>
          <a:xfrm>
            <a:off x="533400" y="4052888"/>
            <a:ext cx="914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故：</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36"/>
                                        </p:tgtEl>
                                        <p:attrNameLst>
                                          <p:attrName>style.visibility</p:attrName>
                                        </p:attrNameLst>
                                      </p:cBhvr>
                                      <p:to>
                                        <p:strVal val="visible"/>
                                      </p:to>
                                    </p:set>
                                    <p:animEffect transition="in" filter="box(in)">
                                      <p:cBhvr>
                                        <p:cTn id="7" dur="500"/>
                                        <p:tgtEl>
                                          <p:spTgt spid="303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37"/>
                                        </p:tgtEl>
                                        <p:attrNameLst>
                                          <p:attrName>style.visibility</p:attrName>
                                        </p:attrNameLst>
                                      </p:cBhvr>
                                      <p:to>
                                        <p:strVal val="visible"/>
                                      </p:to>
                                    </p:set>
                                    <p:animEffect transition="in" filter="wipe(up)">
                                      <p:cBhvr>
                                        <p:cTn id="11" dur="500"/>
                                        <p:tgtEl>
                                          <p:spTgt spid="30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79"/>
                                        </p:tgtEl>
                                        <p:attrNameLst>
                                          <p:attrName>style.visibility</p:attrName>
                                        </p:attrNameLst>
                                      </p:cBhvr>
                                      <p:to>
                                        <p:strVal val="visible"/>
                                      </p:to>
                                    </p:set>
                                    <p:animEffect transition="in" filter="wipe(left)">
                                      <p:cBhvr>
                                        <p:cTn id="16" dur="500"/>
                                        <p:tgtEl>
                                          <p:spTgt spid="297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80"/>
                                        </p:tgtEl>
                                        <p:attrNameLst>
                                          <p:attrName>style.visibility</p:attrName>
                                        </p:attrNameLst>
                                      </p:cBhvr>
                                      <p:to>
                                        <p:strVal val="visible"/>
                                      </p:to>
                                    </p:set>
                                    <p:animEffect transition="in" filter="wipe(left)">
                                      <p:cBhvr>
                                        <p:cTn id="21" dur="500"/>
                                        <p:tgtEl>
                                          <p:spTgt spid="2980"/>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3038"/>
                                        </p:tgtEl>
                                        <p:attrNameLst>
                                          <p:attrName>style.visibility</p:attrName>
                                        </p:attrNameLst>
                                      </p:cBhvr>
                                      <p:to>
                                        <p:strVal val="visible"/>
                                      </p:to>
                                    </p:set>
                                    <p:animEffect transition="in" filter="wipe(up)">
                                      <p:cBhvr>
                                        <p:cTn id="25" dur="500"/>
                                        <p:tgtEl>
                                          <p:spTgt spid="30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978"/>
                                        </p:tgtEl>
                                        <p:attrNameLst>
                                          <p:attrName>style.visibility</p:attrName>
                                        </p:attrNameLst>
                                      </p:cBhvr>
                                      <p:to>
                                        <p:strVal val="visible"/>
                                      </p:to>
                                    </p:set>
                                    <p:animEffect transition="in" filter="wipe(left)">
                                      <p:cBhvr>
                                        <p:cTn id="30" dur="500"/>
                                        <p:tgtEl>
                                          <p:spTgt spid="29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981"/>
                                        </p:tgtEl>
                                        <p:attrNameLst>
                                          <p:attrName>style.visibility</p:attrName>
                                        </p:attrNameLst>
                                      </p:cBhvr>
                                      <p:to>
                                        <p:strVal val="visible"/>
                                      </p:to>
                                    </p:set>
                                    <p:animEffect transition="in" filter="wipe(left)">
                                      <p:cBhvr>
                                        <p:cTn id="35" dur="500"/>
                                        <p:tgtEl>
                                          <p:spTgt spid="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6" grpId="0" animBg="1"/>
      <p:bldP spid="3037" grpId="0"/>
      <p:bldP spid="303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041" name="对象"/>
          <p:cNvGraphicFramePr>
            <a:graphicFrameLocks noChangeAspect="1"/>
          </p:cNvGraphicFramePr>
          <p:nvPr/>
        </p:nvGraphicFramePr>
        <p:xfrm>
          <a:off x="381000" y="4208463"/>
          <a:ext cx="1667311" cy="518017"/>
        </p:xfrm>
        <a:graphic>
          <a:graphicData uri="http://schemas.openxmlformats.org/presentationml/2006/ole">
            <mc:AlternateContent xmlns:mc="http://schemas.openxmlformats.org/markup-compatibility/2006">
              <mc:Choice xmlns:v="urn:schemas-microsoft-com:vml" Requires="v">
                <p:oleObj spid="_x0000_s0" name="package" r:id="rId1" imgW="749935" imgH="228600" progId="package">
                  <p:embed/>
                </p:oleObj>
              </mc:Choice>
              <mc:Fallback>
                <p:oleObj name="package" r:id="rId1" imgW="749935" imgH="228600" progId="package">
                  <p:embed/>
                  <p:pic>
                    <p:nvPicPr>
                      <p:cNvPr id="0" name="对象"/>
                      <p:cNvPicPr>
                        <a:picLocks noChangeAspect="1"/>
                      </p:cNvPicPr>
                      <p:nvPr/>
                    </p:nvPicPr>
                    <p:blipFill>
                      <a:blip r:embed="rId2" cstate="print"/>
                      <a:stretch>
                        <a:fillRect/>
                      </a:stretch>
                    </p:blipFill>
                    <p:spPr>
                      <a:xfrm>
                        <a:off x="381000" y="4208463"/>
                        <a:ext cx="1667311" cy="518017"/>
                      </a:xfrm>
                      <a:prstGeom prst="rect">
                        <a:avLst/>
                      </a:prstGeom>
                      <a:noFill/>
                      <a:ln w="9525" cap="flat" cmpd="sng">
                        <a:noFill/>
                        <a:prstDash val="solid"/>
                        <a:miter/>
                      </a:ln>
                    </p:spPr>
                  </p:pic>
                </p:oleObj>
              </mc:Fallback>
            </mc:AlternateContent>
          </a:graphicData>
        </a:graphic>
      </p:graphicFrame>
      <p:graphicFrame>
        <p:nvGraphicFramePr>
          <p:cNvPr id="3042" name="对象"/>
          <p:cNvGraphicFramePr>
            <a:graphicFrameLocks noChangeAspect="1"/>
          </p:cNvGraphicFramePr>
          <p:nvPr/>
        </p:nvGraphicFramePr>
        <p:xfrm>
          <a:off x="419100" y="4933951"/>
          <a:ext cx="1629211" cy="571500"/>
        </p:xfrm>
        <a:graphic>
          <a:graphicData uri="http://schemas.openxmlformats.org/presentationml/2006/ole">
            <mc:AlternateContent xmlns:mc="http://schemas.openxmlformats.org/markup-compatibility/2006">
              <mc:Choice xmlns:v="urn:schemas-microsoft-com:vml" Requires="v">
                <p:oleObj spid="_x0000_s2" name="package" r:id="rId3" imgW="822960" imgH="237490" progId="package">
                  <p:embed/>
                </p:oleObj>
              </mc:Choice>
              <mc:Fallback>
                <p:oleObj name="package" r:id="rId3" imgW="822960" imgH="237490" progId="package">
                  <p:embed/>
                  <p:pic>
                    <p:nvPicPr>
                      <p:cNvPr id="0" name="对象"/>
                      <p:cNvPicPr>
                        <a:picLocks noChangeAspect="1"/>
                      </p:cNvPicPr>
                      <p:nvPr/>
                    </p:nvPicPr>
                    <p:blipFill>
                      <a:blip r:embed="rId4" cstate="print"/>
                      <a:stretch>
                        <a:fillRect/>
                      </a:stretch>
                    </p:blipFill>
                    <p:spPr>
                      <a:xfrm>
                        <a:off x="419100" y="4933951"/>
                        <a:ext cx="1629211" cy="571500"/>
                      </a:xfrm>
                      <a:prstGeom prst="rect">
                        <a:avLst/>
                      </a:prstGeom>
                      <a:noFill/>
                      <a:ln w="9525" cap="flat" cmpd="sng">
                        <a:noFill/>
                        <a:prstDash val="solid"/>
                        <a:miter/>
                      </a:ln>
                    </p:spPr>
                  </p:pic>
                </p:oleObj>
              </mc:Fallback>
            </mc:AlternateContent>
          </a:graphicData>
        </a:graphic>
      </p:graphicFrame>
      <p:graphicFrame>
        <p:nvGraphicFramePr>
          <p:cNvPr id="3043" name="对象"/>
          <p:cNvGraphicFramePr>
            <a:graphicFrameLocks noChangeAspect="1"/>
          </p:cNvGraphicFramePr>
          <p:nvPr/>
        </p:nvGraphicFramePr>
        <p:xfrm>
          <a:off x="492125" y="762000"/>
          <a:ext cx="4654550" cy="2054225"/>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492125" y="762000"/>
                        <a:ext cx="4654550" cy="2054225"/>
                      </a:xfrm>
                      <a:prstGeom prst="rect">
                        <a:avLst/>
                      </a:prstGeom>
                      <a:noFill/>
                      <a:ln w="9525" cap="flat" cmpd="sng">
                        <a:noFill/>
                        <a:prstDash val="solid"/>
                        <a:miter/>
                      </a:ln>
                    </p:spPr>
                  </p:pic>
                </p:oleObj>
              </mc:Fallback>
            </mc:AlternateContent>
          </a:graphicData>
        </a:graphic>
      </p:graphicFrame>
      <p:sp>
        <p:nvSpPr>
          <p:cNvPr id="3044" name="矩形"/>
          <p:cNvSpPr/>
          <p:nvPr/>
        </p:nvSpPr>
        <p:spPr>
          <a:xfrm>
            <a:off x="381000" y="304800"/>
            <a:ext cx="6553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若频率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为变量，则</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电路的传递函数</a:t>
            </a:r>
            <a:endPar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3045" name="对象"/>
          <p:cNvGraphicFramePr>
            <a:graphicFrameLocks noChangeAspect="1"/>
          </p:cNvGraphicFramePr>
          <p:nvPr/>
        </p:nvGraphicFramePr>
        <p:xfrm>
          <a:off x="5143500" y="1162050"/>
          <a:ext cx="1981200" cy="1687512"/>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5143500" y="1162050"/>
                        <a:ext cx="1981200" cy="1687512"/>
                      </a:xfrm>
                      <a:prstGeom prst="rect">
                        <a:avLst/>
                      </a:prstGeom>
                      <a:noFill/>
                      <a:ln w="9525" cap="flat" cmpd="sng">
                        <a:noFill/>
                        <a:prstDash val="solid"/>
                        <a:miter/>
                      </a:ln>
                    </p:spPr>
                  </p:pic>
                </p:oleObj>
              </mc:Fallback>
            </mc:AlternateContent>
          </a:graphicData>
        </a:graphic>
      </p:graphicFrame>
      <p:graphicFrame>
        <p:nvGraphicFramePr>
          <p:cNvPr id="3046" name="对象"/>
          <p:cNvGraphicFramePr>
            <a:graphicFrameLocks noChangeAspect="1"/>
          </p:cNvGraphicFramePr>
          <p:nvPr/>
        </p:nvGraphicFramePr>
        <p:xfrm>
          <a:off x="419100" y="5696930"/>
          <a:ext cx="1629211" cy="500013"/>
        </p:xfrm>
        <a:graphic>
          <a:graphicData uri="http://schemas.openxmlformats.org/presentationml/2006/ole">
            <mc:AlternateContent xmlns:mc="http://schemas.openxmlformats.org/markup-compatibility/2006">
              <mc:Choice xmlns:v="urn:schemas-microsoft-com:vml" Requires="v">
                <p:oleObj spid="_x0000_s5" name="package" r:id="rId9" imgW="749935" imgH="210185" progId="package">
                  <p:embed/>
                </p:oleObj>
              </mc:Choice>
              <mc:Fallback>
                <p:oleObj name="package" r:id="rId9" imgW="749935" imgH="210185" progId="package">
                  <p:embed/>
                  <p:pic>
                    <p:nvPicPr>
                      <p:cNvPr id="0" name="对象"/>
                      <p:cNvPicPr>
                        <a:picLocks noChangeAspect="1"/>
                      </p:cNvPicPr>
                      <p:nvPr/>
                    </p:nvPicPr>
                    <p:blipFill>
                      <a:blip r:embed="rId10" cstate="print"/>
                      <a:stretch>
                        <a:fillRect/>
                      </a:stretch>
                    </p:blipFill>
                    <p:spPr>
                      <a:xfrm>
                        <a:off x="419100" y="5696930"/>
                        <a:ext cx="1629211" cy="500013"/>
                      </a:xfrm>
                      <a:prstGeom prst="rect">
                        <a:avLst/>
                      </a:prstGeom>
                      <a:noFill/>
                      <a:ln w="9525" cap="flat" cmpd="sng">
                        <a:noFill/>
                        <a:prstDash val="solid"/>
                        <a:miter/>
                      </a:ln>
                    </p:spPr>
                  </p:pic>
                </p:oleObj>
              </mc:Fallback>
            </mc:AlternateContent>
          </a:graphicData>
        </a:graphic>
      </p:graphicFrame>
      <p:graphicFrame>
        <p:nvGraphicFramePr>
          <p:cNvPr id="3047" name="对象"/>
          <p:cNvGraphicFramePr>
            <a:graphicFrameLocks noChangeAspect="1"/>
          </p:cNvGraphicFramePr>
          <p:nvPr/>
        </p:nvGraphicFramePr>
        <p:xfrm>
          <a:off x="893763" y="2466975"/>
          <a:ext cx="3546475" cy="1666874"/>
        </p:xfrm>
        <a:graphic>
          <a:graphicData uri="http://schemas.openxmlformats.org/presentationml/2006/ole">
            <mc:AlternateContent xmlns:mc="http://schemas.openxmlformats.org/markup-compatibility/2006">
              <mc:Choice xmlns:v="urn:schemas-microsoft-com:vml" Requires="v">
                <p:oleObj spid="_x0000_s6" name="package" r:id="rId11" imgW="0" imgH="0" progId="package">
                  <p:embed/>
                </p:oleObj>
              </mc:Choice>
              <mc:Fallback>
                <p:oleObj name="package" r:id="rId11" imgW="0" imgH="0" progId="package">
                  <p:embed/>
                  <p:pic>
                    <p:nvPicPr>
                      <p:cNvPr id="0" name="对象"/>
                      <p:cNvPicPr>
                        <a:picLocks noChangeAspect="1"/>
                      </p:cNvPicPr>
                      <p:nvPr/>
                    </p:nvPicPr>
                    <p:blipFill>
                      <a:blip r:embed="rId12" cstate="print"/>
                      <a:stretch>
                        <a:fillRect/>
                      </a:stretch>
                    </p:blipFill>
                    <p:spPr>
                      <a:xfrm>
                        <a:off x="893763" y="2466975"/>
                        <a:ext cx="3546475" cy="1666874"/>
                      </a:xfrm>
                      <a:prstGeom prst="rect">
                        <a:avLst/>
                      </a:prstGeom>
                      <a:noFill/>
                      <a:ln w="9525" cap="flat" cmpd="sng">
                        <a:noFill/>
                        <a:prstDash val="solid"/>
                        <a:miter/>
                      </a:ln>
                    </p:spPr>
                  </p:pic>
                </p:oleObj>
              </mc:Fallback>
            </mc:AlternateContent>
          </a:graphicData>
        </a:graphic>
      </p:graphicFrame>
      <p:graphicFrame>
        <p:nvGraphicFramePr>
          <p:cNvPr id="3048" name="对象"/>
          <p:cNvGraphicFramePr>
            <a:graphicFrameLocks noChangeAspect="1"/>
          </p:cNvGraphicFramePr>
          <p:nvPr/>
        </p:nvGraphicFramePr>
        <p:xfrm>
          <a:off x="2247900" y="4146550"/>
          <a:ext cx="2457450" cy="596900"/>
        </p:xfrm>
        <a:graphic>
          <a:graphicData uri="http://schemas.openxmlformats.org/presentationml/2006/ole">
            <mc:AlternateContent xmlns:mc="http://schemas.openxmlformats.org/markup-compatibility/2006">
              <mc:Choice xmlns:v="urn:schemas-microsoft-com:vml" Requires="v">
                <p:oleObj spid="_x0000_s7" name="package" r:id="rId13" imgW="0" imgH="0" progId="package">
                  <p:embed/>
                </p:oleObj>
              </mc:Choice>
              <mc:Fallback>
                <p:oleObj name="package" r:id="rId13" imgW="0" imgH="0" progId="package">
                  <p:embed/>
                  <p:pic>
                    <p:nvPicPr>
                      <p:cNvPr id="0" name="对象"/>
                      <p:cNvPicPr>
                        <a:picLocks noChangeAspect="1"/>
                      </p:cNvPicPr>
                      <p:nvPr/>
                    </p:nvPicPr>
                    <p:blipFill>
                      <a:blip r:embed="rId14" cstate="print"/>
                      <a:stretch>
                        <a:fillRect/>
                      </a:stretch>
                    </p:blipFill>
                    <p:spPr>
                      <a:xfrm>
                        <a:off x="2247900" y="4146550"/>
                        <a:ext cx="2457450" cy="596900"/>
                      </a:xfrm>
                      <a:prstGeom prst="rect">
                        <a:avLst/>
                      </a:prstGeom>
                      <a:noFill/>
                      <a:ln w="9525" cap="flat" cmpd="sng">
                        <a:noFill/>
                        <a:prstDash val="solid"/>
                        <a:miter/>
                      </a:ln>
                    </p:spPr>
                  </p:pic>
                </p:oleObj>
              </mc:Fallback>
            </mc:AlternateContent>
          </a:graphicData>
        </a:graphic>
      </p:graphicFrame>
      <p:graphicFrame>
        <p:nvGraphicFramePr>
          <p:cNvPr id="3049" name="对象"/>
          <p:cNvGraphicFramePr>
            <a:graphicFrameLocks noChangeAspect="1"/>
          </p:cNvGraphicFramePr>
          <p:nvPr/>
        </p:nvGraphicFramePr>
        <p:xfrm>
          <a:off x="2397125" y="4659313"/>
          <a:ext cx="2578099" cy="1065212"/>
        </p:xfrm>
        <a:graphic>
          <a:graphicData uri="http://schemas.openxmlformats.org/presentationml/2006/ole">
            <mc:AlternateContent xmlns:mc="http://schemas.openxmlformats.org/markup-compatibility/2006">
              <mc:Choice xmlns:v="urn:schemas-microsoft-com:vml" Requires="v">
                <p:oleObj spid="_x0000_s8" name="package" r:id="rId15" imgW="0" imgH="0" progId="package">
                  <p:embed/>
                </p:oleObj>
              </mc:Choice>
              <mc:Fallback>
                <p:oleObj name="package" r:id="rId15" imgW="0" imgH="0" progId="package">
                  <p:embed/>
                  <p:pic>
                    <p:nvPicPr>
                      <p:cNvPr id="0" name="对象"/>
                      <p:cNvPicPr>
                        <a:picLocks noChangeAspect="1"/>
                      </p:cNvPicPr>
                      <p:nvPr/>
                    </p:nvPicPr>
                    <p:blipFill>
                      <a:blip r:embed="rId16" cstate="print"/>
                      <a:stretch>
                        <a:fillRect/>
                      </a:stretch>
                    </p:blipFill>
                    <p:spPr>
                      <a:xfrm>
                        <a:off x="2397125" y="4659313"/>
                        <a:ext cx="2578099" cy="1065212"/>
                      </a:xfrm>
                      <a:prstGeom prst="rect">
                        <a:avLst/>
                      </a:prstGeom>
                      <a:noFill/>
                      <a:ln w="9525" cap="flat" cmpd="sng">
                        <a:noFill/>
                        <a:prstDash val="solid"/>
                        <a:miter/>
                      </a:ln>
                    </p:spPr>
                  </p:pic>
                </p:oleObj>
              </mc:Fallback>
            </mc:AlternateContent>
          </a:graphicData>
        </a:graphic>
      </p:graphicFrame>
      <p:graphicFrame>
        <p:nvGraphicFramePr>
          <p:cNvPr id="3050" name="对象"/>
          <p:cNvGraphicFramePr>
            <a:graphicFrameLocks noChangeAspect="1"/>
          </p:cNvGraphicFramePr>
          <p:nvPr/>
        </p:nvGraphicFramePr>
        <p:xfrm>
          <a:off x="2533650" y="5726112"/>
          <a:ext cx="2000250" cy="598485"/>
        </p:xfrm>
        <a:graphic>
          <a:graphicData uri="http://schemas.openxmlformats.org/presentationml/2006/ole">
            <mc:AlternateContent xmlns:mc="http://schemas.openxmlformats.org/markup-compatibility/2006">
              <mc:Choice xmlns:v="urn:schemas-microsoft-com:vml" Requires="v">
                <p:oleObj spid="_x0000_s9" name="package" r:id="rId17" imgW="0" imgH="0" progId="package">
                  <p:embed/>
                </p:oleObj>
              </mc:Choice>
              <mc:Fallback>
                <p:oleObj name="package" r:id="rId17" imgW="0" imgH="0" progId="package">
                  <p:embed/>
                  <p:pic>
                    <p:nvPicPr>
                      <p:cNvPr id="0" name="对象"/>
                      <p:cNvPicPr>
                        <a:picLocks noChangeAspect="1"/>
                      </p:cNvPicPr>
                      <p:nvPr/>
                    </p:nvPicPr>
                    <p:blipFill>
                      <a:blip r:embed="rId18" cstate="print"/>
                      <a:stretch>
                        <a:fillRect/>
                      </a:stretch>
                    </p:blipFill>
                    <p:spPr>
                      <a:xfrm>
                        <a:off x="2533650" y="5726112"/>
                        <a:ext cx="2000250" cy="598485"/>
                      </a:xfrm>
                      <a:prstGeom prst="rect">
                        <a:avLst/>
                      </a:prstGeom>
                      <a:noFill/>
                      <a:ln w="9525" cap="flat" cmpd="sng">
                        <a:noFill/>
                        <a:prstDash val="solid"/>
                        <a:miter/>
                      </a:ln>
                    </p:spPr>
                  </p:pic>
                </p:oleObj>
              </mc:Fallback>
            </mc:AlternateContent>
          </a:graphicData>
        </a:graphic>
      </p:graphicFrame>
      <p:sp>
        <p:nvSpPr>
          <p:cNvPr id="3051" name="矩形"/>
          <p:cNvSpPr/>
          <p:nvPr/>
        </p:nvSpPr>
        <p:spPr>
          <a:xfrm>
            <a:off x="419100" y="2228850"/>
            <a:ext cx="19050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其模为</a:t>
            </a:r>
            <a:endParaRPr lang="zh-CN" altLang="en-US" sz="28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endParaRPr>
          </a:p>
        </p:txBody>
      </p:sp>
      <p:grpSp>
        <p:nvGrpSpPr>
          <p:cNvPr id="3065" name="组合"/>
          <p:cNvGrpSpPr/>
          <p:nvPr/>
        </p:nvGrpSpPr>
        <p:grpSpPr>
          <a:xfrm>
            <a:off x="5092648" y="3081338"/>
            <a:ext cx="4051354" cy="2805112"/>
            <a:chOff x="5092648" y="3081338"/>
            <a:chExt cx="4051354" cy="2805112"/>
          </a:xfrm>
        </p:grpSpPr>
        <p:sp>
          <p:nvSpPr>
            <p:cNvPr id="3052" name="曲线"/>
            <p:cNvSpPr/>
            <p:nvPr/>
          </p:nvSpPr>
          <p:spPr>
            <a:xfrm>
              <a:off x="6270624" y="3635375"/>
              <a:ext cx="2073275" cy="1079499"/>
            </a:xfrm>
            <a:custGeom>
              <a:avLst/>
              <a:gdLst>
                <a:gd name="T1" fmla="*/ 0 w 21600"/>
                <a:gd name="T2" fmla="*/ 0 h 21600"/>
                <a:gd name="T3" fmla="*/ 21600 w 21600"/>
                <a:gd name="T4" fmla="*/ 21600 h 21600"/>
              </a:gdLst>
              <a:ahLst/>
              <a:cxnLst/>
              <a:rect l="T1" t="T2" r="T3" b="T4"/>
              <a:pathLst>
                <a:path w="21600" h="21600">
                  <a:moveTo>
                    <a:pt x="21600" y="21600"/>
                  </a:moveTo>
                  <a:cubicBezTo>
                    <a:pt x="20279" y="18582"/>
                    <a:pt x="17093" y="6797"/>
                    <a:pt x="13493" y="3398"/>
                  </a:cubicBezTo>
                  <a:cubicBezTo>
                    <a:pt x="9892" y="0"/>
                    <a:pt x="2173" y="1682"/>
                    <a:pt x="0" y="1110"/>
                  </a:cubicBezTo>
                </a:path>
              </a:pathLst>
            </a:custGeom>
            <a:noFill/>
            <a:ln w="38100" cap="flat" cmpd="sng">
              <a:solidFill>
                <a:srgbClr val="0000FF"/>
              </a:solidFill>
              <a:prstDash val="solid"/>
              <a:round/>
            </a:ln>
          </p:spPr>
        </p:sp>
        <p:sp>
          <p:nvSpPr>
            <p:cNvPr id="3053" name="直线"/>
            <p:cNvSpPr/>
            <p:nvPr/>
          </p:nvSpPr>
          <p:spPr>
            <a:xfrm>
              <a:off x="6218236" y="4105275"/>
              <a:ext cx="1744661" cy="42862"/>
            </a:xfrm>
            <a:prstGeom prst="line">
              <a:avLst/>
            </a:prstGeom>
            <a:noFill/>
            <a:ln w="28575" cap="flat" cmpd="sng">
              <a:solidFill>
                <a:srgbClr val="008000"/>
              </a:solidFill>
              <a:prstDash val="dash"/>
              <a:round/>
            </a:ln>
          </p:spPr>
        </p:sp>
        <p:sp>
          <p:nvSpPr>
            <p:cNvPr id="3054" name="直线"/>
            <p:cNvSpPr/>
            <p:nvPr/>
          </p:nvSpPr>
          <p:spPr>
            <a:xfrm>
              <a:off x="7962900" y="4148137"/>
              <a:ext cx="0" cy="939800"/>
            </a:xfrm>
            <a:prstGeom prst="line">
              <a:avLst/>
            </a:prstGeom>
            <a:noFill/>
            <a:ln w="28575" cap="flat" cmpd="sng">
              <a:solidFill>
                <a:srgbClr val="008000"/>
              </a:solidFill>
              <a:prstDash val="dash"/>
              <a:round/>
            </a:ln>
          </p:spPr>
        </p:sp>
        <p:sp>
          <p:nvSpPr>
            <p:cNvPr id="3055" name="矩形"/>
            <p:cNvSpPr/>
            <p:nvPr/>
          </p:nvSpPr>
          <p:spPr>
            <a:xfrm>
              <a:off x="6210300" y="5367338"/>
              <a:ext cx="19811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幅频特性</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056" name="对象"/>
            <p:cNvGraphicFramePr>
              <a:graphicFrameLocks noChangeAspect="1"/>
            </p:cNvGraphicFramePr>
            <p:nvPr/>
          </p:nvGraphicFramePr>
          <p:xfrm>
            <a:off x="5092648" y="3805210"/>
            <a:ext cx="1155695" cy="873173"/>
          </p:xfrm>
          <a:graphic>
            <a:graphicData uri="http://schemas.openxmlformats.org/presentationml/2006/ole">
              <mc:AlternateContent xmlns:mc="http://schemas.openxmlformats.org/markup-compatibility/2006">
                <mc:Choice xmlns:v="urn:schemas-microsoft-com:vml" Requires="v">
                  <p:oleObj spid="_x0000_s10" name="package" r:id="rId19" imgW="0" imgH="0" progId="package">
                    <p:embed/>
                  </p:oleObj>
                </mc:Choice>
                <mc:Fallback>
                  <p:oleObj name="package" r:id="rId19" imgW="0" imgH="0" progId="package">
                    <p:embed/>
                    <p:pic>
                      <p:nvPicPr>
                        <p:cNvPr id="0" name="对象"/>
                        <p:cNvPicPr>
                          <a:picLocks noChangeAspect="1"/>
                        </p:cNvPicPr>
                        <p:nvPr/>
                      </p:nvPicPr>
                      <p:blipFill>
                        <a:blip r:embed="rId20" cstate="print"/>
                        <a:stretch>
                          <a:fillRect/>
                        </a:stretch>
                      </p:blipFill>
                      <p:spPr>
                        <a:xfrm>
                          <a:off x="5092648" y="3805210"/>
                          <a:ext cx="1155695" cy="873173"/>
                        </a:xfrm>
                        <a:prstGeom prst="rect">
                          <a:avLst/>
                        </a:prstGeom>
                        <a:noFill/>
                        <a:ln w="9525" cap="flat" cmpd="sng">
                          <a:noFill/>
                          <a:prstDash val="solid"/>
                          <a:miter/>
                        </a:ln>
                      </p:spPr>
                    </p:pic>
                  </p:oleObj>
                </mc:Fallback>
              </mc:AlternateContent>
            </a:graphicData>
          </a:graphic>
        </p:graphicFrame>
        <p:sp>
          <p:nvSpPr>
            <p:cNvPr id="3057" name="矩形"/>
            <p:cNvSpPr/>
            <p:nvPr/>
          </p:nvSpPr>
          <p:spPr>
            <a:xfrm>
              <a:off x="7658100" y="4986337"/>
              <a:ext cx="83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0</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058" name="矩形"/>
            <p:cNvSpPr/>
            <p:nvPr/>
          </p:nvSpPr>
          <p:spPr>
            <a:xfrm>
              <a:off x="5233987" y="3386138"/>
              <a:ext cx="1090612" cy="519111"/>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064" name="组合"/>
            <p:cNvGrpSpPr/>
            <p:nvPr/>
          </p:nvGrpSpPr>
          <p:grpSpPr>
            <a:xfrm>
              <a:off x="5943599" y="3081338"/>
              <a:ext cx="3200402" cy="2424111"/>
              <a:chOff x="5943599" y="3081338"/>
              <a:chExt cx="3200402" cy="2424111"/>
            </a:xfrm>
          </p:grpSpPr>
          <p:sp>
            <p:nvSpPr>
              <p:cNvPr id="3059" name="直线"/>
              <p:cNvSpPr/>
              <p:nvPr/>
            </p:nvSpPr>
            <p:spPr>
              <a:xfrm>
                <a:off x="6248400" y="5076825"/>
                <a:ext cx="2565398" cy="0"/>
              </a:xfrm>
              <a:prstGeom prst="line">
                <a:avLst/>
              </a:prstGeom>
              <a:noFill/>
              <a:ln w="38100" cap="flat" cmpd="sng">
                <a:solidFill>
                  <a:srgbClr val="000000"/>
                </a:solidFill>
                <a:prstDash val="solid"/>
                <a:round/>
                <a:tailEnd type="triangle" w="med" len="med"/>
              </a:ln>
            </p:spPr>
          </p:sp>
          <p:sp>
            <p:nvSpPr>
              <p:cNvPr id="3060" name="直线"/>
              <p:cNvSpPr/>
              <p:nvPr/>
            </p:nvSpPr>
            <p:spPr>
              <a:xfrm flipV="1">
                <a:off x="6245225" y="3108325"/>
                <a:ext cx="0" cy="1954212"/>
              </a:xfrm>
              <a:prstGeom prst="line">
                <a:avLst/>
              </a:prstGeom>
              <a:noFill/>
              <a:ln w="38100" cap="flat" cmpd="sng">
                <a:solidFill>
                  <a:srgbClr val="000000"/>
                </a:solidFill>
                <a:prstDash val="solid"/>
                <a:round/>
                <a:tailEnd type="triangle" w="med" len="med"/>
              </a:ln>
            </p:spPr>
          </p:sp>
          <p:sp>
            <p:nvSpPr>
              <p:cNvPr id="3061" name="矩形"/>
              <p:cNvSpPr/>
              <p:nvPr/>
            </p:nvSpPr>
            <p:spPr>
              <a:xfrm>
                <a:off x="6248400" y="3081338"/>
                <a:ext cx="1336673" cy="519111"/>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(j</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62" name="矩形"/>
              <p:cNvSpPr/>
              <p:nvPr/>
            </p:nvSpPr>
            <p:spPr>
              <a:xfrm>
                <a:off x="8534401" y="4986337"/>
                <a:ext cx="609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063" name="矩形"/>
              <p:cNvSpPr/>
              <p:nvPr/>
            </p:nvSpPr>
            <p:spPr>
              <a:xfrm>
                <a:off x="5943599" y="4933950"/>
                <a:ext cx="368299" cy="396873"/>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44"/>
                                        </p:tgtEl>
                                        <p:attrNameLst>
                                          <p:attrName>style.visibility</p:attrName>
                                        </p:attrNameLst>
                                      </p:cBhvr>
                                      <p:to>
                                        <p:strVal val="visible"/>
                                      </p:to>
                                    </p:set>
                                    <p:animEffect transition="in" filter="wipe(left)">
                                      <p:cBhvr>
                                        <p:cTn id="7" dur="500"/>
                                        <p:tgtEl>
                                          <p:spTgt spid="30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3"/>
                                        </p:tgtEl>
                                        <p:attrNameLst>
                                          <p:attrName>style.visibility</p:attrName>
                                        </p:attrNameLst>
                                      </p:cBhvr>
                                      <p:to>
                                        <p:strVal val="visible"/>
                                      </p:to>
                                    </p:set>
                                    <p:animEffect transition="in" filter="wipe(left)">
                                      <p:cBhvr>
                                        <p:cTn id="12" dur="500"/>
                                        <p:tgtEl>
                                          <p:spTgt spid="30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45"/>
                                        </p:tgtEl>
                                        <p:attrNameLst>
                                          <p:attrName>style.visibility</p:attrName>
                                        </p:attrNameLst>
                                      </p:cBhvr>
                                      <p:to>
                                        <p:strVal val="visible"/>
                                      </p:to>
                                    </p:set>
                                    <p:animEffect transition="in" filter="wipe(left)">
                                      <p:cBhvr>
                                        <p:cTn id="17" dur="500"/>
                                        <p:tgtEl>
                                          <p:spTgt spid="30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51"/>
                                        </p:tgtEl>
                                        <p:attrNameLst>
                                          <p:attrName>style.visibility</p:attrName>
                                        </p:attrNameLst>
                                      </p:cBhvr>
                                      <p:to>
                                        <p:strVal val="visible"/>
                                      </p:to>
                                    </p:set>
                                    <p:animEffect transition="in" filter="wipe(left)">
                                      <p:cBhvr>
                                        <p:cTn id="22" dur="500"/>
                                        <p:tgtEl>
                                          <p:spTgt spid="305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047"/>
                                        </p:tgtEl>
                                        <p:attrNameLst>
                                          <p:attrName>style.visibility</p:attrName>
                                        </p:attrNameLst>
                                      </p:cBhvr>
                                      <p:to>
                                        <p:strVal val="visible"/>
                                      </p:to>
                                    </p:set>
                                    <p:animEffect transition="in" filter="wipe(left)">
                                      <p:cBhvr>
                                        <p:cTn id="26" dur="500"/>
                                        <p:tgtEl>
                                          <p:spTgt spid="304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041"/>
                                        </p:tgtEl>
                                        <p:attrNameLst>
                                          <p:attrName>style.visibility</p:attrName>
                                        </p:attrNameLst>
                                      </p:cBhvr>
                                      <p:to>
                                        <p:strVal val="visible"/>
                                      </p:to>
                                    </p:set>
                                    <p:animEffect transition="in" filter="wipe(left)">
                                      <p:cBhvr>
                                        <p:cTn id="31" dur="500"/>
                                        <p:tgtEl>
                                          <p:spTgt spid="30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48"/>
                                        </p:tgtEl>
                                        <p:attrNameLst>
                                          <p:attrName>style.visibility</p:attrName>
                                        </p:attrNameLst>
                                      </p:cBhvr>
                                      <p:to>
                                        <p:strVal val="visible"/>
                                      </p:to>
                                    </p:set>
                                    <p:animEffect transition="in" filter="wipe(left)">
                                      <p:cBhvr>
                                        <p:cTn id="36" dur="500"/>
                                        <p:tgtEl>
                                          <p:spTgt spid="30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042"/>
                                        </p:tgtEl>
                                        <p:attrNameLst>
                                          <p:attrName>style.visibility</p:attrName>
                                        </p:attrNameLst>
                                      </p:cBhvr>
                                      <p:to>
                                        <p:strVal val="visible"/>
                                      </p:to>
                                    </p:set>
                                    <p:animEffect transition="in" filter="wipe(left)">
                                      <p:cBhvr>
                                        <p:cTn id="41" dur="500"/>
                                        <p:tgtEl>
                                          <p:spTgt spid="30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049"/>
                                        </p:tgtEl>
                                        <p:attrNameLst>
                                          <p:attrName>style.visibility</p:attrName>
                                        </p:attrNameLst>
                                      </p:cBhvr>
                                      <p:to>
                                        <p:strVal val="visible"/>
                                      </p:to>
                                    </p:set>
                                    <p:animEffect transition="in" filter="wipe(left)">
                                      <p:cBhvr>
                                        <p:cTn id="46" dur="500"/>
                                        <p:tgtEl>
                                          <p:spTgt spid="30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46"/>
                                        </p:tgtEl>
                                        <p:attrNameLst>
                                          <p:attrName>style.visibility</p:attrName>
                                        </p:attrNameLst>
                                      </p:cBhvr>
                                      <p:to>
                                        <p:strVal val="visible"/>
                                      </p:to>
                                    </p:set>
                                    <p:animEffect transition="in" filter="wipe(left)">
                                      <p:cBhvr>
                                        <p:cTn id="51" dur="500"/>
                                        <p:tgtEl>
                                          <p:spTgt spid="30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50"/>
                                        </p:tgtEl>
                                        <p:attrNameLst>
                                          <p:attrName>style.visibility</p:attrName>
                                        </p:attrNameLst>
                                      </p:cBhvr>
                                      <p:to>
                                        <p:strVal val="visible"/>
                                      </p:to>
                                    </p:set>
                                    <p:animEffect transition="in" filter="wipe(left)">
                                      <p:cBhvr>
                                        <p:cTn id="56" dur="500"/>
                                        <p:tgtEl>
                                          <p:spTgt spid="30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065"/>
                                        </p:tgtEl>
                                        <p:attrNameLst>
                                          <p:attrName>style.visibility</p:attrName>
                                        </p:attrNameLst>
                                      </p:cBhvr>
                                      <p:to>
                                        <p:strVal val="visible"/>
                                      </p:to>
                                    </p:set>
                                    <p:animEffect transition="in" filter="wipe(left)">
                                      <p:cBhvr>
                                        <p:cTn id="61" dur="500"/>
                                        <p:tgtEl>
                                          <p:spTgt spid="3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4" grpId="0"/>
      <p:bldP spid="3051" grpId="0"/>
      <p:bldP spid="30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文本框"/>
          <p:cNvSpPr>
            <a:spLocks noGrp="1"/>
          </p:cNvSpPr>
          <p:nvPr>
            <p:ph type="ctrTitle"/>
          </p:nvPr>
        </p:nvSpPr>
        <p:spPr>
          <a:xfrm>
            <a:off x="381000" y="381000"/>
            <a:ext cx="7467600"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16.1.4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理想运算放大器及其分析依据</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174" name="文本框"/>
          <p:cNvSpPr>
            <a:spLocks noGrp="1"/>
          </p:cNvSpPr>
          <p:nvPr>
            <p:ph type="subTitle" idx="1"/>
          </p:nvPr>
        </p:nvSpPr>
        <p:spPr>
          <a:xfrm>
            <a:off x="457200" y="912813"/>
            <a:ext cx="5029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理想运算放大器</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endParaRPr>
          </a:p>
        </p:txBody>
      </p:sp>
      <p:sp>
        <p:nvSpPr>
          <p:cNvPr id="175" name="矩形"/>
          <p:cNvSpPr/>
          <p:nvPr/>
        </p:nvSpPr>
        <p:spPr>
          <a:xfrm>
            <a:off x="1066800" y="1338263"/>
            <a:ext cx="4114798" cy="94614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A</a:t>
            </a:r>
            <a:r>
              <a:rPr lang="en-US" altLang="zh-CN" sz="2800" b="1" i="1"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id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r</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o</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0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K</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CMR</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176" name="矩形"/>
          <p:cNvSpPr/>
          <p:nvPr/>
        </p:nvSpPr>
        <p:spPr>
          <a:xfrm>
            <a:off x="533400" y="2436813"/>
            <a:ext cx="4800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电压传输特性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f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177" name="矩形"/>
          <p:cNvSpPr/>
          <p:nvPr/>
        </p:nvSpPr>
        <p:spPr>
          <a:xfrm>
            <a:off x="4800600" y="3275013"/>
            <a:ext cx="3352800" cy="94614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线性区：</a:t>
            </a:r>
            <a:endPar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o</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 A</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o</a:t>
            </a:r>
            <a:r>
              <a:rPr lang="en-US" altLang="zh-CN" sz="2800" b="1" i="0" u="none" strike="noStrike" kern="1200" cap="none" spc="0" baseline="0">
                <a:solidFill>
                  <a:schemeClr val="tx1"/>
                </a:solidFill>
                <a:latin typeface="宋体" panose="02010600030101010101" pitchFamily="2" charset="-122"/>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rgbClr val="FF3300"/>
              </a:solidFill>
              <a:latin typeface="Times New Roman" panose="02020603050405020304" charset="0"/>
              <a:ea typeface="创艺繁标宋" charset="0"/>
              <a:cs typeface="创艺繁标宋" charset="0"/>
              <a:sym typeface="Symbol" panose="05050102010706020507" charset="0"/>
            </a:endParaRPr>
          </a:p>
        </p:txBody>
      </p:sp>
      <p:sp>
        <p:nvSpPr>
          <p:cNvPr id="178" name="矩形"/>
          <p:cNvSpPr/>
          <p:nvPr/>
        </p:nvSpPr>
        <p:spPr>
          <a:xfrm>
            <a:off x="4870450" y="4495800"/>
            <a:ext cx="3889375" cy="1373188"/>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sym typeface="Symbol" panose="05050102010706020507" charset="0"/>
              </a:rPr>
              <a:t>非线性区：</a:t>
            </a:r>
            <a:endParaRPr lang="en-US" altLang="zh-CN" sz="2800" b="1"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sym typeface="Symbol" panose="05050102010706020507" charset="0"/>
            </a:endParaRPr>
          </a:p>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&gt; 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时， </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o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o(sat) </a:t>
            </a:r>
            <a:endPar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&lt; 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时， </a:t>
            </a:r>
            <a:r>
              <a:rPr lang="en-US" altLang="zh-CN" sz="2800" b="1" i="0"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o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 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o(sat)</a:t>
            </a:r>
            <a:r>
              <a:rPr lang="en-US" altLang="zh-CN" sz="2800" b="1" i="0" u="none" strike="noStrike" kern="1200" cap="none" spc="0" baseline="-25000">
                <a:solidFill>
                  <a:srgbClr val="66FFFF"/>
                </a:solidFill>
                <a:latin typeface="Times New Roman" panose="02020603050405020304" charset="0"/>
                <a:ea typeface="宋体" panose="02010600030101010101" pitchFamily="2" charset="-122"/>
                <a:cs typeface="Calibri" panose="020F0502020204030204" charset="0"/>
              </a:rPr>
              <a:t> </a:t>
            </a:r>
            <a:endParaRPr lang="zh-CN" altLang="en-US" sz="2800" b="1" i="0" u="none" strike="noStrike" kern="1200" cap="none" spc="0" baseline="-25000">
              <a:solidFill>
                <a:srgbClr val="66FFFF"/>
              </a:solidFill>
              <a:latin typeface="Times New Roman" panose="02020603050405020304" charset="0"/>
              <a:ea typeface="宋体" panose="02010600030101010101" pitchFamily="2" charset="-122"/>
              <a:cs typeface="Calibri" panose="020F0502020204030204" charset="0"/>
            </a:endParaRPr>
          </a:p>
        </p:txBody>
      </p:sp>
      <p:grpSp>
        <p:nvGrpSpPr>
          <p:cNvPr id="182" name="组合"/>
          <p:cNvGrpSpPr/>
          <p:nvPr/>
        </p:nvGrpSpPr>
        <p:grpSpPr>
          <a:xfrm>
            <a:off x="762000" y="3656012"/>
            <a:ext cx="3390900" cy="2133600"/>
            <a:chOff x="762000" y="3656012"/>
            <a:chExt cx="3390900" cy="2133600"/>
          </a:xfrm>
        </p:grpSpPr>
        <p:sp>
          <p:nvSpPr>
            <p:cNvPr id="179" name="直线"/>
            <p:cNvSpPr/>
            <p:nvPr/>
          </p:nvSpPr>
          <p:spPr>
            <a:xfrm flipH="1">
              <a:off x="762000" y="5789613"/>
              <a:ext cx="1466850" cy="0"/>
            </a:xfrm>
            <a:prstGeom prst="line">
              <a:avLst/>
            </a:prstGeom>
            <a:noFill/>
            <a:ln w="38100" cap="flat" cmpd="sng">
              <a:solidFill>
                <a:srgbClr val="0000FF"/>
              </a:solidFill>
              <a:prstDash val="dash"/>
              <a:round/>
            </a:ln>
          </p:spPr>
        </p:sp>
        <p:sp>
          <p:nvSpPr>
            <p:cNvPr id="180" name="直线"/>
            <p:cNvSpPr/>
            <p:nvPr/>
          </p:nvSpPr>
          <p:spPr>
            <a:xfrm flipH="1">
              <a:off x="2686050" y="3656012"/>
              <a:ext cx="1466850" cy="0"/>
            </a:xfrm>
            <a:prstGeom prst="line">
              <a:avLst/>
            </a:prstGeom>
            <a:noFill/>
            <a:ln w="38100" cap="flat" cmpd="sng">
              <a:solidFill>
                <a:srgbClr val="0000FF"/>
              </a:solidFill>
              <a:prstDash val="dash"/>
              <a:round/>
            </a:ln>
          </p:spPr>
        </p:sp>
        <p:sp>
          <p:nvSpPr>
            <p:cNvPr id="181" name="直线"/>
            <p:cNvSpPr/>
            <p:nvPr/>
          </p:nvSpPr>
          <p:spPr>
            <a:xfrm flipH="1">
              <a:off x="2209800" y="3656012"/>
              <a:ext cx="457200" cy="2125662"/>
            </a:xfrm>
            <a:prstGeom prst="line">
              <a:avLst/>
            </a:prstGeom>
            <a:noFill/>
            <a:ln w="38100" cap="flat" cmpd="sng">
              <a:solidFill>
                <a:srgbClr val="FF0000"/>
              </a:solidFill>
              <a:prstDash val="dash"/>
              <a:round/>
            </a:ln>
          </p:spPr>
        </p:sp>
      </p:grpSp>
      <p:grpSp>
        <p:nvGrpSpPr>
          <p:cNvPr id="185" name="组合"/>
          <p:cNvGrpSpPr/>
          <p:nvPr/>
        </p:nvGrpSpPr>
        <p:grpSpPr>
          <a:xfrm>
            <a:off x="1143000" y="3046413"/>
            <a:ext cx="1524000" cy="609599"/>
            <a:chOff x="1143000" y="3046413"/>
            <a:chExt cx="1524000" cy="609599"/>
          </a:xfrm>
        </p:grpSpPr>
        <p:sp>
          <p:nvSpPr>
            <p:cNvPr id="183" name="直线"/>
            <p:cNvSpPr/>
            <p:nvPr/>
          </p:nvSpPr>
          <p:spPr>
            <a:xfrm flipV="1">
              <a:off x="2514600" y="3656012"/>
              <a:ext cx="152400" cy="0"/>
            </a:xfrm>
            <a:prstGeom prst="line">
              <a:avLst/>
            </a:prstGeom>
            <a:noFill/>
            <a:ln w="38100" cap="flat" cmpd="sng">
              <a:solidFill>
                <a:srgbClr val="CC3300"/>
              </a:solidFill>
              <a:prstDash val="sysDot"/>
              <a:round/>
            </a:ln>
          </p:spPr>
        </p:sp>
        <p:sp>
          <p:nvSpPr>
            <p:cNvPr id="184" name="矩形"/>
            <p:cNvSpPr/>
            <p:nvPr/>
          </p:nvSpPr>
          <p:spPr>
            <a:xfrm>
              <a:off x="1143000" y="3046413"/>
              <a:ext cx="1371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 +U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endParaRPr>
            </a:p>
          </p:txBody>
        </p:sp>
      </p:grpSp>
      <p:sp>
        <p:nvSpPr>
          <p:cNvPr id="186" name="直线"/>
          <p:cNvSpPr/>
          <p:nvPr/>
        </p:nvSpPr>
        <p:spPr>
          <a:xfrm>
            <a:off x="2438400" y="5789613"/>
            <a:ext cx="228600" cy="0"/>
          </a:xfrm>
          <a:prstGeom prst="line">
            <a:avLst/>
          </a:prstGeom>
          <a:noFill/>
          <a:ln w="38100" cap="flat" cmpd="sng">
            <a:solidFill>
              <a:srgbClr val="FFFFFF"/>
            </a:solidFill>
            <a:prstDash val="solid"/>
            <a:round/>
          </a:ln>
        </p:spPr>
      </p:sp>
      <p:grpSp>
        <p:nvGrpSpPr>
          <p:cNvPr id="191" name="组合"/>
          <p:cNvGrpSpPr/>
          <p:nvPr/>
        </p:nvGrpSpPr>
        <p:grpSpPr>
          <a:xfrm>
            <a:off x="762000" y="2817813"/>
            <a:ext cx="5562600" cy="3276598"/>
            <a:chOff x="762000" y="2817813"/>
            <a:chExt cx="5562600" cy="3276598"/>
          </a:xfrm>
        </p:grpSpPr>
        <p:sp>
          <p:nvSpPr>
            <p:cNvPr id="187" name="直线"/>
            <p:cNvSpPr/>
            <p:nvPr/>
          </p:nvSpPr>
          <p:spPr>
            <a:xfrm>
              <a:off x="762000" y="4722813"/>
              <a:ext cx="3467100" cy="0"/>
            </a:xfrm>
            <a:prstGeom prst="line">
              <a:avLst/>
            </a:prstGeom>
            <a:noFill/>
            <a:ln w="38100" cap="flat" cmpd="sng">
              <a:solidFill>
                <a:srgbClr val="000000"/>
              </a:solidFill>
              <a:prstDash val="solid"/>
              <a:round/>
              <a:tailEnd type="triangle" w="med" len="med"/>
            </a:ln>
          </p:spPr>
        </p:sp>
        <p:sp>
          <p:nvSpPr>
            <p:cNvPr id="188" name="直线"/>
            <p:cNvSpPr/>
            <p:nvPr/>
          </p:nvSpPr>
          <p:spPr>
            <a:xfrm flipV="1">
              <a:off x="2457450" y="3184525"/>
              <a:ext cx="0" cy="2909886"/>
            </a:xfrm>
            <a:prstGeom prst="line">
              <a:avLst/>
            </a:prstGeom>
            <a:noFill/>
            <a:ln w="38100" cap="flat" cmpd="sng">
              <a:solidFill>
                <a:srgbClr val="000000"/>
              </a:solidFill>
              <a:prstDash val="solid"/>
              <a:round/>
              <a:tailEnd type="triangle" w="med" len="med"/>
            </a:ln>
          </p:spPr>
        </p:sp>
        <p:sp>
          <p:nvSpPr>
            <p:cNvPr id="189" name="矩形"/>
            <p:cNvSpPr/>
            <p:nvPr/>
          </p:nvSpPr>
          <p:spPr>
            <a:xfrm>
              <a:off x="3733800" y="4189413"/>
              <a:ext cx="2590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楷体_GB2312" pitchFamily="49" charset="-122"/>
                </a:rPr>
                <a:t> </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 </a:t>
              </a:r>
              <a:endParaRPr lang="zh-CN" altLang="en-US"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endParaRPr>
            </a:p>
          </p:txBody>
        </p:sp>
        <p:sp>
          <p:nvSpPr>
            <p:cNvPr id="190" name="矩形"/>
            <p:cNvSpPr/>
            <p:nvPr/>
          </p:nvSpPr>
          <p:spPr>
            <a:xfrm>
              <a:off x="2514600" y="2817813"/>
              <a:ext cx="85725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grpSp>
        <p:nvGrpSpPr>
          <p:cNvPr id="194" name="组合"/>
          <p:cNvGrpSpPr/>
          <p:nvPr/>
        </p:nvGrpSpPr>
        <p:grpSpPr>
          <a:xfrm>
            <a:off x="2209800" y="5484813"/>
            <a:ext cx="1524000" cy="519112"/>
            <a:chOff x="2209800" y="5484813"/>
            <a:chExt cx="1524000" cy="519112"/>
          </a:xfrm>
        </p:grpSpPr>
        <p:sp>
          <p:nvSpPr>
            <p:cNvPr id="192" name="矩形"/>
            <p:cNvSpPr/>
            <p:nvPr/>
          </p:nvSpPr>
          <p:spPr>
            <a:xfrm>
              <a:off x="2514600" y="5484813"/>
              <a:ext cx="1219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endParaRPr>
            </a:p>
          </p:txBody>
        </p:sp>
        <p:sp>
          <p:nvSpPr>
            <p:cNvPr id="193" name="直线"/>
            <p:cNvSpPr/>
            <p:nvPr/>
          </p:nvSpPr>
          <p:spPr>
            <a:xfrm>
              <a:off x="2209800" y="5789613"/>
              <a:ext cx="228600" cy="0"/>
            </a:xfrm>
            <a:prstGeom prst="line">
              <a:avLst/>
            </a:prstGeom>
            <a:noFill/>
            <a:ln w="38100" cap="flat" cmpd="sng">
              <a:solidFill>
                <a:srgbClr val="CC3300"/>
              </a:solidFill>
              <a:prstDash val="sysDot"/>
              <a:round/>
            </a:ln>
          </p:spPr>
        </p:sp>
      </p:grpSp>
      <p:grpSp>
        <p:nvGrpSpPr>
          <p:cNvPr id="198" name="组合"/>
          <p:cNvGrpSpPr/>
          <p:nvPr/>
        </p:nvGrpSpPr>
        <p:grpSpPr>
          <a:xfrm>
            <a:off x="990600" y="3656012"/>
            <a:ext cx="2933699" cy="2133600"/>
            <a:chOff x="990600" y="3656012"/>
            <a:chExt cx="2933699" cy="2133600"/>
          </a:xfrm>
        </p:grpSpPr>
        <p:sp>
          <p:nvSpPr>
            <p:cNvPr id="195" name="直线"/>
            <p:cNvSpPr/>
            <p:nvPr/>
          </p:nvSpPr>
          <p:spPr>
            <a:xfrm flipH="1">
              <a:off x="990600" y="5789613"/>
              <a:ext cx="1466850" cy="0"/>
            </a:xfrm>
            <a:prstGeom prst="line">
              <a:avLst/>
            </a:prstGeom>
            <a:noFill/>
            <a:ln w="38100" cap="flat" cmpd="sng">
              <a:solidFill>
                <a:srgbClr val="0000FF"/>
              </a:solidFill>
              <a:prstDash val="solid"/>
              <a:round/>
            </a:ln>
          </p:spPr>
        </p:sp>
        <p:sp>
          <p:nvSpPr>
            <p:cNvPr id="196" name="直线"/>
            <p:cNvSpPr/>
            <p:nvPr/>
          </p:nvSpPr>
          <p:spPr>
            <a:xfrm flipH="1">
              <a:off x="2457450" y="3656012"/>
              <a:ext cx="1466848" cy="0"/>
            </a:xfrm>
            <a:prstGeom prst="line">
              <a:avLst/>
            </a:prstGeom>
            <a:noFill/>
            <a:ln w="38100" cap="flat" cmpd="sng">
              <a:solidFill>
                <a:srgbClr val="0000FF"/>
              </a:solidFill>
              <a:prstDash val="solid"/>
              <a:round/>
            </a:ln>
          </p:spPr>
        </p:sp>
        <p:sp>
          <p:nvSpPr>
            <p:cNvPr id="197" name="直线"/>
            <p:cNvSpPr/>
            <p:nvPr/>
          </p:nvSpPr>
          <p:spPr>
            <a:xfrm flipH="1">
              <a:off x="2457450" y="3656012"/>
              <a:ext cx="0" cy="2133599"/>
            </a:xfrm>
            <a:prstGeom prst="line">
              <a:avLst/>
            </a:prstGeom>
            <a:noFill/>
            <a:ln w="38100" cap="flat" cmpd="sng">
              <a:solidFill>
                <a:srgbClr val="FF0000"/>
              </a:solidFill>
              <a:prstDash val="solid"/>
              <a:round/>
            </a:ln>
          </p:spPr>
        </p:sp>
      </p:grpSp>
      <p:sp>
        <p:nvSpPr>
          <p:cNvPr id="199" name="圆角矩形标注" descr="40%"/>
          <p:cNvSpPr/>
          <p:nvPr/>
        </p:nvSpPr>
        <p:spPr>
          <a:xfrm>
            <a:off x="3048000" y="3732213"/>
            <a:ext cx="1066800" cy="609600"/>
          </a:xfrm>
          <a:prstGeom prst="wedgeRoundRectCallout">
            <a:avLst>
              <a:gd name="adj1" fmla="val -87638"/>
              <a:gd name="adj2" fmla="val 0"/>
              <a:gd name="adj3" fmla="val 16667"/>
            </a:avLst>
          </a:prstGeom>
          <a:noFill/>
          <a:ln w="28575" cap="flat" cmpd="sng">
            <a:solidFill>
              <a:srgbClr val="0080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线性区</a:t>
            </a:r>
            <a:endParaRPr lang="zh-CN" altLang="en-US" sz="2800" b="1" i="0" u="none" strike="noStrike" kern="1200" cap="none" spc="0" baseline="0">
              <a:solidFill>
                <a:srgbClr val="FF3300"/>
              </a:solidFill>
              <a:latin typeface="Times New Roman" panose="02020603050405020304" charset="0"/>
              <a:ea typeface="楷体_GB2312" pitchFamily="49" charset="-122"/>
              <a:cs typeface="楷体_GB2312" pitchFamily="49" charset="-122"/>
            </a:endParaRPr>
          </a:p>
        </p:txBody>
      </p:sp>
      <p:sp>
        <p:nvSpPr>
          <p:cNvPr id="200" name="圆角矩形标注" descr="40%"/>
          <p:cNvSpPr/>
          <p:nvPr/>
        </p:nvSpPr>
        <p:spPr>
          <a:xfrm>
            <a:off x="533400" y="3579812"/>
            <a:ext cx="1600200" cy="609600"/>
          </a:xfrm>
          <a:prstGeom prst="wedgeRoundRectCallout">
            <a:avLst>
              <a:gd name="adj1" fmla="val 68449"/>
              <a:gd name="adj2" fmla="val 46347"/>
              <a:gd name="adj3" fmla="val 16667"/>
            </a:avLst>
          </a:prstGeom>
          <a:noFill/>
          <a:ln w="28575" cap="flat" cmpd="sng">
            <a:solidFill>
              <a:srgbClr val="FF66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理想特性</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201" name="圆角矩形标注" descr="40%"/>
          <p:cNvSpPr/>
          <p:nvPr/>
        </p:nvSpPr>
        <p:spPr>
          <a:xfrm>
            <a:off x="457200" y="4951413"/>
            <a:ext cx="1600200" cy="609600"/>
          </a:xfrm>
          <a:prstGeom prst="wedgeRoundRectCallout">
            <a:avLst>
              <a:gd name="adj1" fmla="val 64083"/>
              <a:gd name="adj2" fmla="val -5462"/>
              <a:gd name="adj3" fmla="val 16667"/>
            </a:avLst>
          </a:prstGeom>
          <a:noFill/>
          <a:ln w="28575" cap="flat" cmpd="sng">
            <a:solidFill>
              <a:srgbClr val="FF66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实际特性</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nvGrpSpPr>
          <p:cNvPr id="222" name="组合"/>
          <p:cNvGrpSpPr/>
          <p:nvPr/>
        </p:nvGrpSpPr>
        <p:grpSpPr>
          <a:xfrm>
            <a:off x="5257800" y="723899"/>
            <a:ext cx="3886199" cy="2695575"/>
            <a:chOff x="5257800" y="723899"/>
            <a:chExt cx="3886199" cy="2695575"/>
          </a:xfrm>
        </p:grpSpPr>
        <p:sp>
          <p:nvSpPr>
            <p:cNvPr id="202" name="矩形"/>
            <p:cNvSpPr/>
            <p:nvPr/>
          </p:nvSpPr>
          <p:spPr>
            <a:xfrm>
              <a:off x="8283855" y="1903732"/>
              <a:ext cx="860144" cy="51837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03" name="矩形" descr="40%"/>
            <p:cNvSpPr/>
            <p:nvPr/>
          </p:nvSpPr>
          <p:spPr>
            <a:xfrm>
              <a:off x="6565636" y="1513910"/>
              <a:ext cx="1073626" cy="1283508"/>
            </a:xfrm>
            <a:prstGeom prst="rect">
              <a:avLst/>
            </a:prstGeom>
            <a:noFill/>
            <a:ln w="28575" cap="flat" cmpd="sng">
              <a:solidFill>
                <a:srgbClr val="000000"/>
              </a:solidFill>
              <a:prstDash val="solid"/>
              <a:miter/>
            </a:ln>
          </p:spPr>
        </p:sp>
        <p:sp>
          <p:nvSpPr>
            <p:cNvPr id="204" name="矩形"/>
            <p:cNvSpPr/>
            <p:nvPr/>
          </p:nvSpPr>
          <p:spPr>
            <a:xfrm>
              <a:off x="6551127" y="2183657"/>
              <a:ext cx="462197" cy="52045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5" name="矩形"/>
            <p:cNvSpPr/>
            <p:nvPr/>
          </p:nvSpPr>
          <p:spPr>
            <a:xfrm>
              <a:off x="7210226" y="1891291"/>
              <a:ext cx="833201" cy="51837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6" name="矩形"/>
            <p:cNvSpPr/>
            <p:nvPr/>
          </p:nvSpPr>
          <p:spPr>
            <a:xfrm>
              <a:off x="7000890" y="1439263"/>
              <a:ext cx="1092281" cy="45824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07" name="矩形"/>
            <p:cNvSpPr/>
            <p:nvPr/>
          </p:nvSpPr>
          <p:spPr>
            <a:xfrm>
              <a:off x="5257800" y="2245863"/>
              <a:ext cx="895379" cy="52045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08" name="矩形"/>
            <p:cNvSpPr/>
            <p:nvPr/>
          </p:nvSpPr>
          <p:spPr>
            <a:xfrm>
              <a:off x="5257800" y="1636248"/>
              <a:ext cx="806257" cy="52045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09" name="直线"/>
            <p:cNvSpPr/>
            <p:nvPr/>
          </p:nvSpPr>
          <p:spPr>
            <a:xfrm>
              <a:off x="5966642" y="2529935"/>
              <a:ext cx="601065" cy="0"/>
            </a:xfrm>
            <a:prstGeom prst="line">
              <a:avLst/>
            </a:prstGeom>
            <a:noFill/>
            <a:ln w="28575" cap="flat" cmpd="sng">
              <a:solidFill>
                <a:srgbClr val="000000"/>
              </a:solidFill>
              <a:prstDash val="solid"/>
              <a:round/>
            </a:ln>
          </p:spPr>
        </p:sp>
        <p:sp>
          <p:nvSpPr>
            <p:cNvPr id="210" name="直线"/>
            <p:cNvSpPr/>
            <p:nvPr/>
          </p:nvSpPr>
          <p:spPr>
            <a:xfrm>
              <a:off x="7639263" y="2189878"/>
              <a:ext cx="526450" cy="0"/>
            </a:xfrm>
            <a:prstGeom prst="line">
              <a:avLst/>
            </a:prstGeom>
            <a:noFill/>
            <a:ln w="28575" cap="flat" cmpd="sng">
              <a:solidFill>
                <a:srgbClr val="000000"/>
              </a:solidFill>
              <a:prstDash val="solid"/>
              <a:round/>
            </a:ln>
          </p:spPr>
        </p:sp>
        <p:sp>
          <p:nvSpPr>
            <p:cNvPr id="211" name="直线"/>
            <p:cNvSpPr/>
            <p:nvPr/>
          </p:nvSpPr>
          <p:spPr>
            <a:xfrm>
              <a:off x="6159399" y="1155192"/>
              <a:ext cx="0" cy="0"/>
            </a:xfrm>
            <a:prstGeom prst="line">
              <a:avLst/>
            </a:prstGeom>
            <a:noFill/>
            <a:ln w="28575" cap="flat" cmpd="sng">
              <a:solidFill>
                <a:srgbClr val="000000"/>
              </a:solidFill>
              <a:prstDash val="solid"/>
              <a:round/>
            </a:ln>
          </p:spPr>
        </p:sp>
        <p:sp>
          <p:nvSpPr>
            <p:cNvPr id="212" name="直线"/>
            <p:cNvSpPr/>
            <p:nvPr/>
          </p:nvSpPr>
          <p:spPr>
            <a:xfrm>
              <a:off x="5966642" y="2065467"/>
              <a:ext cx="601065" cy="0"/>
            </a:xfrm>
            <a:prstGeom prst="line">
              <a:avLst/>
            </a:prstGeom>
            <a:noFill/>
            <a:ln w="28575" cap="flat" cmpd="sng">
              <a:solidFill>
                <a:srgbClr val="000000"/>
              </a:solidFill>
              <a:prstDash val="solid"/>
              <a:round/>
            </a:ln>
          </p:spPr>
        </p:sp>
        <p:sp>
          <p:nvSpPr>
            <p:cNvPr id="213" name="直线"/>
            <p:cNvSpPr/>
            <p:nvPr/>
          </p:nvSpPr>
          <p:spPr>
            <a:xfrm>
              <a:off x="7098305" y="1010044"/>
              <a:ext cx="0" cy="501791"/>
            </a:xfrm>
            <a:prstGeom prst="line">
              <a:avLst/>
            </a:prstGeom>
            <a:noFill/>
            <a:ln w="38100" cap="flat" cmpd="sng">
              <a:solidFill>
                <a:srgbClr val="000000"/>
              </a:solidFill>
              <a:prstDash val="solid"/>
              <a:round/>
            </a:ln>
          </p:spPr>
        </p:sp>
        <p:sp>
          <p:nvSpPr>
            <p:cNvPr id="214" name="直线"/>
            <p:cNvSpPr/>
            <p:nvPr/>
          </p:nvSpPr>
          <p:spPr>
            <a:xfrm>
              <a:off x="7090015" y="2797419"/>
              <a:ext cx="0" cy="501791"/>
            </a:xfrm>
            <a:prstGeom prst="line">
              <a:avLst/>
            </a:prstGeom>
            <a:noFill/>
            <a:ln w="38100" cap="flat" cmpd="sng">
              <a:solidFill>
                <a:srgbClr val="000000"/>
              </a:solidFill>
              <a:prstDash val="solid"/>
              <a:round/>
            </a:ln>
          </p:spPr>
        </p:sp>
        <p:sp>
          <p:nvSpPr>
            <p:cNvPr id="215" name="矩形"/>
            <p:cNvSpPr/>
            <p:nvPr/>
          </p:nvSpPr>
          <p:spPr>
            <a:xfrm>
              <a:off x="7048562" y="723899"/>
              <a:ext cx="1361724" cy="46239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a:t>
              </a:r>
              <a:r>
                <a:rPr lang="en-US" altLang="zh-CN" sz="2400" b="1"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CC</a:t>
              </a:r>
              <a:endParaRPr lang="zh-CN" altLang="en-US" sz="2400" b="1"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16" name="矩形"/>
            <p:cNvSpPr/>
            <p:nvPr/>
          </p:nvSpPr>
          <p:spPr>
            <a:xfrm>
              <a:off x="7119031" y="2961227"/>
              <a:ext cx="1361724" cy="45824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a:t>
              </a:r>
              <a:r>
                <a:rPr lang="en-US" altLang="zh-CN" sz="2400" b="1"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EE</a:t>
              </a:r>
              <a:endParaRPr lang="zh-CN" altLang="en-US" sz="2400" b="1"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17" name="矩形"/>
            <p:cNvSpPr/>
            <p:nvPr/>
          </p:nvSpPr>
          <p:spPr>
            <a:xfrm>
              <a:off x="6565636" y="1725408"/>
              <a:ext cx="681899" cy="52045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8" name="矩形"/>
            <p:cNvSpPr/>
            <p:nvPr/>
          </p:nvSpPr>
          <p:spPr>
            <a:xfrm rot="5400000">
              <a:off x="6822561" y="1590728"/>
              <a:ext cx="389821" cy="462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19" name="椭圆"/>
            <p:cNvSpPr/>
            <p:nvPr/>
          </p:nvSpPr>
          <p:spPr>
            <a:xfrm>
              <a:off x="5854721" y="2003260"/>
              <a:ext cx="111922" cy="111969"/>
            </a:xfrm>
            <a:prstGeom prst="ellipse">
              <a:avLst/>
            </a:prstGeom>
            <a:noFill/>
            <a:ln w="38100" cap="flat" cmpd="sng">
              <a:solidFill>
                <a:srgbClr val="000000"/>
              </a:solidFill>
              <a:prstDash val="solid"/>
              <a:round/>
            </a:ln>
          </p:spPr>
        </p:sp>
        <p:sp>
          <p:nvSpPr>
            <p:cNvPr id="220" name="椭圆"/>
            <p:cNvSpPr/>
            <p:nvPr/>
          </p:nvSpPr>
          <p:spPr>
            <a:xfrm>
              <a:off x="5854721" y="2451141"/>
              <a:ext cx="111922" cy="111969"/>
            </a:xfrm>
            <a:prstGeom prst="ellipse">
              <a:avLst/>
            </a:prstGeom>
            <a:noFill/>
            <a:ln w="38100" cap="flat" cmpd="sng">
              <a:solidFill>
                <a:srgbClr val="000000"/>
              </a:solidFill>
              <a:prstDash val="solid"/>
              <a:round/>
            </a:ln>
          </p:spPr>
        </p:sp>
        <p:sp>
          <p:nvSpPr>
            <p:cNvPr id="221" name="椭圆"/>
            <p:cNvSpPr/>
            <p:nvPr/>
          </p:nvSpPr>
          <p:spPr>
            <a:xfrm>
              <a:off x="8130479" y="2140113"/>
              <a:ext cx="111922" cy="111968"/>
            </a:xfrm>
            <a:prstGeom prst="ellipse">
              <a:avLst/>
            </a:prstGeom>
            <a:noFill/>
            <a:ln w="38100" cap="flat" cmpd="sng">
              <a:solidFill>
                <a:srgbClr val="000000"/>
              </a:solidFill>
              <a:prstDash val="solid"/>
              <a:round/>
            </a:ln>
          </p:spPr>
        </p:sp>
      </p:grpSp>
      <p:sp>
        <p:nvSpPr>
          <p:cNvPr id="223" name="圆角矩形标注" descr="40%"/>
          <p:cNvSpPr/>
          <p:nvPr/>
        </p:nvSpPr>
        <p:spPr>
          <a:xfrm>
            <a:off x="2819400" y="4951413"/>
            <a:ext cx="1447800" cy="609600"/>
          </a:xfrm>
          <a:prstGeom prst="wedgeRoundRectCallout">
            <a:avLst>
              <a:gd name="adj1" fmla="val -114462"/>
              <a:gd name="adj2" fmla="val 85935"/>
              <a:gd name="adj3" fmla="val 16667"/>
            </a:avLst>
          </a:prstGeom>
          <a:noFill/>
          <a:ln w="28575" cap="flat" cmpd="sng">
            <a:solidFill>
              <a:srgbClr val="0080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饱和区</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224" name="矩形"/>
          <p:cNvSpPr/>
          <p:nvPr/>
        </p:nvSpPr>
        <p:spPr>
          <a:xfrm>
            <a:off x="2362200" y="4708525"/>
            <a:ext cx="520035" cy="400110"/>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wipe(left)">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left)">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box(out)">
                                      <p:cBhvr>
                                        <p:cTn id="17" dur="500"/>
                                        <p:tgtEl>
                                          <p:spTgt spid="2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wipe(left)">
                                      <p:cBhvr>
                                        <p:cTn id="22" dur="500"/>
                                        <p:tgtEl>
                                          <p:spTgt spid="17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barn(outVertical)">
                                      <p:cBhvr>
                                        <p:cTn id="27" dur="500"/>
                                        <p:tgtEl>
                                          <p:spTgt spid="19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box(out)">
                                      <p:cBhvr>
                                        <p:cTn id="35" dur="500"/>
                                        <p:tgtEl>
                                          <p:spTgt spid="198"/>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wipe(right)">
                                      <p:cBhvr>
                                        <p:cTn id="39" dur="500"/>
                                        <p:tgtEl>
                                          <p:spTgt spid="185"/>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94"/>
                                        </p:tgtEl>
                                        <p:attrNameLst>
                                          <p:attrName>style.visibility</p:attrName>
                                        </p:attrNameLst>
                                      </p:cBhvr>
                                      <p:to>
                                        <p:strVal val="visible"/>
                                      </p:to>
                                    </p:set>
                                    <p:animEffect transition="in" filter="wipe(left)">
                                      <p:cBhvr>
                                        <p:cTn id="43" dur="500"/>
                                        <p:tgtEl>
                                          <p:spTgt spid="19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wipe(left)">
                                      <p:cBhvr>
                                        <p:cTn id="48" dur="500"/>
                                        <p:tgtEl>
                                          <p:spTgt spid="200"/>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grpId="0" nodeType="clickEffect">
                                  <p:stCondLst>
                                    <p:cond delay="0"/>
                                  </p:stCondLst>
                                  <p:childTnLst>
                                    <p:set>
                                      <p:cBhvr>
                                        <p:cTn id="52" dur="1" fill="hold">
                                          <p:stCondLst>
                                            <p:cond delay="0"/>
                                          </p:stCondLst>
                                        </p:cTn>
                                        <p:tgtEl>
                                          <p:spTgt spid="182"/>
                                        </p:tgtEl>
                                        <p:attrNameLst>
                                          <p:attrName>style.visibility</p:attrName>
                                        </p:attrNameLst>
                                      </p:cBhvr>
                                      <p:to>
                                        <p:strVal val="visible"/>
                                      </p:to>
                                    </p:set>
                                    <p:animEffect transition="in" filter="barn(outVertical)">
                                      <p:cBhvr>
                                        <p:cTn id="53" dur="500"/>
                                        <p:tgtEl>
                                          <p:spTgt spid="18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01"/>
                                        </p:tgtEl>
                                        <p:attrNameLst>
                                          <p:attrName>style.visibility</p:attrName>
                                        </p:attrNameLst>
                                      </p:cBhvr>
                                      <p:to>
                                        <p:strVal val="visible"/>
                                      </p:to>
                                    </p:set>
                                    <p:animEffect transition="in" filter="wipe(left)">
                                      <p:cBhvr>
                                        <p:cTn id="57" dur="500"/>
                                        <p:tgtEl>
                                          <p:spTgt spid="2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99"/>
                                        </p:tgtEl>
                                        <p:attrNameLst>
                                          <p:attrName>style.visibility</p:attrName>
                                        </p:attrNameLst>
                                      </p:cBhvr>
                                      <p:to>
                                        <p:strVal val="visible"/>
                                      </p:to>
                                    </p:set>
                                    <p:animEffect transition="in" filter="wipe(up)">
                                      <p:cBhvr>
                                        <p:cTn id="62" dur="500"/>
                                        <p:tgtEl>
                                          <p:spTgt spid="19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7"/>
                                        </p:tgtEl>
                                        <p:attrNameLst>
                                          <p:attrName>style.visibility</p:attrName>
                                        </p:attrNameLst>
                                      </p:cBhvr>
                                      <p:to>
                                        <p:strVal val="visible"/>
                                      </p:to>
                                    </p:set>
                                    <p:animEffect transition="in" filter="wipe(left)">
                                      <p:cBhvr>
                                        <p:cTn id="67" dur="500"/>
                                        <p:tgtEl>
                                          <p:spTgt spid="17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23"/>
                                        </p:tgtEl>
                                        <p:attrNameLst>
                                          <p:attrName>style.visibility</p:attrName>
                                        </p:attrNameLst>
                                      </p:cBhvr>
                                      <p:to>
                                        <p:strVal val="visible"/>
                                      </p:to>
                                    </p:set>
                                    <p:animEffect transition="in" filter="wipe(up)">
                                      <p:cBhvr>
                                        <p:cTn id="72" dur="500"/>
                                        <p:tgtEl>
                                          <p:spTgt spid="2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8"/>
                                        </p:tgtEl>
                                        <p:attrNameLst>
                                          <p:attrName>style.visibility</p:attrName>
                                        </p:attrNameLst>
                                      </p:cBhvr>
                                      <p:to>
                                        <p:strVal val="visible"/>
                                      </p:to>
                                    </p:set>
                                    <p:animEffect transition="in" filter="wipe(left)">
                                      <p:cBhvr>
                                        <p:cTn id="7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222" grpId="0" animBg="1"/>
      <p:bldP spid="176" grpId="0"/>
      <p:bldP spid="191" grpId="0" animBg="1"/>
      <p:bldP spid="224" grpId="0"/>
      <p:bldP spid="198" grpId="0" animBg="1"/>
      <p:bldP spid="185" grpId="0" animBg="1"/>
      <p:bldP spid="194" grpId="0" animBg="1"/>
      <p:bldP spid="200" grpId="0" animBg="1"/>
      <p:bldP spid="182" grpId="0" animBg="1"/>
      <p:bldP spid="201" grpId="0" animBg="1"/>
      <p:bldP spid="199" grpId="0" animBg="1"/>
      <p:bldP spid="177" grpId="0"/>
      <p:bldP spid="223" grpId="0" animBg="1"/>
      <p:bldP spid="17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68" name="矩形"/>
          <p:cNvSpPr/>
          <p:nvPr/>
        </p:nvSpPr>
        <p:spPr>
          <a:xfrm>
            <a:off x="152400" y="304800"/>
            <a:ext cx="5867400" cy="6254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25000"/>
              </a:lnSpc>
              <a:spcBef>
                <a:spcPts val="0"/>
              </a:spcBef>
              <a:spcAft>
                <a:spcPts val="0"/>
              </a:spcAft>
              <a:buNone/>
            </a:pP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当</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&gt;</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时，</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T</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(j</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衰减很快</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069" name="矩形"/>
          <p:cNvSpPr/>
          <p:nvPr/>
        </p:nvSpPr>
        <p:spPr>
          <a:xfrm>
            <a:off x="304800" y="838200"/>
            <a:ext cx="4648200" cy="27590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25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显然，电路能使低于</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的信号顺利通过，衰减很小，而使高于</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的信号不易通过，衰减很大，</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称一 阶有源低通滤波器。</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3070" name="矩形"/>
          <p:cNvSpPr/>
          <p:nvPr/>
        </p:nvSpPr>
        <p:spPr>
          <a:xfrm>
            <a:off x="381000" y="3516312"/>
            <a:ext cx="4038600" cy="265588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为了改善滤波效果，使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&gt;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时信号衰减得更快些，常将两节</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RC</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滤波环节串接起来，</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组成二阶有源低通滤波器。</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grpSp>
        <p:nvGrpSpPr>
          <p:cNvPr id="3134" name="组合"/>
          <p:cNvGrpSpPr/>
          <p:nvPr/>
        </p:nvGrpSpPr>
        <p:grpSpPr>
          <a:xfrm>
            <a:off x="4114800" y="3344862"/>
            <a:ext cx="5105400" cy="3055938"/>
            <a:chOff x="4114800" y="3344862"/>
            <a:chExt cx="5105400" cy="3055938"/>
          </a:xfrm>
        </p:grpSpPr>
        <p:sp>
          <p:nvSpPr>
            <p:cNvPr id="3071" name="矩形"/>
            <p:cNvSpPr/>
            <p:nvPr/>
          </p:nvSpPr>
          <p:spPr>
            <a:xfrm>
              <a:off x="8441410" y="4989119"/>
              <a:ext cx="778790" cy="5192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072" name="矩形"/>
            <p:cNvSpPr/>
            <p:nvPr/>
          </p:nvSpPr>
          <p:spPr>
            <a:xfrm>
              <a:off x="7073120" y="3344862"/>
              <a:ext cx="1022161"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073" name="矩形"/>
            <p:cNvSpPr/>
            <p:nvPr/>
          </p:nvSpPr>
          <p:spPr>
            <a:xfrm>
              <a:off x="7109174" y="3932612"/>
              <a:ext cx="465109" cy="144232"/>
            </a:xfrm>
            <a:prstGeom prst="rect">
              <a:avLst/>
            </a:prstGeom>
            <a:noFill/>
            <a:ln w="38100" cap="flat" cmpd="sng">
              <a:solidFill>
                <a:srgbClr val="000000"/>
              </a:solidFill>
              <a:prstDash val="solid"/>
              <a:miter/>
            </a:ln>
          </p:spPr>
        </p:sp>
        <p:sp>
          <p:nvSpPr>
            <p:cNvPr id="3074" name="直线"/>
            <p:cNvSpPr/>
            <p:nvPr/>
          </p:nvSpPr>
          <p:spPr>
            <a:xfrm>
              <a:off x="8079057" y="4002925"/>
              <a:ext cx="0" cy="948331"/>
            </a:xfrm>
            <a:prstGeom prst="line">
              <a:avLst/>
            </a:prstGeom>
            <a:noFill/>
            <a:ln w="38100" cap="flat" cmpd="sng">
              <a:solidFill>
                <a:srgbClr val="000000"/>
              </a:solidFill>
              <a:prstDash val="solid"/>
              <a:round/>
            </a:ln>
          </p:spPr>
        </p:sp>
        <p:sp>
          <p:nvSpPr>
            <p:cNvPr id="3075" name="矩形"/>
            <p:cNvSpPr/>
            <p:nvPr/>
          </p:nvSpPr>
          <p:spPr>
            <a:xfrm>
              <a:off x="5986058" y="5162199"/>
              <a:ext cx="465111" cy="142429"/>
            </a:xfrm>
            <a:prstGeom prst="rect">
              <a:avLst/>
            </a:prstGeom>
            <a:noFill/>
            <a:ln w="38100" cap="flat" cmpd="sng">
              <a:solidFill>
                <a:srgbClr val="000000"/>
              </a:solidFill>
              <a:prstDash val="solid"/>
              <a:miter/>
            </a:ln>
          </p:spPr>
        </p:sp>
        <p:sp>
          <p:nvSpPr>
            <p:cNvPr id="3076" name="矩形"/>
            <p:cNvSpPr/>
            <p:nvPr/>
          </p:nvSpPr>
          <p:spPr>
            <a:xfrm>
              <a:off x="6797298" y="5611124"/>
              <a:ext cx="982500"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77" name="矩形"/>
            <p:cNvSpPr/>
            <p:nvPr/>
          </p:nvSpPr>
          <p:spPr>
            <a:xfrm>
              <a:off x="5986058" y="4695244"/>
              <a:ext cx="465111" cy="142428"/>
            </a:xfrm>
            <a:prstGeom prst="rect">
              <a:avLst/>
            </a:prstGeom>
            <a:noFill/>
            <a:ln w="38100" cap="flat" cmpd="sng">
              <a:solidFill>
                <a:srgbClr val="000000"/>
              </a:solidFill>
              <a:prstDash val="solid"/>
              <a:miter/>
            </a:ln>
          </p:spPr>
        </p:sp>
        <p:sp>
          <p:nvSpPr>
            <p:cNvPr id="3078" name="直线"/>
            <p:cNvSpPr/>
            <p:nvPr/>
          </p:nvSpPr>
          <p:spPr>
            <a:xfrm>
              <a:off x="6624234" y="4002925"/>
              <a:ext cx="0" cy="800493"/>
            </a:xfrm>
            <a:prstGeom prst="line">
              <a:avLst/>
            </a:prstGeom>
            <a:noFill/>
            <a:ln w="38100" cap="flat" cmpd="sng">
              <a:solidFill>
                <a:srgbClr val="000000"/>
              </a:solidFill>
              <a:prstDash val="solid"/>
              <a:round/>
            </a:ln>
          </p:spPr>
        </p:sp>
        <p:sp>
          <p:nvSpPr>
            <p:cNvPr id="3079" name="矩形"/>
            <p:cNvSpPr/>
            <p:nvPr/>
          </p:nvSpPr>
          <p:spPr>
            <a:xfrm>
              <a:off x="5931976" y="5248739"/>
              <a:ext cx="511981" cy="52284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080" name="直线"/>
            <p:cNvSpPr/>
            <p:nvPr/>
          </p:nvSpPr>
          <p:spPr>
            <a:xfrm>
              <a:off x="7594116" y="4002925"/>
              <a:ext cx="484939" cy="0"/>
            </a:xfrm>
            <a:prstGeom prst="line">
              <a:avLst/>
            </a:prstGeom>
            <a:noFill/>
            <a:ln w="38100" cap="flat" cmpd="sng">
              <a:solidFill>
                <a:srgbClr val="000000"/>
              </a:solidFill>
              <a:prstDash val="solid"/>
              <a:round/>
            </a:ln>
          </p:spPr>
        </p:sp>
        <p:sp>
          <p:nvSpPr>
            <p:cNvPr id="3081" name="直线"/>
            <p:cNvSpPr/>
            <p:nvPr/>
          </p:nvSpPr>
          <p:spPr>
            <a:xfrm flipH="1">
              <a:off x="5385741" y="4763754"/>
              <a:ext cx="593105" cy="0"/>
            </a:xfrm>
            <a:prstGeom prst="line">
              <a:avLst/>
            </a:prstGeom>
            <a:noFill/>
            <a:ln w="38100" cap="flat" cmpd="sng">
              <a:solidFill>
                <a:srgbClr val="000000"/>
              </a:solidFill>
              <a:prstDash val="solid"/>
              <a:round/>
            </a:ln>
          </p:spPr>
        </p:sp>
        <p:sp>
          <p:nvSpPr>
            <p:cNvPr id="3082" name="直线"/>
            <p:cNvSpPr/>
            <p:nvPr/>
          </p:nvSpPr>
          <p:spPr>
            <a:xfrm flipH="1">
              <a:off x="5540778" y="5232512"/>
              <a:ext cx="425450" cy="0"/>
            </a:xfrm>
            <a:prstGeom prst="line">
              <a:avLst/>
            </a:prstGeom>
            <a:noFill/>
            <a:ln w="38100" cap="flat" cmpd="sng">
              <a:solidFill>
                <a:srgbClr val="000000"/>
              </a:solidFill>
              <a:prstDash val="solid"/>
              <a:round/>
            </a:ln>
          </p:spPr>
        </p:sp>
        <p:grpSp>
          <p:nvGrpSpPr>
            <p:cNvPr id="3085" name="组合"/>
            <p:cNvGrpSpPr/>
            <p:nvPr/>
          </p:nvGrpSpPr>
          <p:grpSpPr>
            <a:xfrm>
              <a:off x="6537702" y="5854518"/>
              <a:ext cx="290241" cy="396640"/>
              <a:chOff x="6537702" y="5854518"/>
              <a:chExt cx="290241" cy="396640"/>
            </a:xfrm>
          </p:grpSpPr>
          <p:sp>
            <p:nvSpPr>
              <p:cNvPr id="3083" name="直线"/>
              <p:cNvSpPr/>
              <p:nvPr/>
            </p:nvSpPr>
            <p:spPr>
              <a:xfrm>
                <a:off x="6537702" y="6251158"/>
                <a:ext cx="290241" cy="0"/>
              </a:xfrm>
              <a:prstGeom prst="line">
                <a:avLst/>
              </a:prstGeom>
              <a:noFill/>
              <a:ln w="38100" cap="flat" cmpd="sng">
                <a:solidFill>
                  <a:srgbClr val="000000"/>
                </a:solidFill>
                <a:prstDash val="solid"/>
                <a:round/>
              </a:ln>
            </p:spPr>
          </p:sp>
          <p:sp>
            <p:nvSpPr>
              <p:cNvPr id="3084" name="直线"/>
              <p:cNvSpPr/>
              <p:nvPr/>
            </p:nvSpPr>
            <p:spPr>
              <a:xfrm>
                <a:off x="6688315" y="5854518"/>
                <a:ext cx="0" cy="396640"/>
              </a:xfrm>
              <a:prstGeom prst="line">
                <a:avLst/>
              </a:prstGeom>
              <a:noFill/>
              <a:ln w="38100" cap="flat" cmpd="sng">
                <a:solidFill>
                  <a:srgbClr val="000000"/>
                </a:solidFill>
                <a:prstDash val="solid"/>
                <a:round/>
              </a:ln>
            </p:spPr>
          </p:sp>
        </p:grpSp>
        <p:sp>
          <p:nvSpPr>
            <p:cNvPr id="3086" name="直线"/>
            <p:cNvSpPr/>
            <p:nvPr/>
          </p:nvSpPr>
          <p:spPr>
            <a:xfrm>
              <a:off x="6624234" y="4002925"/>
              <a:ext cx="486743" cy="0"/>
            </a:xfrm>
            <a:prstGeom prst="line">
              <a:avLst/>
            </a:prstGeom>
            <a:noFill/>
            <a:ln w="38100" cap="flat" cmpd="sng">
              <a:solidFill>
                <a:srgbClr val="000000"/>
              </a:solidFill>
              <a:prstDash val="solid"/>
              <a:round/>
            </a:ln>
          </p:spPr>
        </p:sp>
        <p:grpSp>
          <p:nvGrpSpPr>
            <p:cNvPr id="3097" name="组合"/>
            <p:cNvGrpSpPr/>
            <p:nvPr/>
          </p:nvGrpSpPr>
          <p:grpSpPr>
            <a:xfrm>
              <a:off x="6451170" y="4037180"/>
              <a:ext cx="1912721" cy="1427908"/>
              <a:chOff x="6451170" y="4037180"/>
              <a:chExt cx="1912721" cy="1427908"/>
            </a:xfrm>
          </p:grpSpPr>
          <p:sp>
            <p:nvSpPr>
              <p:cNvPr id="3087" name="矩形" descr="40%"/>
              <p:cNvSpPr/>
              <p:nvPr/>
            </p:nvSpPr>
            <p:spPr>
              <a:xfrm>
                <a:off x="6972166" y="4349085"/>
                <a:ext cx="933827" cy="1116002"/>
              </a:xfrm>
              <a:prstGeom prst="rect">
                <a:avLst/>
              </a:prstGeom>
              <a:noFill/>
              <a:ln w="38100" cap="flat" cmpd="sng">
                <a:solidFill>
                  <a:srgbClr val="000000"/>
                </a:solidFill>
                <a:prstDash val="solid"/>
                <a:miter/>
              </a:ln>
            </p:spPr>
          </p:sp>
          <p:sp>
            <p:nvSpPr>
              <p:cNvPr id="3088" name="矩形"/>
              <p:cNvSpPr/>
              <p:nvPr/>
            </p:nvSpPr>
            <p:spPr>
              <a:xfrm>
                <a:off x="6959547" y="4931426"/>
                <a:ext cx="403816"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89" name="矩形"/>
              <p:cNvSpPr/>
              <p:nvPr/>
            </p:nvSpPr>
            <p:spPr>
              <a:xfrm>
                <a:off x="7532822" y="4677215"/>
                <a:ext cx="724705" cy="5192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90" name="矩形"/>
              <p:cNvSpPr/>
              <p:nvPr/>
            </p:nvSpPr>
            <p:spPr>
              <a:xfrm>
                <a:off x="7352547" y="4284180"/>
                <a:ext cx="948249" cy="4579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91" name="直线"/>
              <p:cNvSpPr/>
              <p:nvPr/>
            </p:nvSpPr>
            <p:spPr>
              <a:xfrm>
                <a:off x="6451170" y="5232512"/>
                <a:ext cx="522799" cy="0"/>
              </a:xfrm>
              <a:prstGeom prst="line">
                <a:avLst/>
              </a:prstGeom>
              <a:noFill/>
              <a:ln w="38100" cap="flat" cmpd="sng">
                <a:solidFill>
                  <a:srgbClr val="000000"/>
                </a:solidFill>
                <a:prstDash val="solid"/>
                <a:round/>
              </a:ln>
            </p:spPr>
          </p:sp>
          <p:sp>
            <p:nvSpPr>
              <p:cNvPr id="3092" name="直线"/>
              <p:cNvSpPr/>
              <p:nvPr/>
            </p:nvSpPr>
            <p:spPr>
              <a:xfrm>
                <a:off x="7905992" y="4936834"/>
                <a:ext cx="457899" cy="0"/>
              </a:xfrm>
              <a:prstGeom prst="line">
                <a:avLst/>
              </a:prstGeom>
              <a:noFill/>
              <a:ln w="38100" cap="flat" cmpd="sng">
                <a:solidFill>
                  <a:srgbClr val="000000"/>
                </a:solidFill>
                <a:prstDash val="solid"/>
                <a:round/>
              </a:ln>
            </p:spPr>
          </p:sp>
          <p:sp>
            <p:nvSpPr>
              <p:cNvPr id="3093" name="直线"/>
              <p:cNvSpPr/>
              <p:nvPr/>
            </p:nvSpPr>
            <p:spPr>
              <a:xfrm>
                <a:off x="6618826" y="4037180"/>
                <a:ext cx="0" cy="0"/>
              </a:xfrm>
              <a:prstGeom prst="line">
                <a:avLst/>
              </a:prstGeom>
              <a:noFill/>
              <a:ln w="28575" cap="flat" cmpd="sng">
                <a:solidFill>
                  <a:srgbClr val="000000"/>
                </a:solidFill>
                <a:prstDash val="solid"/>
                <a:round/>
              </a:ln>
            </p:spPr>
          </p:sp>
          <p:sp>
            <p:nvSpPr>
              <p:cNvPr id="3094" name="直线"/>
              <p:cNvSpPr/>
              <p:nvPr/>
            </p:nvSpPr>
            <p:spPr>
              <a:xfrm>
                <a:off x="6451170" y="4787193"/>
                <a:ext cx="522799" cy="0"/>
              </a:xfrm>
              <a:prstGeom prst="line">
                <a:avLst/>
              </a:prstGeom>
              <a:noFill/>
              <a:ln w="38100" cap="flat" cmpd="sng">
                <a:solidFill>
                  <a:srgbClr val="000000"/>
                </a:solidFill>
                <a:prstDash val="solid"/>
                <a:round/>
              </a:ln>
            </p:spPr>
          </p:sp>
          <p:sp>
            <p:nvSpPr>
              <p:cNvPr id="3095" name="矩形"/>
              <p:cNvSpPr/>
              <p:nvPr/>
            </p:nvSpPr>
            <p:spPr>
              <a:xfrm>
                <a:off x="6972166" y="4441033"/>
                <a:ext cx="593107" cy="51743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096" name="矩形"/>
              <p:cNvSpPr/>
              <p:nvPr/>
            </p:nvSpPr>
            <p:spPr>
              <a:xfrm rot="5400000">
                <a:off x="7150622" y="4334682"/>
                <a:ext cx="371400" cy="4578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3098" name="椭圆"/>
            <p:cNvSpPr/>
            <p:nvPr/>
          </p:nvSpPr>
          <p:spPr>
            <a:xfrm>
              <a:off x="8354878" y="4875536"/>
              <a:ext cx="113572" cy="113582"/>
            </a:xfrm>
            <a:prstGeom prst="ellipse">
              <a:avLst/>
            </a:prstGeom>
            <a:noFill/>
            <a:ln w="38100" cap="flat" cmpd="sng">
              <a:solidFill>
                <a:srgbClr val="000000"/>
              </a:solidFill>
              <a:prstDash val="solid"/>
              <a:round/>
            </a:ln>
          </p:spPr>
        </p:sp>
        <p:sp>
          <p:nvSpPr>
            <p:cNvPr id="3099" name="矩形"/>
            <p:cNvSpPr/>
            <p:nvPr/>
          </p:nvSpPr>
          <p:spPr>
            <a:xfrm>
              <a:off x="5901329" y="4123721"/>
              <a:ext cx="636373"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104" name="组合"/>
            <p:cNvGrpSpPr/>
            <p:nvPr/>
          </p:nvGrpSpPr>
          <p:grpSpPr>
            <a:xfrm>
              <a:off x="8268346" y="5654394"/>
              <a:ext cx="266805" cy="373203"/>
              <a:chOff x="8268346" y="5654394"/>
              <a:chExt cx="266805" cy="373203"/>
            </a:xfrm>
          </p:grpSpPr>
          <p:grpSp>
            <p:nvGrpSpPr>
              <p:cNvPr id="3102" name="组合"/>
              <p:cNvGrpSpPr/>
              <p:nvPr/>
            </p:nvGrpSpPr>
            <p:grpSpPr>
              <a:xfrm>
                <a:off x="8268346" y="5751752"/>
                <a:ext cx="266805" cy="275845"/>
                <a:chOff x="8268346" y="5751752"/>
                <a:chExt cx="266805" cy="275845"/>
              </a:xfrm>
            </p:grpSpPr>
            <p:sp>
              <p:nvSpPr>
                <p:cNvPr id="3100" name="直线"/>
                <p:cNvSpPr/>
                <p:nvPr/>
              </p:nvSpPr>
              <p:spPr>
                <a:xfrm>
                  <a:off x="8268346" y="6027598"/>
                  <a:ext cx="266805" cy="0"/>
                </a:xfrm>
                <a:prstGeom prst="line">
                  <a:avLst/>
                </a:prstGeom>
                <a:noFill/>
                <a:ln w="38100" cap="flat" cmpd="sng">
                  <a:solidFill>
                    <a:srgbClr val="000000"/>
                  </a:solidFill>
                  <a:prstDash val="solid"/>
                  <a:round/>
                </a:ln>
              </p:spPr>
            </p:sp>
            <p:sp>
              <p:nvSpPr>
                <p:cNvPr id="3101" name="直线"/>
                <p:cNvSpPr/>
                <p:nvPr/>
              </p:nvSpPr>
              <p:spPr>
                <a:xfrm>
                  <a:off x="8406798" y="5751752"/>
                  <a:ext cx="0" cy="275845"/>
                </a:xfrm>
                <a:prstGeom prst="line">
                  <a:avLst/>
                </a:prstGeom>
                <a:noFill/>
                <a:ln w="38100" cap="flat" cmpd="sng">
                  <a:solidFill>
                    <a:srgbClr val="000000"/>
                  </a:solidFill>
                  <a:prstDash val="solid"/>
                  <a:round/>
                </a:ln>
              </p:spPr>
            </p:sp>
          </p:grpSp>
          <p:sp>
            <p:nvSpPr>
              <p:cNvPr id="3103" name="椭圆"/>
              <p:cNvSpPr/>
              <p:nvPr/>
            </p:nvSpPr>
            <p:spPr>
              <a:xfrm>
                <a:off x="8354879" y="5654394"/>
                <a:ext cx="113572" cy="113583"/>
              </a:xfrm>
              <a:prstGeom prst="ellipse">
                <a:avLst/>
              </a:prstGeom>
              <a:noFill/>
              <a:ln w="38100" cap="flat" cmpd="sng">
                <a:solidFill>
                  <a:srgbClr val="000000"/>
                </a:solidFill>
                <a:prstDash val="solid"/>
                <a:round/>
              </a:ln>
            </p:spPr>
          </p:sp>
        </p:grpSp>
        <p:sp>
          <p:nvSpPr>
            <p:cNvPr id="3105" name="矩形"/>
            <p:cNvSpPr/>
            <p:nvPr/>
          </p:nvSpPr>
          <p:spPr>
            <a:xfrm>
              <a:off x="8441410" y="4659185"/>
              <a:ext cx="519191" cy="51923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106" name="矩形"/>
            <p:cNvSpPr/>
            <p:nvPr/>
          </p:nvSpPr>
          <p:spPr>
            <a:xfrm>
              <a:off x="8441410" y="5438044"/>
              <a:ext cx="519191"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107" name="直线"/>
            <p:cNvSpPr/>
            <p:nvPr/>
          </p:nvSpPr>
          <p:spPr>
            <a:xfrm>
              <a:off x="6710766" y="5232512"/>
              <a:ext cx="0" cy="448925"/>
            </a:xfrm>
            <a:prstGeom prst="line">
              <a:avLst/>
            </a:prstGeom>
            <a:noFill/>
            <a:ln w="38100" cap="flat" cmpd="sng">
              <a:solidFill>
                <a:srgbClr val="000000"/>
              </a:solidFill>
              <a:prstDash val="solid"/>
              <a:round/>
            </a:ln>
          </p:spPr>
        </p:sp>
        <p:grpSp>
          <p:nvGrpSpPr>
            <p:cNvPr id="3110" name="组合"/>
            <p:cNvGrpSpPr/>
            <p:nvPr/>
          </p:nvGrpSpPr>
          <p:grpSpPr>
            <a:xfrm>
              <a:off x="5232508" y="4754741"/>
              <a:ext cx="266806" cy="275846"/>
              <a:chOff x="5232508" y="4754741"/>
              <a:chExt cx="266806" cy="275846"/>
            </a:xfrm>
          </p:grpSpPr>
          <p:sp>
            <p:nvSpPr>
              <p:cNvPr id="3108" name="直线"/>
              <p:cNvSpPr/>
              <p:nvPr/>
            </p:nvSpPr>
            <p:spPr>
              <a:xfrm>
                <a:off x="5232508" y="5030587"/>
                <a:ext cx="266806" cy="0"/>
              </a:xfrm>
              <a:prstGeom prst="line">
                <a:avLst/>
              </a:prstGeom>
              <a:noFill/>
              <a:ln w="38100" cap="flat" cmpd="sng">
                <a:solidFill>
                  <a:srgbClr val="000000"/>
                </a:solidFill>
                <a:prstDash val="solid"/>
                <a:round/>
              </a:ln>
            </p:spPr>
          </p:sp>
          <p:sp>
            <p:nvSpPr>
              <p:cNvPr id="3109" name="直线"/>
              <p:cNvSpPr/>
              <p:nvPr/>
            </p:nvSpPr>
            <p:spPr>
              <a:xfrm>
                <a:off x="5370959" y="4754741"/>
                <a:ext cx="0" cy="275845"/>
              </a:xfrm>
              <a:prstGeom prst="line">
                <a:avLst/>
              </a:prstGeom>
              <a:noFill/>
              <a:ln w="38100" cap="flat" cmpd="sng">
                <a:solidFill>
                  <a:srgbClr val="000000"/>
                </a:solidFill>
                <a:prstDash val="solid"/>
                <a:round/>
              </a:ln>
            </p:spPr>
          </p:sp>
        </p:grpSp>
        <p:grpSp>
          <p:nvGrpSpPr>
            <p:cNvPr id="3120" name="组合"/>
            <p:cNvGrpSpPr/>
            <p:nvPr/>
          </p:nvGrpSpPr>
          <p:grpSpPr>
            <a:xfrm>
              <a:off x="4114800" y="4989119"/>
              <a:ext cx="692257" cy="1411681"/>
              <a:chOff x="4114800" y="4989119"/>
              <a:chExt cx="692257" cy="1411681"/>
            </a:xfrm>
          </p:grpSpPr>
          <p:sp>
            <p:nvSpPr>
              <p:cNvPr id="3111" name="矩形"/>
              <p:cNvSpPr/>
              <p:nvPr/>
            </p:nvSpPr>
            <p:spPr>
              <a:xfrm>
                <a:off x="4114800" y="5335278"/>
                <a:ext cx="692257"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112" name="椭圆"/>
              <p:cNvSpPr/>
              <p:nvPr/>
            </p:nvSpPr>
            <p:spPr>
              <a:xfrm>
                <a:off x="4547461" y="5201862"/>
                <a:ext cx="113573" cy="113583"/>
              </a:xfrm>
              <a:prstGeom prst="ellipse">
                <a:avLst/>
              </a:prstGeom>
              <a:noFill/>
              <a:ln w="38100" cap="flat" cmpd="sng">
                <a:solidFill>
                  <a:srgbClr val="000000"/>
                </a:solidFill>
                <a:prstDash val="solid"/>
                <a:round/>
              </a:ln>
            </p:spPr>
          </p:sp>
          <p:grpSp>
            <p:nvGrpSpPr>
              <p:cNvPr id="3117" name="组合"/>
              <p:cNvGrpSpPr/>
              <p:nvPr/>
            </p:nvGrpSpPr>
            <p:grpSpPr>
              <a:xfrm>
                <a:off x="4453718" y="6027597"/>
                <a:ext cx="266806" cy="373203"/>
                <a:chOff x="4453718" y="6027597"/>
                <a:chExt cx="266806" cy="373203"/>
              </a:xfrm>
            </p:grpSpPr>
            <p:grpSp>
              <p:nvGrpSpPr>
                <p:cNvPr id="3115" name="组合"/>
                <p:cNvGrpSpPr/>
                <p:nvPr/>
              </p:nvGrpSpPr>
              <p:grpSpPr>
                <a:xfrm>
                  <a:off x="4453718" y="6124955"/>
                  <a:ext cx="266806" cy="275845"/>
                  <a:chOff x="4453718" y="6124955"/>
                  <a:chExt cx="266806" cy="275845"/>
                </a:xfrm>
              </p:grpSpPr>
              <p:sp>
                <p:nvSpPr>
                  <p:cNvPr id="3113" name="直线"/>
                  <p:cNvSpPr/>
                  <p:nvPr/>
                </p:nvSpPr>
                <p:spPr>
                  <a:xfrm>
                    <a:off x="4453718" y="6400801"/>
                    <a:ext cx="266806" cy="0"/>
                  </a:xfrm>
                  <a:prstGeom prst="line">
                    <a:avLst/>
                  </a:prstGeom>
                  <a:noFill/>
                  <a:ln w="38100" cap="flat" cmpd="sng">
                    <a:solidFill>
                      <a:srgbClr val="000000"/>
                    </a:solidFill>
                    <a:prstDash val="solid"/>
                    <a:round/>
                  </a:ln>
                </p:spPr>
              </p:sp>
              <p:sp>
                <p:nvSpPr>
                  <p:cNvPr id="3114" name="直线"/>
                  <p:cNvSpPr/>
                  <p:nvPr/>
                </p:nvSpPr>
                <p:spPr>
                  <a:xfrm>
                    <a:off x="4592169" y="6124955"/>
                    <a:ext cx="0" cy="275845"/>
                  </a:xfrm>
                  <a:prstGeom prst="line">
                    <a:avLst/>
                  </a:prstGeom>
                  <a:noFill/>
                  <a:ln w="38100" cap="flat" cmpd="sng">
                    <a:solidFill>
                      <a:srgbClr val="000000"/>
                    </a:solidFill>
                    <a:prstDash val="solid"/>
                    <a:round/>
                  </a:ln>
                </p:spPr>
              </p:sp>
            </p:grpSp>
            <p:sp>
              <p:nvSpPr>
                <p:cNvPr id="3116" name="椭圆"/>
                <p:cNvSpPr/>
                <p:nvPr/>
              </p:nvSpPr>
              <p:spPr>
                <a:xfrm>
                  <a:off x="4540250" y="6027597"/>
                  <a:ext cx="113573" cy="113583"/>
                </a:xfrm>
                <a:prstGeom prst="ellipse">
                  <a:avLst/>
                </a:prstGeom>
                <a:noFill/>
                <a:ln w="38100" cap="flat" cmpd="sng">
                  <a:solidFill>
                    <a:srgbClr val="000000"/>
                  </a:solidFill>
                  <a:prstDash val="solid"/>
                  <a:round/>
                </a:ln>
              </p:spPr>
            </p:sp>
          </p:grpSp>
          <p:sp>
            <p:nvSpPr>
              <p:cNvPr id="3118" name="矩形"/>
              <p:cNvSpPr/>
              <p:nvPr/>
            </p:nvSpPr>
            <p:spPr>
              <a:xfrm>
                <a:off x="4114800" y="4989119"/>
                <a:ext cx="519192" cy="5192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119" name="矩形"/>
              <p:cNvSpPr/>
              <p:nvPr/>
            </p:nvSpPr>
            <p:spPr>
              <a:xfrm>
                <a:off x="4114800" y="5784203"/>
                <a:ext cx="519192"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
          <p:nvSpPr>
            <p:cNvPr id="3121" name="直线"/>
            <p:cNvSpPr/>
            <p:nvPr/>
          </p:nvSpPr>
          <p:spPr>
            <a:xfrm>
              <a:off x="6537702" y="5681438"/>
              <a:ext cx="346128" cy="0"/>
            </a:xfrm>
            <a:prstGeom prst="line">
              <a:avLst/>
            </a:prstGeom>
            <a:noFill/>
            <a:ln w="38100" cap="flat" cmpd="sng">
              <a:solidFill>
                <a:srgbClr val="000000"/>
              </a:solidFill>
              <a:prstDash val="solid"/>
              <a:round/>
            </a:ln>
          </p:spPr>
        </p:sp>
        <p:sp>
          <p:nvSpPr>
            <p:cNvPr id="3122" name="直线"/>
            <p:cNvSpPr/>
            <p:nvPr/>
          </p:nvSpPr>
          <p:spPr>
            <a:xfrm>
              <a:off x="6537702" y="5854517"/>
              <a:ext cx="346128" cy="0"/>
            </a:xfrm>
            <a:prstGeom prst="line">
              <a:avLst/>
            </a:prstGeom>
            <a:noFill/>
            <a:ln w="38100" cap="flat" cmpd="sng">
              <a:solidFill>
                <a:srgbClr val="000000"/>
              </a:solidFill>
              <a:prstDash val="solid"/>
              <a:round/>
            </a:ln>
          </p:spPr>
        </p:sp>
        <p:grpSp>
          <p:nvGrpSpPr>
            <p:cNvPr id="3132" name="组合"/>
            <p:cNvGrpSpPr/>
            <p:nvPr/>
          </p:nvGrpSpPr>
          <p:grpSpPr>
            <a:xfrm>
              <a:off x="4633993" y="5162199"/>
              <a:ext cx="1343052" cy="1088958"/>
              <a:chOff x="4633993" y="5162199"/>
              <a:chExt cx="1343052" cy="1088958"/>
            </a:xfrm>
          </p:grpSpPr>
          <p:sp>
            <p:nvSpPr>
              <p:cNvPr id="3123" name="矩形"/>
              <p:cNvSpPr/>
              <p:nvPr/>
            </p:nvSpPr>
            <p:spPr>
              <a:xfrm>
                <a:off x="5079274" y="5162199"/>
                <a:ext cx="465109" cy="142429"/>
              </a:xfrm>
              <a:prstGeom prst="rect">
                <a:avLst/>
              </a:prstGeom>
              <a:noFill/>
              <a:ln w="38100" cap="flat" cmpd="sng">
                <a:solidFill>
                  <a:srgbClr val="000000"/>
                </a:solidFill>
                <a:prstDash val="solid"/>
                <a:miter/>
              </a:ln>
            </p:spPr>
          </p:sp>
          <p:sp>
            <p:nvSpPr>
              <p:cNvPr id="3124" name="矩形"/>
              <p:cNvSpPr/>
              <p:nvPr/>
            </p:nvSpPr>
            <p:spPr>
              <a:xfrm>
                <a:off x="5025190" y="5250539"/>
                <a:ext cx="511981" cy="522843"/>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125" name="直线"/>
              <p:cNvSpPr/>
              <p:nvPr/>
            </p:nvSpPr>
            <p:spPr>
              <a:xfrm flipH="1">
                <a:off x="4633993" y="5232511"/>
                <a:ext cx="425450" cy="0"/>
              </a:xfrm>
              <a:prstGeom prst="line">
                <a:avLst/>
              </a:prstGeom>
              <a:noFill/>
              <a:ln w="38100" cap="flat" cmpd="sng">
                <a:solidFill>
                  <a:srgbClr val="000000"/>
                </a:solidFill>
                <a:prstDash val="solid"/>
                <a:round/>
              </a:ln>
            </p:spPr>
          </p:sp>
          <p:grpSp>
            <p:nvGrpSpPr>
              <p:cNvPr id="3128" name="组合"/>
              <p:cNvGrpSpPr/>
              <p:nvPr/>
            </p:nvGrpSpPr>
            <p:grpSpPr>
              <a:xfrm>
                <a:off x="5630915" y="5854518"/>
                <a:ext cx="290242" cy="396640"/>
                <a:chOff x="5630915" y="5854518"/>
                <a:chExt cx="290242" cy="396640"/>
              </a:xfrm>
            </p:grpSpPr>
            <p:sp>
              <p:nvSpPr>
                <p:cNvPr id="3126" name="直线"/>
                <p:cNvSpPr/>
                <p:nvPr/>
              </p:nvSpPr>
              <p:spPr>
                <a:xfrm>
                  <a:off x="5630915" y="6251158"/>
                  <a:ext cx="290242" cy="0"/>
                </a:xfrm>
                <a:prstGeom prst="line">
                  <a:avLst/>
                </a:prstGeom>
                <a:noFill/>
                <a:ln w="38100" cap="flat" cmpd="sng">
                  <a:solidFill>
                    <a:srgbClr val="000000"/>
                  </a:solidFill>
                  <a:prstDash val="solid"/>
                  <a:round/>
                </a:ln>
              </p:spPr>
            </p:sp>
            <p:sp>
              <p:nvSpPr>
                <p:cNvPr id="3127" name="直线"/>
                <p:cNvSpPr/>
                <p:nvPr/>
              </p:nvSpPr>
              <p:spPr>
                <a:xfrm>
                  <a:off x="5781529" y="5854518"/>
                  <a:ext cx="0" cy="396640"/>
                </a:xfrm>
                <a:prstGeom prst="line">
                  <a:avLst/>
                </a:prstGeom>
                <a:noFill/>
                <a:ln w="38100" cap="flat" cmpd="sng">
                  <a:solidFill>
                    <a:srgbClr val="000000"/>
                  </a:solidFill>
                  <a:prstDash val="solid"/>
                  <a:round/>
                </a:ln>
              </p:spPr>
            </p:sp>
          </p:grpSp>
          <p:sp>
            <p:nvSpPr>
              <p:cNvPr id="3129" name="直线"/>
              <p:cNvSpPr/>
              <p:nvPr/>
            </p:nvSpPr>
            <p:spPr>
              <a:xfrm>
                <a:off x="5803980" y="5232512"/>
                <a:ext cx="0" cy="448925"/>
              </a:xfrm>
              <a:prstGeom prst="line">
                <a:avLst/>
              </a:prstGeom>
              <a:noFill/>
              <a:ln w="38100" cap="flat" cmpd="sng">
                <a:solidFill>
                  <a:srgbClr val="000000"/>
                </a:solidFill>
                <a:prstDash val="solid"/>
                <a:round/>
              </a:ln>
            </p:spPr>
          </p:sp>
          <p:sp>
            <p:nvSpPr>
              <p:cNvPr id="3130" name="直线"/>
              <p:cNvSpPr/>
              <p:nvPr/>
            </p:nvSpPr>
            <p:spPr>
              <a:xfrm>
                <a:off x="5630917" y="5681437"/>
                <a:ext cx="346128" cy="0"/>
              </a:xfrm>
              <a:prstGeom prst="line">
                <a:avLst/>
              </a:prstGeom>
              <a:noFill/>
              <a:ln w="38100" cap="flat" cmpd="sng">
                <a:solidFill>
                  <a:srgbClr val="000000"/>
                </a:solidFill>
                <a:prstDash val="solid"/>
                <a:round/>
              </a:ln>
            </p:spPr>
          </p:sp>
          <p:sp>
            <p:nvSpPr>
              <p:cNvPr id="3131" name="直线"/>
              <p:cNvSpPr/>
              <p:nvPr/>
            </p:nvSpPr>
            <p:spPr>
              <a:xfrm>
                <a:off x="5630917" y="5854517"/>
                <a:ext cx="346128" cy="0"/>
              </a:xfrm>
              <a:prstGeom prst="line">
                <a:avLst/>
              </a:prstGeom>
              <a:noFill/>
              <a:ln w="38100" cap="flat" cmpd="sng">
                <a:solidFill>
                  <a:srgbClr val="000000"/>
                </a:solidFill>
                <a:prstDash val="solid"/>
                <a:round/>
              </a:ln>
            </p:spPr>
          </p:sp>
        </p:grpSp>
        <p:sp>
          <p:nvSpPr>
            <p:cNvPr id="3133" name="矩形"/>
            <p:cNvSpPr/>
            <p:nvPr/>
          </p:nvSpPr>
          <p:spPr>
            <a:xfrm>
              <a:off x="5845443" y="5611124"/>
              <a:ext cx="982501" cy="51923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140" name="组合"/>
          <p:cNvGrpSpPr/>
          <p:nvPr/>
        </p:nvGrpSpPr>
        <p:grpSpPr>
          <a:xfrm>
            <a:off x="7775575" y="1295399"/>
            <a:ext cx="1216025" cy="1357312"/>
            <a:chOff x="7775575" y="1295399"/>
            <a:chExt cx="1216025" cy="1357312"/>
          </a:xfrm>
        </p:grpSpPr>
        <p:sp>
          <p:nvSpPr>
            <p:cNvPr id="3135" name="直线"/>
            <p:cNvSpPr/>
            <p:nvPr/>
          </p:nvSpPr>
          <p:spPr>
            <a:xfrm>
              <a:off x="7775575" y="1738312"/>
              <a:ext cx="304800" cy="914400"/>
            </a:xfrm>
            <a:prstGeom prst="line">
              <a:avLst/>
            </a:prstGeom>
            <a:noFill/>
            <a:ln w="38100" cap="flat" cmpd="sng">
              <a:solidFill>
                <a:srgbClr val="FF0000"/>
              </a:solidFill>
              <a:prstDash val="solid"/>
              <a:round/>
            </a:ln>
          </p:spPr>
        </p:sp>
        <p:sp>
          <p:nvSpPr>
            <p:cNvPr id="3136" name="矩形"/>
            <p:cNvSpPr/>
            <p:nvPr/>
          </p:nvSpPr>
          <p:spPr>
            <a:xfrm>
              <a:off x="7788273" y="1295399"/>
              <a:ext cx="898525"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一阶</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37" name="矩形"/>
            <p:cNvSpPr/>
            <p:nvPr/>
          </p:nvSpPr>
          <p:spPr>
            <a:xfrm>
              <a:off x="8093074" y="1814512"/>
              <a:ext cx="898526"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二阶</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38" name="直线"/>
            <p:cNvSpPr/>
            <p:nvPr/>
          </p:nvSpPr>
          <p:spPr>
            <a:xfrm flipH="1">
              <a:off x="8080374" y="2195513"/>
              <a:ext cx="228600" cy="381000"/>
            </a:xfrm>
            <a:prstGeom prst="line">
              <a:avLst/>
            </a:prstGeom>
            <a:noFill/>
            <a:ln w="38100" cap="flat" cmpd="sng">
              <a:solidFill>
                <a:srgbClr val="252731"/>
              </a:solidFill>
              <a:prstDash val="solid"/>
              <a:round/>
            </a:ln>
          </p:spPr>
        </p:sp>
        <p:sp>
          <p:nvSpPr>
            <p:cNvPr id="3139" name="直线"/>
            <p:cNvSpPr/>
            <p:nvPr/>
          </p:nvSpPr>
          <p:spPr>
            <a:xfrm flipH="1">
              <a:off x="7927975" y="1585912"/>
              <a:ext cx="228600" cy="381000"/>
            </a:xfrm>
            <a:prstGeom prst="line">
              <a:avLst/>
            </a:prstGeom>
            <a:noFill/>
            <a:ln w="38100" cap="flat" cmpd="sng">
              <a:solidFill>
                <a:srgbClr val="252731"/>
              </a:solidFill>
              <a:prstDash val="solid"/>
              <a:round/>
            </a:ln>
          </p:spPr>
        </p:sp>
      </p:grpSp>
      <p:grpSp>
        <p:nvGrpSpPr>
          <p:cNvPr id="3154" name="组合"/>
          <p:cNvGrpSpPr/>
          <p:nvPr/>
        </p:nvGrpSpPr>
        <p:grpSpPr>
          <a:xfrm>
            <a:off x="4903793" y="623887"/>
            <a:ext cx="4051295" cy="2805113"/>
            <a:chOff x="4903793" y="623887"/>
            <a:chExt cx="4051295" cy="2805113"/>
          </a:xfrm>
        </p:grpSpPr>
        <p:sp>
          <p:nvSpPr>
            <p:cNvPr id="3141" name="曲线"/>
            <p:cNvSpPr/>
            <p:nvPr/>
          </p:nvSpPr>
          <p:spPr>
            <a:xfrm>
              <a:off x="6081713" y="1177925"/>
              <a:ext cx="2073275" cy="1079500"/>
            </a:xfrm>
            <a:custGeom>
              <a:avLst/>
              <a:gdLst>
                <a:gd name="T1" fmla="*/ 0 w 21600"/>
                <a:gd name="T2" fmla="*/ 0 h 21600"/>
                <a:gd name="T3" fmla="*/ 21600 w 21600"/>
                <a:gd name="T4" fmla="*/ 21600 h 21600"/>
              </a:gdLst>
              <a:ahLst/>
              <a:cxnLst/>
              <a:rect l="T1" t="T2" r="T3" b="T4"/>
              <a:pathLst>
                <a:path w="21600" h="21600">
                  <a:moveTo>
                    <a:pt x="21600" y="21600"/>
                  </a:moveTo>
                  <a:cubicBezTo>
                    <a:pt x="20279" y="18582"/>
                    <a:pt x="17093" y="6796"/>
                    <a:pt x="13493" y="3398"/>
                  </a:cubicBezTo>
                  <a:cubicBezTo>
                    <a:pt x="9892" y="0"/>
                    <a:pt x="2173" y="1682"/>
                    <a:pt x="0" y="1110"/>
                  </a:cubicBezTo>
                </a:path>
              </a:pathLst>
            </a:custGeom>
            <a:noFill/>
            <a:ln w="38100" cap="flat" cmpd="sng">
              <a:solidFill>
                <a:srgbClr val="0000FF"/>
              </a:solidFill>
              <a:prstDash val="solid"/>
              <a:round/>
            </a:ln>
          </p:spPr>
        </p:sp>
        <p:sp>
          <p:nvSpPr>
            <p:cNvPr id="3142" name="直线"/>
            <p:cNvSpPr/>
            <p:nvPr/>
          </p:nvSpPr>
          <p:spPr>
            <a:xfrm>
              <a:off x="6029325" y="1647825"/>
              <a:ext cx="1744662" cy="42861"/>
            </a:xfrm>
            <a:prstGeom prst="line">
              <a:avLst/>
            </a:prstGeom>
            <a:noFill/>
            <a:ln w="28575" cap="flat" cmpd="sng">
              <a:solidFill>
                <a:srgbClr val="008000"/>
              </a:solidFill>
              <a:prstDash val="dash"/>
              <a:round/>
            </a:ln>
          </p:spPr>
        </p:sp>
        <p:sp>
          <p:nvSpPr>
            <p:cNvPr id="3143" name="直线"/>
            <p:cNvSpPr/>
            <p:nvPr/>
          </p:nvSpPr>
          <p:spPr>
            <a:xfrm>
              <a:off x="7773988" y="1690688"/>
              <a:ext cx="0" cy="939800"/>
            </a:xfrm>
            <a:prstGeom prst="line">
              <a:avLst/>
            </a:prstGeom>
            <a:noFill/>
            <a:ln w="28575" cap="flat" cmpd="sng">
              <a:solidFill>
                <a:srgbClr val="008000"/>
              </a:solidFill>
              <a:prstDash val="dash"/>
              <a:round/>
            </a:ln>
          </p:spPr>
        </p:sp>
        <p:sp>
          <p:nvSpPr>
            <p:cNvPr id="3144" name="矩形"/>
            <p:cNvSpPr/>
            <p:nvPr/>
          </p:nvSpPr>
          <p:spPr>
            <a:xfrm>
              <a:off x="6021388" y="2909888"/>
              <a:ext cx="19811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幅频特性</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145" name="对象"/>
            <p:cNvGraphicFramePr>
              <a:graphicFrameLocks noChangeAspect="1"/>
            </p:cNvGraphicFramePr>
            <p:nvPr/>
          </p:nvGraphicFramePr>
          <p:xfrm>
            <a:off x="4903793" y="1347789"/>
            <a:ext cx="1155636" cy="873116"/>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4903793" y="1347789"/>
                          <a:ext cx="1155636" cy="873116"/>
                        </a:xfrm>
                        <a:prstGeom prst="rect">
                          <a:avLst/>
                        </a:prstGeom>
                        <a:noFill/>
                        <a:ln w="9525" cap="flat" cmpd="sng">
                          <a:noFill/>
                          <a:prstDash val="solid"/>
                          <a:miter/>
                        </a:ln>
                      </p:spPr>
                    </p:pic>
                  </p:oleObj>
                </mc:Fallback>
              </mc:AlternateContent>
            </a:graphicData>
          </a:graphic>
        </p:graphicFrame>
        <p:sp>
          <p:nvSpPr>
            <p:cNvPr id="3146" name="矩形"/>
            <p:cNvSpPr/>
            <p:nvPr/>
          </p:nvSpPr>
          <p:spPr>
            <a:xfrm>
              <a:off x="7469188" y="2528888"/>
              <a:ext cx="83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0</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147" name="矩形"/>
            <p:cNvSpPr/>
            <p:nvPr/>
          </p:nvSpPr>
          <p:spPr>
            <a:xfrm>
              <a:off x="5045075" y="928688"/>
              <a:ext cx="1090612"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153" name="组合"/>
            <p:cNvGrpSpPr/>
            <p:nvPr/>
          </p:nvGrpSpPr>
          <p:grpSpPr>
            <a:xfrm>
              <a:off x="5754688" y="623887"/>
              <a:ext cx="3200400" cy="2424112"/>
              <a:chOff x="5754688" y="623887"/>
              <a:chExt cx="3200400" cy="2424112"/>
            </a:xfrm>
          </p:grpSpPr>
          <p:sp>
            <p:nvSpPr>
              <p:cNvPr id="3148" name="直线"/>
              <p:cNvSpPr/>
              <p:nvPr/>
            </p:nvSpPr>
            <p:spPr>
              <a:xfrm>
                <a:off x="6059486" y="2619374"/>
                <a:ext cx="2565398" cy="0"/>
              </a:xfrm>
              <a:prstGeom prst="line">
                <a:avLst/>
              </a:prstGeom>
              <a:noFill/>
              <a:ln w="38100" cap="flat" cmpd="sng">
                <a:solidFill>
                  <a:srgbClr val="000000"/>
                </a:solidFill>
                <a:prstDash val="solid"/>
                <a:round/>
                <a:tailEnd type="triangle" w="med" len="med"/>
              </a:ln>
            </p:spPr>
          </p:sp>
          <p:sp>
            <p:nvSpPr>
              <p:cNvPr id="3149" name="直线"/>
              <p:cNvSpPr/>
              <p:nvPr/>
            </p:nvSpPr>
            <p:spPr>
              <a:xfrm flipV="1">
                <a:off x="6056312" y="650875"/>
                <a:ext cx="0" cy="1954212"/>
              </a:xfrm>
              <a:prstGeom prst="line">
                <a:avLst/>
              </a:prstGeom>
              <a:noFill/>
              <a:ln w="38100" cap="flat" cmpd="sng">
                <a:solidFill>
                  <a:srgbClr val="000000"/>
                </a:solidFill>
                <a:prstDash val="solid"/>
                <a:round/>
                <a:tailEnd type="triangle" w="med" len="med"/>
              </a:ln>
            </p:spPr>
          </p:sp>
          <p:sp>
            <p:nvSpPr>
              <p:cNvPr id="3150" name="矩形"/>
              <p:cNvSpPr/>
              <p:nvPr/>
            </p:nvSpPr>
            <p:spPr>
              <a:xfrm>
                <a:off x="6059486" y="623887"/>
                <a:ext cx="1336673"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(j</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51" name="矩形"/>
              <p:cNvSpPr/>
              <p:nvPr/>
            </p:nvSpPr>
            <p:spPr>
              <a:xfrm>
                <a:off x="8345488" y="2528887"/>
                <a:ext cx="6096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152" name="矩形"/>
              <p:cNvSpPr/>
              <p:nvPr/>
            </p:nvSpPr>
            <p:spPr>
              <a:xfrm>
                <a:off x="5754688" y="2476500"/>
                <a:ext cx="368299" cy="396874"/>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8"/>
                                        </p:tgtEl>
                                        <p:attrNameLst>
                                          <p:attrName>style.visibility</p:attrName>
                                        </p:attrNameLst>
                                      </p:cBhvr>
                                      <p:to>
                                        <p:strVal val="visible"/>
                                      </p:to>
                                    </p:set>
                                    <p:animEffect transition="in" filter="wipe(left)">
                                      <p:cBhvr>
                                        <p:cTn id="7" dur="500"/>
                                        <p:tgtEl>
                                          <p:spTgt spid="30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69"/>
                                        </p:tgtEl>
                                        <p:attrNameLst>
                                          <p:attrName>style.visibility</p:attrName>
                                        </p:attrNameLst>
                                      </p:cBhvr>
                                      <p:to>
                                        <p:strVal val="visible"/>
                                      </p:to>
                                    </p:set>
                                    <p:animEffect transition="in" filter="wipe(left)">
                                      <p:cBhvr>
                                        <p:cTn id="12" dur="500"/>
                                        <p:tgtEl>
                                          <p:spTgt spid="30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0"/>
                                        </p:tgtEl>
                                        <p:attrNameLst>
                                          <p:attrName>style.visibility</p:attrName>
                                        </p:attrNameLst>
                                      </p:cBhvr>
                                      <p:to>
                                        <p:strVal val="visible"/>
                                      </p:to>
                                    </p:set>
                                    <p:animEffect transition="in" filter="wipe(left)">
                                      <p:cBhvr>
                                        <p:cTn id="17" dur="500"/>
                                        <p:tgtEl>
                                          <p:spTgt spid="30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34"/>
                                        </p:tgtEl>
                                        <p:attrNameLst>
                                          <p:attrName>style.visibility</p:attrName>
                                        </p:attrNameLst>
                                      </p:cBhvr>
                                      <p:to>
                                        <p:strVal val="visible"/>
                                      </p:to>
                                    </p:set>
                                    <p:animEffect transition="in" filter="wipe(left)">
                                      <p:cBhvr>
                                        <p:cTn id="22" dur="500"/>
                                        <p:tgtEl>
                                          <p:spTgt spid="3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140"/>
                                        </p:tgtEl>
                                        <p:attrNameLst>
                                          <p:attrName>style.visibility</p:attrName>
                                        </p:attrNameLst>
                                      </p:cBhvr>
                                      <p:to>
                                        <p:strVal val="visible"/>
                                      </p:to>
                                    </p:set>
                                    <p:animEffect transition="in" filter="wipe(up)">
                                      <p:cBhvr>
                                        <p:cTn id="27" dur="500"/>
                                        <p:tgtEl>
                                          <p:spTgt spid="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8" grpId="0"/>
      <p:bldP spid="3069" grpId="0"/>
      <p:bldP spid="3070" grpId="0"/>
      <p:bldP spid="3134" grpId="0" animBg="1"/>
      <p:bldP spid="31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157" name="对象"/>
          <p:cNvGraphicFramePr>
            <a:graphicFrameLocks noChangeAspect="1"/>
          </p:cNvGraphicFramePr>
          <p:nvPr/>
        </p:nvGraphicFramePr>
        <p:xfrm>
          <a:off x="611187" y="1773237"/>
          <a:ext cx="8077200" cy="2579687"/>
        </p:xfrm>
        <a:graphic>
          <a:graphicData uri="http://schemas.openxmlformats.org/presentationml/2006/ole">
            <mc:AlternateContent xmlns:mc="http://schemas.openxmlformats.org/markup-compatibility/2006">
              <mc:Choice xmlns:v="urn:schemas-microsoft-com:vml" Requires="v">
                <p:oleObj spid="_x0000_s0" name="package" r:id="rId1" imgW="4591050" imgH="1158240" progId="package">
                  <p:embed/>
                </p:oleObj>
              </mc:Choice>
              <mc:Fallback>
                <p:oleObj name="package" r:id="rId1" imgW="4591050" imgH="1158240" progId="package">
                  <p:embed/>
                  <p:pic>
                    <p:nvPicPr>
                      <p:cNvPr id="0" name="对象"/>
                      <p:cNvPicPr>
                        <a:picLocks noChangeAspect="1"/>
                      </p:cNvPicPr>
                      <p:nvPr/>
                    </p:nvPicPr>
                    <p:blipFill>
                      <a:blip r:embed="rId2" cstate="print"/>
                      <a:stretch>
                        <a:fillRect/>
                      </a:stretch>
                    </p:blipFill>
                    <p:spPr>
                      <a:xfrm>
                        <a:off x="611187" y="1773237"/>
                        <a:ext cx="8077200" cy="2579687"/>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157"/>
                                        </p:tgtEl>
                                        <p:attrNameLst>
                                          <p:attrName>style.visibility</p:attrName>
                                        </p:attrNameLst>
                                      </p:cBhvr>
                                      <p:to>
                                        <p:strVal val="visible"/>
                                      </p:to>
                                    </p:set>
                                    <p:animEffect transition="in" filter="blinds(vertical)">
                                      <p:cBhvr>
                                        <p:cTn id="7" dur="500"/>
                                        <p:tgtEl>
                                          <p:spTgt spid="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0" name="文本框"/>
          <p:cNvSpPr>
            <a:spLocks noGrp="1"/>
          </p:cNvSpPr>
          <p:nvPr>
            <p:ph type="ctrTitle"/>
          </p:nvPr>
        </p:nvSpPr>
        <p:spPr>
          <a:xfrm>
            <a:off x="304800" y="304800"/>
            <a:ext cx="43434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有源高通滤波器</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3161" name="对象"/>
          <p:cNvGraphicFramePr>
            <a:graphicFrameLocks noChangeAspect="1"/>
          </p:cNvGraphicFramePr>
          <p:nvPr/>
        </p:nvGraphicFramePr>
        <p:xfrm>
          <a:off x="488950" y="4083050"/>
          <a:ext cx="4235450" cy="222726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488950" y="4083050"/>
                        <a:ext cx="4235450" cy="2227263"/>
                      </a:xfrm>
                      <a:prstGeom prst="rect">
                        <a:avLst/>
                      </a:prstGeom>
                      <a:noFill/>
                      <a:ln w="9525" cap="flat" cmpd="sng">
                        <a:noFill/>
                        <a:prstDash val="solid"/>
                        <a:miter/>
                      </a:ln>
                    </p:spPr>
                  </p:pic>
                </p:oleObj>
              </mc:Fallback>
            </mc:AlternateContent>
          </a:graphicData>
        </a:graphic>
      </p:graphicFrame>
      <p:graphicFrame>
        <p:nvGraphicFramePr>
          <p:cNvPr id="3162" name="对象"/>
          <p:cNvGraphicFramePr>
            <a:graphicFrameLocks noChangeAspect="1"/>
          </p:cNvGraphicFramePr>
          <p:nvPr/>
        </p:nvGraphicFramePr>
        <p:xfrm>
          <a:off x="4748213" y="1344613"/>
          <a:ext cx="2643187" cy="1384300"/>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4748213" y="1344613"/>
                        <a:ext cx="2643187" cy="1384300"/>
                      </a:xfrm>
                      <a:prstGeom prst="rect">
                        <a:avLst/>
                      </a:prstGeom>
                      <a:noFill/>
                      <a:ln w="9525" cap="flat" cmpd="sng">
                        <a:noFill/>
                        <a:prstDash val="solid"/>
                        <a:miter/>
                      </a:ln>
                    </p:spPr>
                  </p:pic>
                </p:oleObj>
              </mc:Fallback>
            </mc:AlternateContent>
          </a:graphicData>
        </a:graphic>
      </p:graphicFrame>
      <p:graphicFrame>
        <p:nvGraphicFramePr>
          <p:cNvPr id="3163" name="对象"/>
          <p:cNvGraphicFramePr>
            <a:graphicFrameLocks noChangeAspect="1"/>
          </p:cNvGraphicFramePr>
          <p:nvPr/>
        </p:nvGraphicFramePr>
        <p:xfrm>
          <a:off x="4756150" y="2736850"/>
          <a:ext cx="2846387" cy="1166813"/>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4756150" y="2736850"/>
                        <a:ext cx="2846387" cy="1166813"/>
                      </a:xfrm>
                      <a:prstGeom prst="rect">
                        <a:avLst/>
                      </a:prstGeom>
                      <a:noFill/>
                      <a:ln w="9525" cap="flat" cmpd="sng">
                        <a:noFill/>
                        <a:prstDash val="solid"/>
                        <a:miter/>
                      </a:ln>
                    </p:spPr>
                  </p:pic>
                </p:oleObj>
              </mc:Fallback>
            </mc:AlternateContent>
          </a:graphicData>
        </a:graphic>
      </p:graphicFrame>
      <p:graphicFrame>
        <p:nvGraphicFramePr>
          <p:cNvPr id="3164" name="对象"/>
          <p:cNvGraphicFramePr>
            <a:graphicFrameLocks noChangeAspect="1"/>
          </p:cNvGraphicFramePr>
          <p:nvPr/>
        </p:nvGraphicFramePr>
        <p:xfrm>
          <a:off x="5339262" y="4232911"/>
          <a:ext cx="2653447" cy="1529044"/>
        </p:xfrm>
        <a:graphic>
          <a:graphicData uri="http://schemas.openxmlformats.org/presentationml/2006/ole">
            <mc:AlternateContent xmlns:mc="http://schemas.openxmlformats.org/markup-compatibility/2006">
              <mc:Choice xmlns:v="urn:schemas-microsoft-com:vml" Requires="v">
                <p:oleObj spid="_x0000_s4" name="package" r:id="rId7" imgW="1151890" imgH="631190" progId="package">
                  <p:embed/>
                </p:oleObj>
              </mc:Choice>
              <mc:Fallback>
                <p:oleObj name="package" r:id="rId7" imgW="1151890" imgH="631190" progId="package">
                  <p:embed/>
                  <p:pic>
                    <p:nvPicPr>
                      <p:cNvPr id="0" name="对象"/>
                      <p:cNvPicPr>
                        <a:picLocks noChangeAspect="1"/>
                      </p:cNvPicPr>
                      <p:nvPr/>
                    </p:nvPicPr>
                    <p:blipFill>
                      <a:blip r:embed="rId8" cstate="print"/>
                      <a:stretch>
                        <a:fillRect/>
                      </a:stretch>
                    </p:blipFill>
                    <p:spPr>
                      <a:xfrm>
                        <a:off x="5339262" y="4232911"/>
                        <a:ext cx="2653447" cy="1529044"/>
                      </a:xfrm>
                      <a:prstGeom prst="rect">
                        <a:avLst/>
                      </a:prstGeom>
                      <a:noFill/>
                      <a:ln w="9525" cap="flat" cmpd="sng">
                        <a:noFill/>
                        <a:prstDash val="solid"/>
                        <a:miter/>
                      </a:ln>
                    </p:spPr>
                  </p:pic>
                </p:oleObj>
              </mc:Fallback>
            </mc:AlternateContent>
          </a:graphicData>
        </a:graphic>
      </p:graphicFrame>
      <p:grpSp>
        <p:nvGrpSpPr>
          <p:cNvPr id="3216" name="组合"/>
          <p:cNvGrpSpPr/>
          <p:nvPr/>
        </p:nvGrpSpPr>
        <p:grpSpPr>
          <a:xfrm>
            <a:off x="304800" y="700087"/>
            <a:ext cx="4419600" cy="3338513"/>
            <a:chOff x="304800" y="700087"/>
            <a:chExt cx="4419600" cy="3338513"/>
          </a:xfrm>
        </p:grpSpPr>
        <p:sp>
          <p:nvSpPr>
            <p:cNvPr id="3165" name="矩形"/>
            <p:cNvSpPr/>
            <p:nvPr/>
          </p:nvSpPr>
          <p:spPr>
            <a:xfrm>
              <a:off x="304800" y="2775379"/>
              <a:ext cx="721566"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166" name="矩形"/>
            <p:cNvSpPr/>
            <p:nvPr/>
          </p:nvSpPr>
          <p:spPr>
            <a:xfrm>
              <a:off x="3912637" y="2414459"/>
              <a:ext cx="811763" cy="5188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167" name="矩形"/>
            <p:cNvSpPr/>
            <p:nvPr/>
          </p:nvSpPr>
          <p:spPr>
            <a:xfrm>
              <a:off x="2486414" y="700087"/>
              <a:ext cx="1065439"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168" name="矩形"/>
            <p:cNvSpPr/>
            <p:nvPr/>
          </p:nvSpPr>
          <p:spPr>
            <a:xfrm>
              <a:off x="2523995" y="1312900"/>
              <a:ext cx="484803" cy="150383"/>
            </a:xfrm>
            <a:prstGeom prst="rect">
              <a:avLst/>
            </a:prstGeom>
            <a:noFill/>
            <a:ln w="38100" cap="flat" cmpd="sng">
              <a:solidFill>
                <a:srgbClr val="000000"/>
              </a:solidFill>
              <a:prstDash val="solid"/>
              <a:miter/>
            </a:ln>
          </p:spPr>
        </p:sp>
        <p:sp>
          <p:nvSpPr>
            <p:cNvPr id="3169" name="直线"/>
            <p:cNvSpPr/>
            <p:nvPr/>
          </p:nvSpPr>
          <p:spPr>
            <a:xfrm>
              <a:off x="3534941" y="1386212"/>
              <a:ext cx="0" cy="988771"/>
            </a:xfrm>
            <a:prstGeom prst="line">
              <a:avLst/>
            </a:prstGeom>
            <a:noFill/>
            <a:ln w="38100" cap="flat" cmpd="sng">
              <a:solidFill>
                <a:srgbClr val="000000"/>
              </a:solidFill>
              <a:prstDash val="solid"/>
              <a:round/>
            </a:ln>
          </p:spPr>
        </p:sp>
        <p:sp>
          <p:nvSpPr>
            <p:cNvPr id="3170" name="矩形"/>
            <p:cNvSpPr/>
            <p:nvPr/>
          </p:nvSpPr>
          <p:spPr>
            <a:xfrm rot="-5400000">
              <a:off x="1851284" y="3303601"/>
              <a:ext cx="484802" cy="148502"/>
            </a:xfrm>
            <a:prstGeom prst="rect">
              <a:avLst/>
            </a:prstGeom>
            <a:noFill/>
            <a:ln w="38100" cap="flat" cmpd="sng">
              <a:solidFill>
                <a:srgbClr val="000000"/>
              </a:solidFill>
              <a:prstDash val="solid"/>
              <a:miter/>
            </a:ln>
          </p:spPr>
        </p:sp>
        <p:sp>
          <p:nvSpPr>
            <p:cNvPr id="3171" name="矩形"/>
            <p:cNvSpPr/>
            <p:nvPr/>
          </p:nvSpPr>
          <p:spPr>
            <a:xfrm>
              <a:off x="1296955" y="2775379"/>
              <a:ext cx="1024099"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72" name="矩形"/>
            <p:cNvSpPr/>
            <p:nvPr/>
          </p:nvSpPr>
          <p:spPr>
            <a:xfrm>
              <a:off x="1353327" y="2108052"/>
              <a:ext cx="484802" cy="148503"/>
            </a:xfrm>
            <a:prstGeom prst="rect">
              <a:avLst/>
            </a:prstGeom>
            <a:noFill/>
            <a:ln w="38100" cap="flat" cmpd="sng">
              <a:solidFill>
                <a:srgbClr val="000000"/>
              </a:solidFill>
              <a:prstDash val="solid"/>
              <a:miter/>
            </a:ln>
          </p:spPr>
        </p:sp>
        <p:sp>
          <p:nvSpPr>
            <p:cNvPr id="3173" name="直线"/>
            <p:cNvSpPr/>
            <p:nvPr/>
          </p:nvSpPr>
          <p:spPr>
            <a:xfrm>
              <a:off x="2018522" y="1386212"/>
              <a:ext cx="0" cy="834627"/>
            </a:xfrm>
            <a:prstGeom prst="line">
              <a:avLst/>
            </a:prstGeom>
            <a:noFill/>
            <a:ln w="38100" cap="flat" cmpd="sng">
              <a:solidFill>
                <a:srgbClr val="000000"/>
              </a:solidFill>
              <a:prstDash val="solid"/>
              <a:round/>
            </a:ln>
          </p:spPr>
        </p:sp>
        <p:sp>
          <p:nvSpPr>
            <p:cNvPr id="3174" name="矩形"/>
            <p:cNvSpPr/>
            <p:nvPr/>
          </p:nvSpPr>
          <p:spPr>
            <a:xfrm>
              <a:off x="2198914" y="3046069"/>
              <a:ext cx="512989" cy="52258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175" name="直线"/>
            <p:cNvSpPr/>
            <p:nvPr/>
          </p:nvSpPr>
          <p:spPr>
            <a:xfrm>
              <a:off x="3029468" y="1386212"/>
              <a:ext cx="505473" cy="0"/>
            </a:xfrm>
            <a:prstGeom prst="line">
              <a:avLst/>
            </a:prstGeom>
            <a:noFill/>
            <a:ln w="38100" cap="flat" cmpd="sng">
              <a:solidFill>
                <a:srgbClr val="000000"/>
              </a:solidFill>
              <a:prstDash val="solid"/>
              <a:round/>
            </a:ln>
          </p:spPr>
        </p:sp>
        <p:sp>
          <p:nvSpPr>
            <p:cNvPr id="3176" name="直线"/>
            <p:cNvSpPr/>
            <p:nvPr/>
          </p:nvSpPr>
          <p:spPr>
            <a:xfrm flipH="1">
              <a:off x="727593" y="2179484"/>
              <a:ext cx="618218" cy="0"/>
            </a:xfrm>
            <a:prstGeom prst="line">
              <a:avLst/>
            </a:prstGeom>
            <a:noFill/>
            <a:ln w="38100" cap="flat" cmpd="sng">
              <a:solidFill>
                <a:srgbClr val="000000"/>
              </a:solidFill>
              <a:prstDash val="solid"/>
              <a:round/>
            </a:ln>
          </p:spPr>
        </p:sp>
        <p:sp>
          <p:nvSpPr>
            <p:cNvPr id="3177" name="直线"/>
            <p:cNvSpPr/>
            <p:nvPr/>
          </p:nvSpPr>
          <p:spPr>
            <a:xfrm flipH="1">
              <a:off x="889193" y="2668231"/>
              <a:ext cx="571240" cy="0"/>
            </a:xfrm>
            <a:prstGeom prst="line">
              <a:avLst/>
            </a:prstGeom>
            <a:noFill/>
            <a:ln w="38100" cap="flat" cmpd="sng">
              <a:solidFill>
                <a:srgbClr val="000000"/>
              </a:solidFill>
              <a:prstDash val="solid"/>
              <a:round/>
            </a:ln>
          </p:spPr>
        </p:sp>
        <p:grpSp>
          <p:nvGrpSpPr>
            <p:cNvPr id="3180" name="组合"/>
            <p:cNvGrpSpPr/>
            <p:nvPr/>
          </p:nvGrpSpPr>
          <p:grpSpPr>
            <a:xfrm>
              <a:off x="1928326" y="3625046"/>
              <a:ext cx="302532" cy="413553"/>
              <a:chOff x="1928326" y="3625046"/>
              <a:chExt cx="302532" cy="413553"/>
            </a:xfrm>
          </p:grpSpPr>
          <p:sp>
            <p:nvSpPr>
              <p:cNvPr id="3178" name="直线"/>
              <p:cNvSpPr/>
              <p:nvPr/>
            </p:nvSpPr>
            <p:spPr>
              <a:xfrm>
                <a:off x="1928326" y="4038600"/>
                <a:ext cx="302532" cy="0"/>
              </a:xfrm>
              <a:prstGeom prst="line">
                <a:avLst/>
              </a:prstGeom>
              <a:noFill/>
              <a:ln w="38100" cap="flat" cmpd="sng">
                <a:solidFill>
                  <a:srgbClr val="000000"/>
                </a:solidFill>
                <a:prstDash val="solid"/>
                <a:round/>
              </a:ln>
            </p:spPr>
          </p:sp>
          <p:sp>
            <p:nvSpPr>
              <p:cNvPr id="3179" name="直线"/>
              <p:cNvSpPr/>
              <p:nvPr/>
            </p:nvSpPr>
            <p:spPr>
              <a:xfrm>
                <a:off x="2085316" y="3625046"/>
                <a:ext cx="0" cy="413553"/>
              </a:xfrm>
              <a:prstGeom prst="line">
                <a:avLst/>
              </a:prstGeom>
              <a:noFill/>
              <a:ln w="38100" cap="flat" cmpd="sng">
                <a:solidFill>
                  <a:srgbClr val="000000"/>
                </a:solidFill>
                <a:prstDash val="solid"/>
                <a:round/>
              </a:ln>
            </p:spPr>
          </p:sp>
        </p:grpSp>
        <p:sp>
          <p:nvSpPr>
            <p:cNvPr id="3181" name="直线"/>
            <p:cNvSpPr/>
            <p:nvPr/>
          </p:nvSpPr>
          <p:spPr>
            <a:xfrm>
              <a:off x="2018522" y="1386212"/>
              <a:ext cx="507352" cy="0"/>
            </a:xfrm>
            <a:prstGeom prst="line">
              <a:avLst/>
            </a:prstGeom>
            <a:noFill/>
            <a:ln w="38100" cap="flat" cmpd="sng">
              <a:solidFill>
                <a:srgbClr val="000000"/>
              </a:solidFill>
              <a:prstDash val="solid"/>
              <a:round/>
            </a:ln>
          </p:spPr>
        </p:sp>
        <p:sp>
          <p:nvSpPr>
            <p:cNvPr id="3182" name="矩形" descr="40%"/>
            <p:cNvSpPr/>
            <p:nvPr/>
          </p:nvSpPr>
          <p:spPr>
            <a:xfrm>
              <a:off x="2381185" y="1747132"/>
              <a:ext cx="973363" cy="1163591"/>
            </a:xfrm>
            <a:prstGeom prst="rect">
              <a:avLst/>
            </a:prstGeom>
            <a:noFill/>
            <a:ln w="38100" cap="flat" cmpd="sng">
              <a:solidFill>
                <a:srgbClr val="000000"/>
              </a:solidFill>
              <a:prstDash val="solid"/>
              <a:miter/>
            </a:ln>
          </p:spPr>
        </p:sp>
        <p:sp>
          <p:nvSpPr>
            <p:cNvPr id="3183" name="矩形"/>
            <p:cNvSpPr/>
            <p:nvPr/>
          </p:nvSpPr>
          <p:spPr>
            <a:xfrm>
              <a:off x="2368032" y="2354305"/>
              <a:ext cx="419034"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84" name="矩形"/>
            <p:cNvSpPr/>
            <p:nvPr/>
          </p:nvSpPr>
          <p:spPr>
            <a:xfrm>
              <a:off x="2965580" y="2089254"/>
              <a:ext cx="755390"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85" name="矩形"/>
            <p:cNvSpPr/>
            <p:nvPr/>
          </p:nvSpPr>
          <p:spPr>
            <a:xfrm>
              <a:off x="2775791" y="1679459"/>
              <a:ext cx="990275" cy="45678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86" name="直线"/>
            <p:cNvSpPr/>
            <p:nvPr/>
          </p:nvSpPr>
          <p:spPr>
            <a:xfrm>
              <a:off x="1657739" y="2668231"/>
              <a:ext cx="715930" cy="0"/>
            </a:xfrm>
            <a:prstGeom prst="line">
              <a:avLst/>
            </a:prstGeom>
            <a:noFill/>
            <a:ln w="38100" cap="flat" cmpd="sng">
              <a:solidFill>
                <a:srgbClr val="000000"/>
              </a:solidFill>
              <a:prstDash val="solid"/>
              <a:round/>
            </a:ln>
          </p:spPr>
        </p:sp>
        <p:sp>
          <p:nvSpPr>
            <p:cNvPr id="3187" name="直线"/>
            <p:cNvSpPr/>
            <p:nvPr/>
          </p:nvSpPr>
          <p:spPr>
            <a:xfrm>
              <a:off x="3354550" y="2359944"/>
              <a:ext cx="477285" cy="0"/>
            </a:xfrm>
            <a:prstGeom prst="line">
              <a:avLst/>
            </a:prstGeom>
            <a:noFill/>
            <a:ln w="38100" cap="flat" cmpd="sng">
              <a:solidFill>
                <a:srgbClr val="000000"/>
              </a:solidFill>
              <a:prstDash val="solid"/>
              <a:round/>
            </a:ln>
          </p:spPr>
        </p:sp>
        <p:sp>
          <p:nvSpPr>
            <p:cNvPr id="3188" name="直线"/>
            <p:cNvSpPr/>
            <p:nvPr/>
          </p:nvSpPr>
          <p:spPr>
            <a:xfrm>
              <a:off x="2012885" y="1421928"/>
              <a:ext cx="0" cy="0"/>
            </a:xfrm>
            <a:prstGeom prst="line">
              <a:avLst/>
            </a:prstGeom>
            <a:noFill/>
            <a:ln w="28575" cap="flat" cmpd="sng">
              <a:solidFill>
                <a:srgbClr val="000000"/>
              </a:solidFill>
              <a:prstDash val="solid"/>
              <a:round/>
            </a:ln>
          </p:spPr>
        </p:sp>
        <p:sp>
          <p:nvSpPr>
            <p:cNvPr id="3189" name="直线"/>
            <p:cNvSpPr/>
            <p:nvPr/>
          </p:nvSpPr>
          <p:spPr>
            <a:xfrm>
              <a:off x="1838130" y="2203922"/>
              <a:ext cx="544933" cy="0"/>
            </a:xfrm>
            <a:prstGeom prst="line">
              <a:avLst/>
            </a:prstGeom>
            <a:noFill/>
            <a:ln w="38100" cap="flat" cmpd="sng">
              <a:solidFill>
                <a:srgbClr val="000000"/>
              </a:solidFill>
              <a:prstDash val="solid"/>
              <a:round/>
            </a:ln>
          </p:spPr>
        </p:sp>
        <p:sp>
          <p:nvSpPr>
            <p:cNvPr id="3190" name="矩形"/>
            <p:cNvSpPr/>
            <p:nvPr/>
          </p:nvSpPr>
          <p:spPr>
            <a:xfrm>
              <a:off x="2381185" y="1843000"/>
              <a:ext cx="618216" cy="5188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91" name="矩形"/>
            <p:cNvSpPr/>
            <p:nvPr/>
          </p:nvSpPr>
          <p:spPr>
            <a:xfrm rot="5400000">
              <a:off x="2582177" y="1741579"/>
              <a:ext cx="370317" cy="456616"/>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192" name="椭圆"/>
            <p:cNvSpPr/>
            <p:nvPr/>
          </p:nvSpPr>
          <p:spPr>
            <a:xfrm>
              <a:off x="755779" y="2636274"/>
              <a:ext cx="118382" cy="118425"/>
            </a:xfrm>
            <a:prstGeom prst="ellipse">
              <a:avLst/>
            </a:prstGeom>
            <a:noFill/>
            <a:ln w="38100" cap="flat" cmpd="sng">
              <a:solidFill>
                <a:srgbClr val="000000"/>
              </a:solidFill>
              <a:prstDash val="solid"/>
              <a:round/>
            </a:ln>
          </p:spPr>
        </p:sp>
        <p:sp>
          <p:nvSpPr>
            <p:cNvPr id="3193" name="椭圆"/>
            <p:cNvSpPr/>
            <p:nvPr/>
          </p:nvSpPr>
          <p:spPr>
            <a:xfrm>
              <a:off x="3822441" y="2296032"/>
              <a:ext cx="118381" cy="118426"/>
            </a:xfrm>
            <a:prstGeom prst="ellipse">
              <a:avLst/>
            </a:prstGeom>
            <a:noFill/>
            <a:ln w="38100" cap="flat" cmpd="sng">
              <a:solidFill>
                <a:srgbClr val="000000"/>
              </a:solidFill>
              <a:prstDash val="solid"/>
              <a:round/>
            </a:ln>
          </p:spPr>
        </p:sp>
        <p:sp>
          <p:nvSpPr>
            <p:cNvPr id="3194" name="矩形"/>
            <p:cNvSpPr/>
            <p:nvPr/>
          </p:nvSpPr>
          <p:spPr>
            <a:xfrm>
              <a:off x="1265010" y="1512158"/>
              <a:ext cx="663315" cy="52070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199" name="组合"/>
            <p:cNvGrpSpPr/>
            <p:nvPr/>
          </p:nvGrpSpPr>
          <p:grpSpPr>
            <a:xfrm>
              <a:off x="3732245" y="3108102"/>
              <a:ext cx="278104" cy="389118"/>
              <a:chOff x="3732245" y="3108102"/>
              <a:chExt cx="278104" cy="389118"/>
            </a:xfrm>
          </p:grpSpPr>
          <p:grpSp>
            <p:nvGrpSpPr>
              <p:cNvPr id="3197" name="组合"/>
              <p:cNvGrpSpPr/>
              <p:nvPr/>
            </p:nvGrpSpPr>
            <p:grpSpPr>
              <a:xfrm>
                <a:off x="3732245" y="3209611"/>
                <a:ext cx="278104" cy="287608"/>
                <a:chOff x="3732245" y="3209611"/>
                <a:chExt cx="278104" cy="287608"/>
              </a:xfrm>
            </p:grpSpPr>
            <p:sp>
              <p:nvSpPr>
                <p:cNvPr id="3195" name="直线"/>
                <p:cNvSpPr/>
                <p:nvPr/>
              </p:nvSpPr>
              <p:spPr>
                <a:xfrm>
                  <a:off x="3732245" y="3497220"/>
                  <a:ext cx="278104" cy="0"/>
                </a:xfrm>
                <a:prstGeom prst="line">
                  <a:avLst/>
                </a:prstGeom>
                <a:noFill/>
                <a:ln w="38100" cap="flat" cmpd="sng">
                  <a:solidFill>
                    <a:srgbClr val="000000"/>
                  </a:solidFill>
                  <a:prstDash val="solid"/>
                  <a:round/>
                </a:ln>
              </p:spPr>
            </p:sp>
            <p:sp>
              <p:nvSpPr>
                <p:cNvPr id="3196" name="直线"/>
                <p:cNvSpPr/>
                <p:nvPr/>
              </p:nvSpPr>
              <p:spPr>
                <a:xfrm>
                  <a:off x="3876557" y="3209611"/>
                  <a:ext cx="0" cy="287608"/>
                </a:xfrm>
                <a:prstGeom prst="line">
                  <a:avLst/>
                </a:prstGeom>
                <a:noFill/>
                <a:ln w="38100" cap="flat" cmpd="sng">
                  <a:solidFill>
                    <a:srgbClr val="000000"/>
                  </a:solidFill>
                  <a:prstDash val="solid"/>
                  <a:round/>
                </a:ln>
              </p:spPr>
            </p:sp>
          </p:grpSp>
          <p:sp>
            <p:nvSpPr>
              <p:cNvPr id="3198" name="椭圆"/>
              <p:cNvSpPr/>
              <p:nvPr/>
            </p:nvSpPr>
            <p:spPr>
              <a:xfrm>
                <a:off x="3822441" y="3108102"/>
                <a:ext cx="118381" cy="118427"/>
              </a:xfrm>
              <a:prstGeom prst="ellipse">
                <a:avLst/>
              </a:prstGeom>
              <a:noFill/>
              <a:ln w="38100" cap="flat" cmpd="sng">
                <a:solidFill>
                  <a:srgbClr val="000000"/>
                </a:solidFill>
                <a:prstDash val="solid"/>
                <a:round/>
              </a:ln>
            </p:spPr>
          </p:sp>
        </p:grpSp>
        <p:sp>
          <p:nvSpPr>
            <p:cNvPr id="3200" name="矩形"/>
            <p:cNvSpPr/>
            <p:nvPr/>
          </p:nvSpPr>
          <p:spPr>
            <a:xfrm>
              <a:off x="3912637" y="2070456"/>
              <a:ext cx="541175" cy="5188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201" name="矩形"/>
            <p:cNvSpPr/>
            <p:nvPr/>
          </p:nvSpPr>
          <p:spPr>
            <a:xfrm>
              <a:off x="3912637" y="2882527"/>
              <a:ext cx="541175"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202" name="直线"/>
            <p:cNvSpPr/>
            <p:nvPr/>
          </p:nvSpPr>
          <p:spPr>
            <a:xfrm>
              <a:off x="2108718" y="2668231"/>
              <a:ext cx="0" cy="468068"/>
            </a:xfrm>
            <a:prstGeom prst="line">
              <a:avLst/>
            </a:prstGeom>
            <a:noFill/>
            <a:ln w="38100" cap="flat" cmpd="sng">
              <a:solidFill>
                <a:srgbClr val="000000"/>
              </a:solidFill>
              <a:prstDash val="solid"/>
              <a:round/>
            </a:ln>
          </p:spPr>
        </p:sp>
        <p:grpSp>
          <p:nvGrpSpPr>
            <p:cNvPr id="3207" name="组合"/>
            <p:cNvGrpSpPr/>
            <p:nvPr/>
          </p:nvGrpSpPr>
          <p:grpSpPr>
            <a:xfrm>
              <a:off x="658067" y="3497218"/>
              <a:ext cx="278104" cy="389118"/>
              <a:chOff x="658067" y="3497218"/>
              <a:chExt cx="278104" cy="389118"/>
            </a:xfrm>
          </p:grpSpPr>
          <p:grpSp>
            <p:nvGrpSpPr>
              <p:cNvPr id="3205" name="组合"/>
              <p:cNvGrpSpPr/>
              <p:nvPr/>
            </p:nvGrpSpPr>
            <p:grpSpPr>
              <a:xfrm>
                <a:off x="658067" y="3598729"/>
                <a:ext cx="278104" cy="287608"/>
                <a:chOff x="658067" y="3598729"/>
                <a:chExt cx="278104" cy="287608"/>
              </a:xfrm>
            </p:grpSpPr>
            <p:sp>
              <p:nvSpPr>
                <p:cNvPr id="3203" name="直线"/>
                <p:cNvSpPr/>
                <p:nvPr/>
              </p:nvSpPr>
              <p:spPr>
                <a:xfrm>
                  <a:off x="658067" y="3886337"/>
                  <a:ext cx="278104" cy="0"/>
                </a:xfrm>
                <a:prstGeom prst="line">
                  <a:avLst/>
                </a:prstGeom>
                <a:noFill/>
                <a:ln w="38100" cap="flat" cmpd="sng">
                  <a:solidFill>
                    <a:srgbClr val="000000"/>
                  </a:solidFill>
                  <a:prstDash val="solid"/>
                  <a:round/>
                </a:ln>
              </p:spPr>
            </p:sp>
            <p:sp>
              <p:nvSpPr>
                <p:cNvPr id="3204" name="直线"/>
                <p:cNvSpPr/>
                <p:nvPr/>
              </p:nvSpPr>
              <p:spPr>
                <a:xfrm>
                  <a:off x="802379" y="3598729"/>
                  <a:ext cx="0" cy="287608"/>
                </a:xfrm>
                <a:prstGeom prst="line">
                  <a:avLst/>
                </a:prstGeom>
                <a:noFill/>
                <a:ln w="38100" cap="flat" cmpd="sng">
                  <a:solidFill>
                    <a:srgbClr val="000000"/>
                  </a:solidFill>
                  <a:prstDash val="solid"/>
                  <a:round/>
                </a:ln>
              </p:spPr>
            </p:sp>
          </p:grpSp>
          <p:sp>
            <p:nvSpPr>
              <p:cNvPr id="3206" name="椭圆"/>
              <p:cNvSpPr/>
              <p:nvPr/>
            </p:nvSpPr>
            <p:spPr>
              <a:xfrm>
                <a:off x="748263" y="3497218"/>
                <a:ext cx="118382" cy="118427"/>
              </a:xfrm>
              <a:prstGeom prst="ellipse">
                <a:avLst/>
              </a:prstGeom>
              <a:noFill/>
              <a:ln w="38100" cap="flat" cmpd="sng">
                <a:solidFill>
                  <a:srgbClr val="000000"/>
                </a:solidFill>
                <a:prstDash val="solid"/>
                <a:round/>
              </a:ln>
            </p:spPr>
          </p:sp>
        </p:grpSp>
        <p:grpSp>
          <p:nvGrpSpPr>
            <p:cNvPr id="3210" name="组合"/>
            <p:cNvGrpSpPr/>
            <p:nvPr/>
          </p:nvGrpSpPr>
          <p:grpSpPr>
            <a:xfrm>
              <a:off x="567871" y="2170086"/>
              <a:ext cx="278104" cy="287608"/>
              <a:chOff x="567871" y="2170086"/>
              <a:chExt cx="278104" cy="287608"/>
            </a:xfrm>
          </p:grpSpPr>
          <p:sp>
            <p:nvSpPr>
              <p:cNvPr id="3208" name="直线"/>
              <p:cNvSpPr/>
              <p:nvPr/>
            </p:nvSpPr>
            <p:spPr>
              <a:xfrm>
                <a:off x="567871" y="2457694"/>
                <a:ext cx="278104" cy="0"/>
              </a:xfrm>
              <a:prstGeom prst="line">
                <a:avLst/>
              </a:prstGeom>
              <a:noFill/>
              <a:ln w="38100" cap="flat" cmpd="sng">
                <a:solidFill>
                  <a:srgbClr val="000000"/>
                </a:solidFill>
                <a:prstDash val="solid"/>
                <a:round/>
              </a:ln>
            </p:spPr>
          </p:sp>
          <p:sp>
            <p:nvSpPr>
              <p:cNvPr id="3209" name="直线"/>
              <p:cNvSpPr/>
              <p:nvPr/>
            </p:nvSpPr>
            <p:spPr>
              <a:xfrm>
                <a:off x="712184" y="2170086"/>
                <a:ext cx="0" cy="287608"/>
              </a:xfrm>
              <a:prstGeom prst="line">
                <a:avLst/>
              </a:prstGeom>
              <a:noFill/>
              <a:ln w="38100" cap="flat" cmpd="sng">
                <a:solidFill>
                  <a:srgbClr val="000000"/>
                </a:solidFill>
                <a:prstDash val="solid"/>
                <a:round/>
              </a:ln>
            </p:spPr>
          </p:sp>
        </p:grpSp>
        <p:sp>
          <p:nvSpPr>
            <p:cNvPr id="3211" name="矩形"/>
            <p:cNvSpPr/>
            <p:nvPr/>
          </p:nvSpPr>
          <p:spPr>
            <a:xfrm>
              <a:off x="304800" y="2414459"/>
              <a:ext cx="541175" cy="51882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212" name="矩形"/>
            <p:cNvSpPr/>
            <p:nvPr/>
          </p:nvSpPr>
          <p:spPr>
            <a:xfrm>
              <a:off x="304800" y="3243447"/>
              <a:ext cx="541175" cy="51882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215" name="组合"/>
            <p:cNvGrpSpPr/>
            <p:nvPr/>
          </p:nvGrpSpPr>
          <p:grpSpPr>
            <a:xfrm rot="-5400000">
              <a:off x="1387151" y="2594918"/>
              <a:ext cx="360782" cy="180460"/>
              <a:chOff x="1387151" y="2594918"/>
              <a:chExt cx="360782" cy="180460"/>
            </a:xfrm>
          </p:grpSpPr>
          <p:sp>
            <p:nvSpPr>
              <p:cNvPr id="3213" name="直线"/>
              <p:cNvSpPr/>
              <p:nvPr/>
            </p:nvSpPr>
            <p:spPr>
              <a:xfrm>
                <a:off x="1387151" y="2594918"/>
                <a:ext cx="360782" cy="0"/>
              </a:xfrm>
              <a:prstGeom prst="line">
                <a:avLst/>
              </a:prstGeom>
              <a:noFill/>
              <a:ln w="38100" cap="flat" cmpd="sng">
                <a:solidFill>
                  <a:srgbClr val="000000"/>
                </a:solidFill>
                <a:prstDash val="solid"/>
                <a:round/>
              </a:ln>
            </p:spPr>
          </p:sp>
          <p:sp>
            <p:nvSpPr>
              <p:cNvPr id="3214" name="直线"/>
              <p:cNvSpPr/>
              <p:nvPr/>
            </p:nvSpPr>
            <p:spPr>
              <a:xfrm>
                <a:off x="1387151" y="2775379"/>
                <a:ext cx="360782" cy="0"/>
              </a:xfrm>
              <a:prstGeom prst="line">
                <a:avLst/>
              </a:prstGeom>
              <a:noFill/>
              <a:ln w="38100" cap="flat" cmpd="sng">
                <a:solidFill>
                  <a:srgbClr val="000000"/>
                </a:solidFill>
                <a:prstDash val="solid"/>
                <a:round/>
              </a:ln>
            </p:spPr>
          </p:sp>
        </p:grpSp>
      </p:grpSp>
      <p:sp>
        <p:nvSpPr>
          <p:cNvPr id="3217" name="矩形"/>
          <p:cNvSpPr/>
          <p:nvPr/>
        </p:nvSpPr>
        <p:spPr>
          <a:xfrm>
            <a:off x="4191000" y="749300"/>
            <a:ext cx="46482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设输入为正弦波信号，则有</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18" name="矩形"/>
          <p:cNvSpPr/>
          <p:nvPr/>
        </p:nvSpPr>
        <p:spPr>
          <a:xfrm>
            <a:off x="533400" y="3976688"/>
            <a:ext cx="914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故：</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16"/>
                                        </p:tgtEl>
                                        <p:attrNameLst>
                                          <p:attrName>style.visibility</p:attrName>
                                        </p:attrNameLst>
                                      </p:cBhvr>
                                      <p:to>
                                        <p:strVal val="visible"/>
                                      </p:to>
                                    </p:set>
                                    <p:animEffect transition="in" filter="box(out)">
                                      <p:cBhvr>
                                        <p:cTn id="7" dur="500"/>
                                        <p:tgtEl>
                                          <p:spTgt spid="3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17"/>
                                        </p:tgtEl>
                                        <p:attrNameLst>
                                          <p:attrName>style.visibility</p:attrName>
                                        </p:attrNameLst>
                                      </p:cBhvr>
                                      <p:to>
                                        <p:strVal val="visible"/>
                                      </p:to>
                                    </p:set>
                                    <p:animEffect transition="in" filter="wipe(left)">
                                      <p:cBhvr>
                                        <p:cTn id="12" dur="500"/>
                                        <p:tgtEl>
                                          <p:spTgt spid="3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62"/>
                                        </p:tgtEl>
                                        <p:attrNameLst>
                                          <p:attrName>style.visibility</p:attrName>
                                        </p:attrNameLst>
                                      </p:cBhvr>
                                      <p:to>
                                        <p:strVal val="visible"/>
                                      </p:to>
                                    </p:set>
                                    <p:animEffect transition="in" filter="wipe(left)">
                                      <p:cBhvr>
                                        <p:cTn id="17" dur="500"/>
                                        <p:tgtEl>
                                          <p:spTgt spid="31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63"/>
                                        </p:tgtEl>
                                        <p:attrNameLst>
                                          <p:attrName>style.visibility</p:attrName>
                                        </p:attrNameLst>
                                      </p:cBhvr>
                                      <p:to>
                                        <p:strVal val="visible"/>
                                      </p:to>
                                    </p:set>
                                    <p:animEffect transition="in" filter="wipe(left)">
                                      <p:cBhvr>
                                        <p:cTn id="22" dur="500"/>
                                        <p:tgtEl>
                                          <p:spTgt spid="3163"/>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3218"/>
                                        </p:tgtEl>
                                        <p:attrNameLst>
                                          <p:attrName>style.visibility</p:attrName>
                                        </p:attrNameLst>
                                      </p:cBhvr>
                                      <p:to>
                                        <p:strVal val="visible"/>
                                      </p:to>
                                    </p:set>
                                    <p:animEffect transition="in" filter="wipe(up)">
                                      <p:cBhvr>
                                        <p:cTn id="26" dur="500"/>
                                        <p:tgtEl>
                                          <p:spTgt spid="32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161"/>
                                        </p:tgtEl>
                                        <p:attrNameLst>
                                          <p:attrName>style.visibility</p:attrName>
                                        </p:attrNameLst>
                                      </p:cBhvr>
                                      <p:to>
                                        <p:strVal val="visible"/>
                                      </p:to>
                                    </p:set>
                                    <p:animEffect transition="in" filter="wipe(left)">
                                      <p:cBhvr>
                                        <p:cTn id="31" dur="500"/>
                                        <p:tgtEl>
                                          <p:spTgt spid="31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64"/>
                                        </p:tgtEl>
                                        <p:attrNameLst>
                                          <p:attrName>style.visibility</p:attrName>
                                        </p:attrNameLst>
                                      </p:cBhvr>
                                      <p:to>
                                        <p:strVal val="visible"/>
                                      </p:to>
                                    </p:set>
                                    <p:animEffect transition="in" filter="wipe(left)">
                                      <p:cBhvr>
                                        <p:cTn id="36" dur="500"/>
                                        <p:tgtEl>
                                          <p:spTgt spid="3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6" grpId="0" animBg="1"/>
      <p:bldP spid="3217" grpId="0"/>
      <p:bldP spid="321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21" name="矩形"/>
          <p:cNvSpPr/>
          <p:nvPr/>
        </p:nvSpPr>
        <p:spPr>
          <a:xfrm>
            <a:off x="228600" y="5413375"/>
            <a:ext cx="8610600" cy="98742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4000"/>
              </a:lnSpc>
              <a:spcBef>
                <a:spcPts val="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可见，电路使频率大于</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的信号通过 ，而小于</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的信号被阻止，称为</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有源高通滤波器</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222" name="对象"/>
          <p:cNvGraphicFramePr>
            <a:graphicFrameLocks noChangeAspect="1"/>
          </p:cNvGraphicFramePr>
          <p:nvPr/>
        </p:nvGraphicFramePr>
        <p:xfrm>
          <a:off x="1273175" y="2241550"/>
          <a:ext cx="3359150" cy="1492250"/>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1273175" y="2241550"/>
                        <a:ext cx="3359150" cy="1492250"/>
                      </a:xfrm>
                      <a:prstGeom prst="rect">
                        <a:avLst/>
                      </a:prstGeom>
                      <a:noFill/>
                      <a:ln w="9525" cap="flat" cmpd="sng">
                        <a:noFill/>
                        <a:prstDash val="solid"/>
                        <a:miter/>
                      </a:ln>
                    </p:spPr>
                  </p:pic>
                </p:oleObj>
              </mc:Fallback>
            </mc:AlternateContent>
          </a:graphicData>
        </a:graphic>
      </p:graphicFrame>
      <p:graphicFrame>
        <p:nvGraphicFramePr>
          <p:cNvPr id="3223" name="对象"/>
          <p:cNvGraphicFramePr>
            <a:graphicFrameLocks noChangeAspect="1"/>
          </p:cNvGraphicFramePr>
          <p:nvPr/>
        </p:nvGraphicFramePr>
        <p:xfrm>
          <a:off x="2438400" y="4875213"/>
          <a:ext cx="2514600" cy="611187"/>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2438400" y="4875213"/>
                        <a:ext cx="2514600" cy="611187"/>
                      </a:xfrm>
                      <a:prstGeom prst="rect">
                        <a:avLst/>
                      </a:prstGeom>
                      <a:noFill/>
                      <a:ln w="9525" cap="flat" cmpd="sng">
                        <a:noFill/>
                        <a:prstDash val="solid"/>
                        <a:miter/>
                      </a:ln>
                    </p:spPr>
                  </p:pic>
                </p:oleObj>
              </mc:Fallback>
            </mc:AlternateContent>
          </a:graphicData>
        </a:graphic>
      </p:graphicFrame>
      <p:graphicFrame>
        <p:nvGraphicFramePr>
          <p:cNvPr id="3224" name="对象"/>
          <p:cNvGraphicFramePr>
            <a:graphicFrameLocks noChangeAspect="1"/>
          </p:cNvGraphicFramePr>
          <p:nvPr/>
        </p:nvGraphicFramePr>
        <p:xfrm>
          <a:off x="2438400" y="3665538"/>
          <a:ext cx="1752600" cy="523874"/>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2438400" y="3665538"/>
                        <a:ext cx="1752600" cy="523874"/>
                      </a:xfrm>
                      <a:prstGeom prst="rect">
                        <a:avLst/>
                      </a:prstGeom>
                      <a:noFill/>
                      <a:ln w="9525" cap="flat" cmpd="sng">
                        <a:noFill/>
                        <a:prstDash val="solid"/>
                        <a:miter/>
                      </a:ln>
                    </p:spPr>
                  </p:pic>
                </p:oleObj>
              </mc:Fallback>
            </mc:AlternateContent>
          </a:graphicData>
        </a:graphic>
      </p:graphicFrame>
      <p:graphicFrame>
        <p:nvGraphicFramePr>
          <p:cNvPr id="3225" name="对象"/>
          <p:cNvGraphicFramePr>
            <a:graphicFrameLocks noChangeAspect="1"/>
          </p:cNvGraphicFramePr>
          <p:nvPr/>
        </p:nvGraphicFramePr>
        <p:xfrm>
          <a:off x="641350" y="655638"/>
          <a:ext cx="4354513" cy="1831973"/>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641350" y="655638"/>
                        <a:ext cx="4354513" cy="1831973"/>
                      </a:xfrm>
                      <a:prstGeom prst="rect">
                        <a:avLst/>
                      </a:prstGeom>
                      <a:noFill/>
                      <a:ln w="9525" cap="flat" cmpd="sng">
                        <a:noFill/>
                        <a:prstDash val="solid"/>
                        <a:miter/>
                      </a:ln>
                    </p:spPr>
                  </p:pic>
                </p:oleObj>
              </mc:Fallback>
            </mc:AlternateContent>
          </a:graphicData>
        </a:graphic>
      </p:graphicFrame>
      <p:sp>
        <p:nvSpPr>
          <p:cNvPr id="3226" name="矩形"/>
          <p:cNvSpPr/>
          <p:nvPr/>
        </p:nvSpPr>
        <p:spPr>
          <a:xfrm>
            <a:off x="304800" y="304800"/>
            <a:ext cx="65532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若频率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为变量，则</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电路的传递函数</a:t>
            </a:r>
            <a:endPar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3227" name="对象"/>
          <p:cNvGraphicFramePr>
            <a:graphicFrameLocks noChangeAspect="1"/>
          </p:cNvGraphicFramePr>
          <p:nvPr/>
        </p:nvGraphicFramePr>
        <p:xfrm>
          <a:off x="4953000" y="1147763"/>
          <a:ext cx="1606550" cy="1285875"/>
        </p:xfrm>
        <a:graphic>
          <a:graphicData uri="http://schemas.openxmlformats.org/presentationml/2006/ole">
            <mc:AlternateContent xmlns:mc="http://schemas.openxmlformats.org/markup-compatibility/2006">
              <mc:Choice xmlns:v="urn:schemas-microsoft-com:vml" Requires="v">
                <p:oleObj spid="_x0000_s5" name="package" r:id="rId9" imgW="0" imgH="0" progId="package">
                  <p:embed/>
                </p:oleObj>
              </mc:Choice>
              <mc:Fallback>
                <p:oleObj name="package" r:id="rId9" imgW="0" imgH="0" progId="package">
                  <p:embed/>
                  <p:pic>
                    <p:nvPicPr>
                      <p:cNvPr id="0" name="对象"/>
                      <p:cNvPicPr>
                        <a:picLocks noChangeAspect="1"/>
                      </p:cNvPicPr>
                      <p:nvPr/>
                    </p:nvPicPr>
                    <p:blipFill>
                      <a:blip r:embed="rId10" cstate="print"/>
                      <a:stretch>
                        <a:fillRect/>
                      </a:stretch>
                    </p:blipFill>
                    <p:spPr>
                      <a:xfrm>
                        <a:off x="4953000" y="1147763"/>
                        <a:ext cx="1606550" cy="1285875"/>
                      </a:xfrm>
                      <a:prstGeom prst="rect">
                        <a:avLst/>
                      </a:prstGeom>
                      <a:noFill/>
                      <a:ln w="9525" cap="flat" cmpd="sng">
                        <a:noFill/>
                        <a:prstDash val="solid"/>
                        <a:miter/>
                      </a:ln>
                    </p:spPr>
                  </p:pic>
                </p:oleObj>
              </mc:Fallback>
            </mc:AlternateContent>
          </a:graphicData>
        </a:graphic>
      </p:graphicFrame>
      <p:sp>
        <p:nvSpPr>
          <p:cNvPr id="3228" name="矩形"/>
          <p:cNvSpPr/>
          <p:nvPr/>
        </p:nvSpPr>
        <p:spPr>
          <a:xfrm>
            <a:off x="381000" y="1981200"/>
            <a:ext cx="19050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其模为</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229" name="对象"/>
          <p:cNvGraphicFramePr>
            <a:graphicFrameLocks noChangeAspect="1"/>
          </p:cNvGraphicFramePr>
          <p:nvPr/>
        </p:nvGraphicFramePr>
        <p:xfrm>
          <a:off x="2586037" y="4025900"/>
          <a:ext cx="2427285" cy="1003300"/>
        </p:xfrm>
        <a:graphic>
          <a:graphicData uri="http://schemas.openxmlformats.org/presentationml/2006/ole">
            <mc:AlternateContent xmlns:mc="http://schemas.openxmlformats.org/markup-compatibility/2006">
              <mc:Choice xmlns:v="urn:schemas-microsoft-com:vml" Requires="v">
                <p:oleObj spid="_x0000_s6" name="package" r:id="rId11" imgW="0" imgH="0" progId="package">
                  <p:embed/>
                </p:oleObj>
              </mc:Choice>
              <mc:Fallback>
                <p:oleObj name="package" r:id="rId11" imgW="0" imgH="0" progId="package">
                  <p:embed/>
                  <p:pic>
                    <p:nvPicPr>
                      <p:cNvPr id="0" name="对象"/>
                      <p:cNvPicPr>
                        <a:picLocks noChangeAspect="1"/>
                      </p:cNvPicPr>
                      <p:nvPr/>
                    </p:nvPicPr>
                    <p:blipFill>
                      <a:blip r:embed="rId12" cstate="print"/>
                      <a:stretch>
                        <a:fillRect/>
                      </a:stretch>
                    </p:blipFill>
                    <p:spPr>
                      <a:xfrm>
                        <a:off x="2586037" y="4025900"/>
                        <a:ext cx="2427285" cy="1003300"/>
                      </a:xfrm>
                      <a:prstGeom prst="rect">
                        <a:avLst/>
                      </a:prstGeom>
                      <a:noFill/>
                      <a:ln w="9525" cap="flat" cmpd="sng">
                        <a:noFill/>
                        <a:prstDash val="solid"/>
                        <a:miter/>
                      </a:ln>
                    </p:spPr>
                  </p:pic>
                </p:oleObj>
              </mc:Fallback>
            </mc:AlternateContent>
          </a:graphicData>
        </a:graphic>
      </p:graphicFrame>
      <p:grpSp>
        <p:nvGrpSpPr>
          <p:cNvPr id="3244" name="组合"/>
          <p:cNvGrpSpPr/>
          <p:nvPr/>
        </p:nvGrpSpPr>
        <p:grpSpPr>
          <a:xfrm>
            <a:off x="5029200" y="2514600"/>
            <a:ext cx="3886199" cy="2971799"/>
            <a:chOff x="5029200" y="2514600"/>
            <a:chExt cx="3886199" cy="2971799"/>
          </a:xfrm>
        </p:grpSpPr>
        <p:sp>
          <p:nvSpPr>
            <p:cNvPr id="3230" name="曲线"/>
            <p:cNvSpPr/>
            <p:nvPr/>
          </p:nvSpPr>
          <p:spPr>
            <a:xfrm>
              <a:off x="6230938" y="3381375"/>
              <a:ext cx="2106612" cy="1266824"/>
            </a:xfrm>
            <a:custGeom>
              <a:avLst/>
              <a:gdLst>
                <a:gd name="T1" fmla="*/ 0 w 21600"/>
                <a:gd name="T2" fmla="*/ 0 h 21600"/>
                <a:gd name="T3" fmla="*/ 21600 w 21600"/>
                <a:gd name="T4" fmla="*/ 21600 h 21600"/>
              </a:gdLst>
              <a:ahLst/>
              <a:cxnLst/>
              <a:rect l="T1" t="T2" r="T3" b="T4"/>
              <a:pathLst>
                <a:path w="21600" h="21600">
                  <a:moveTo>
                    <a:pt x="0" y="21600"/>
                  </a:moveTo>
                  <a:cubicBezTo>
                    <a:pt x="422" y="21302"/>
                    <a:pt x="1953" y="20273"/>
                    <a:pt x="2522" y="19812"/>
                  </a:cubicBezTo>
                  <a:cubicBezTo>
                    <a:pt x="3091" y="19352"/>
                    <a:pt x="3027" y="19406"/>
                    <a:pt x="3401" y="18838"/>
                  </a:cubicBezTo>
                  <a:cubicBezTo>
                    <a:pt x="3776" y="18270"/>
                    <a:pt x="4312" y="17430"/>
                    <a:pt x="4817" y="16403"/>
                  </a:cubicBezTo>
                  <a:cubicBezTo>
                    <a:pt x="5322" y="15373"/>
                    <a:pt x="5826" y="14129"/>
                    <a:pt x="6429" y="12720"/>
                  </a:cubicBezTo>
                  <a:cubicBezTo>
                    <a:pt x="7030" y="11314"/>
                    <a:pt x="7780" y="9284"/>
                    <a:pt x="8399" y="7984"/>
                  </a:cubicBezTo>
                  <a:cubicBezTo>
                    <a:pt x="9017" y="6685"/>
                    <a:pt x="9211" y="5927"/>
                    <a:pt x="10140" y="4872"/>
                  </a:cubicBezTo>
                  <a:cubicBezTo>
                    <a:pt x="11067" y="3816"/>
                    <a:pt x="12045" y="2436"/>
                    <a:pt x="13949" y="1624"/>
                  </a:cubicBezTo>
                  <a:cubicBezTo>
                    <a:pt x="15853" y="811"/>
                    <a:pt x="20004" y="323"/>
                    <a:pt x="21600" y="0"/>
                  </a:cubicBezTo>
                </a:path>
              </a:pathLst>
            </a:custGeom>
            <a:noFill/>
            <a:ln w="38100" cap="flat" cmpd="sng">
              <a:solidFill>
                <a:srgbClr val="0000FF"/>
              </a:solidFill>
              <a:prstDash val="solid"/>
              <a:round/>
            </a:ln>
          </p:spPr>
        </p:sp>
        <p:sp>
          <p:nvSpPr>
            <p:cNvPr id="3231" name="直线"/>
            <p:cNvSpPr/>
            <p:nvPr/>
          </p:nvSpPr>
          <p:spPr>
            <a:xfrm flipV="1">
              <a:off x="6180138" y="3690937"/>
              <a:ext cx="1025524" cy="0"/>
            </a:xfrm>
            <a:prstGeom prst="line">
              <a:avLst/>
            </a:prstGeom>
            <a:noFill/>
            <a:ln w="28575" cap="flat" cmpd="sng">
              <a:solidFill>
                <a:srgbClr val="008000"/>
              </a:solidFill>
              <a:prstDash val="dash"/>
              <a:round/>
            </a:ln>
          </p:spPr>
        </p:sp>
        <p:sp>
          <p:nvSpPr>
            <p:cNvPr id="3232" name="直线"/>
            <p:cNvSpPr/>
            <p:nvPr/>
          </p:nvSpPr>
          <p:spPr>
            <a:xfrm>
              <a:off x="7162799" y="3733800"/>
              <a:ext cx="0" cy="939799"/>
            </a:xfrm>
            <a:prstGeom prst="line">
              <a:avLst/>
            </a:prstGeom>
            <a:noFill/>
            <a:ln w="28575" cap="flat" cmpd="sng">
              <a:solidFill>
                <a:srgbClr val="008000"/>
              </a:solidFill>
              <a:prstDash val="dash"/>
              <a:round/>
            </a:ln>
          </p:spPr>
        </p:sp>
        <p:sp>
          <p:nvSpPr>
            <p:cNvPr id="3233" name="直线"/>
            <p:cNvSpPr/>
            <p:nvPr/>
          </p:nvSpPr>
          <p:spPr>
            <a:xfrm flipV="1">
              <a:off x="6191250" y="3309937"/>
              <a:ext cx="2155824" cy="0"/>
            </a:xfrm>
            <a:prstGeom prst="line">
              <a:avLst/>
            </a:prstGeom>
            <a:noFill/>
            <a:ln w="28575" cap="flat" cmpd="sng">
              <a:solidFill>
                <a:srgbClr val="008000"/>
              </a:solidFill>
              <a:prstDash val="dash"/>
              <a:round/>
            </a:ln>
          </p:spPr>
        </p:sp>
        <p:sp>
          <p:nvSpPr>
            <p:cNvPr id="3234" name="矩形"/>
            <p:cNvSpPr/>
            <p:nvPr/>
          </p:nvSpPr>
          <p:spPr>
            <a:xfrm>
              <a:off x="6248401" y="4967287"/>
              <a:ext cx="19811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幅频特性</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235" name="对象"/>
            <p:cNvGraphicFramePr>
              <a:graphicFrameLocks noChangeAspect="1"/>
            </p:cNvGraphicFramePr>
            <p:nvPr/>
          </p:nvGraphicFramePr>
          <p:xfrm>
            <a:off x="5029200" y="3276622"/>
            <a:ext cx="1168384" cy="882632"/>
          </p:xfrm>
          <a:graphic>
            <a:graphicData uri="http://schemas.openxmlformats.org/presentationml/2006/ole">
              <mc:AlternateContent xmlns:mc="http://schemas.openxmlformats.org/markup-compatibility/2006">
                <mc:Choice xmlns:v="urn:schemas-microsoft-com:vml" Requires="v">
                  <p:oleObj spid="_x0000_s7" name="package" r:id="rId13" imgW="0" imgH="0" progId="package">
                    <p:embed/>
                  </p:oleObj>
                </mc:Choice>
                <mc:Fallback>
                  <p:oleObj name="package" r:id="rId13" imgW="0" imgH="0" progId="package">
                    <p:embed/>
                    <p:pic>
                      <p:nvPicPr>
                        <p:cNvPr id="0" name="对象"/>
                        <p:cNvPicPr>
                          <a:picLocks noChangeAspect="1"/>
                        </p:cNvPicPr>
                        <p:nvPr/>
                      </p:nvPicPr>
                      <p:blipFill>
                        <a:blip r:embed="rId14" cstate="print"/>
                        <a:stretch>
                          <a:fillRect/>
                        </a:stretch>
                      </p:blipFill>
                      <p:spPr>
                        <a:xfrm>
                          <a:off x="5029200" y="3276622"/>
                          <a:ext cx="1168384" cy="882632"/>
                        </a:xfrm>
                        <a:prstGeom prst="rect">
                          <a:avLst/>
                        </a:prstGeom>
                        <a:noFill/>
                        <a:ln w="9525" cap="flat" cmpd="sng">
                          <a:noFill/>
                          <a:prstDash val="solid"/>
                          <a:miter/>
                        </a:ln>
                      </p:spPr>
                    </p:pic>
                  </p:oleObj>
                </mc:Fallback>
              </mc:AlternateContent>
            </a:graphicData>
          </a:graphic>
        </p:graphicFrame>
        <p:sp>
          <p:nvSpPr>
            <p:cNvPr id="3236" name="矩形"/>
            <p:cNvSpPr/>
            <p:nvPr/>
          </p:nvSpPr>
          <p:spPr>
            <a:xfrm>
              <a:off x="7010399" y="4510087"/>
              <a:ext cx="838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0</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237" name="矩形"/>
            <p:cNvSpPr/>
            <p:nvPr/>
          </p:nvSpPr>
          <p:spPr>
            <a:xfrm>
              <a:off x="5195888" y="2895600"/>
              <a:ext cx="1090612"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f0</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243" name="组合"/>
            <p:cNvGrpSpPr/>
            <p:nvPr/>
          </p:nvGrpSpPr>
          <p:grpSpPr>
            <a:xfrm>
              <a:off x="5905501" y="2514600"/>
              <a:ext cx="3009899" cy="2576512"/>
              <a:chOff x="5905501" y="2514600"/>
              <a:chExt cx="3009899" cy="2576512"/>
            </a:xfrm>
          </p:grpSpPr>
          <p:sp>
            <p:nvSpPr>
              <p:cNvPr id="3238" name="直线"/>
              <p:cNvSpPr/>
              <p:nvPr/>
            </p:nvSpPr>
            <p:spPr>
              <a:xfrm>
                <a:off x="6210300" y="4662488"/>
                <a:ext cx="2422524" cy="0"/>
              </a:xfrm>
              <a:prstGeom prst="line">
                <a:avLst/>
              </a:prstGeom>
              <a:noFill/>
              <a:ln w="38100" cap="flat" cmpd="sng">
                <a:solidFill>
                  <a:srgbClr val="000000"/>
                </a:solidFill>
                <a:prstDash val="solid"/>
                <a:round/>
                <a:tailEnd type="triangle" w="med" len="med"/>
              </a:ln>
            </p:spPr>
          </p:sp>
          <p:sp>
            <p:nvSpPr>
              <p:cNvPr id="3239" name="直线"/>
              <p:cNvSpPr/>
              <p:nvPr/>
            </p:nvSpPr>
            <p:spPr>
              <a:xfrm flipV="1">
                <a:off x="6207125" y="2713038"/>
                <a:ext cx="0" cy="1954212"/>
              </a:xfrm>
              <a:prstGeom prst="line">
                <a:avLst/>
              </a:prstGeom>
              <a:noFill/>
              <a:ln w="38100" cap="flat" cmpd="sng">
                <a:solidFill>
                  <a:srgbClr val="000000"/>
                </a:solidFill>
                <a:prstDash val="solid"/>
                <a:round/>
                <a:tailEnd type="triangle" w="med" len="med"/>
              </a:ln>
            </p:spPr>
          </p:sp>
          <p:sp>
            <p:nvSpPr>
              <p:cNvPr id="3240" name="矩形"/>
              <p:cNvSpPr/>
              <p:nvPr/>
            </p:nvSpPr>
            <p:spPr>
              <a:xfrm>
                <a:off x="6210300" y="2514600"/>
                <a:ext cx="1336674"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(j</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41" name="矩形"/>
              <p:cNvSpPr/>
              <p:nvPr/>
            </p:nvSpPr>
            <p:spPr>
              <a:xfrm>
                <a:off x="8305801" y="4572001"/>
                <a:ext cx="609598"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242" name="矩形"/>
              <p:cNvSpPr/>
              <p:nvPr/>
            </p:nvSpPr>
            <p:spPr>
              <a:xfrm>
                <a:off x="5905501" y="4479925"/>
                <a:ext cx="368299" cy="396873"/>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graphicFrame>
        <p:nvGraphicFramePr>
          <p:cNvPr id="3245" name="对象"/>
          <p:cNvGraphicFramePr>
            <a:graphicFrameLocks noChangeAspect="1"/>
          </p:cNvGraphicFramePr>
          <p:nvPr/>
        </p:nvGraphicFramePr>
        <p:xfrm>
          <a:off x="381000" y="3512058"/>
          <a:ext cx="1667311" cy="518017"/>
        </p:xfrm>
        <a:graphic>
          <a:graphicData uri="http://schemas.openxmlformats.org/presentationml/2006/ole">
            <mc:AlternateContent xmlns:mc="http://schemas.openxmlformats.org/markup-compatibility/2006">
              <mc:Choice xmlns:v="urn:schemas-microsoft-com:vml" Requires="v">
                <p:oleObj spid="_x0000_s8" name="package" r:id="rId15" imgW="749935" imgH="228600" progId="package">
                  <p:embed/>
                </p:oleObj>
              </mc:Choice>
              <mc:Fallback>
                <p:oleObj name="package" r:id="rId15" imgW="749935" imgH="228600" progId="package">
                  <p:embed/>
                  <p:pic>
                    <p:nvPicPr>
                      <p:cNvPr id="0" name="对象"/>
                      <p:cNvPicPr>
                        <a:picLocks noChangeAspect="1"/>
                      </p:cNvPicPr>
                      <p:nvPr/>
                    </p:nvPicPr>
                    <p:blipFill>
                      <a:blip r:embed="rId16" cstate="print"/>
                      <a:stretch>
                        <a:fillRect/>
                      </a:stretch>
                    </p:blipFill>
                    <p:spPr>
                      <a:xfrm>
                        <a:off x="381000" y="3512058"/>
                        <a:ext cx="1667311" cy="518017"/>
                      </a:xfrm>
                      <a:prstGeom prst="rect">
                        <a:avLst/>
                      </a:prstGeom>
                      <a:noFill/>
                      <a:ln w="9525" cap="flat" cmpd="sng">
                        <a:noFill/>
                        <a:prstDash val="solid"/>
                        <a:miter/>
                      </a:ln>
                    </p:spPr>
                  </p:pic>
                </p:oleObj>
              </mc:Fallback>
            </mc:AlternateContent>
          </a:graphicData>
        </a:graphic>
      </p:graphicFrame>
      <p:graphicFrame>
        <p:nvGraphicFramePr>
          <p:cNvPr id="3246" name="对象"/>
          <p:cNvGraphicFramePr>
            <a:graphicFrameLocks noChangeAspect="1"/>
          </p:cNvGraphicFramePr>
          <p:nvPr/>
        </p:nvGraphicFramePr>
        <p:xfrm>
          <a:off x="419100" y="4237546"/>
          <a:ext cx="1629211" cy="571500"/>
        </p:xfrm>
        <a:graphic>
          <a:graphicData uri="http://schemas.openxmlformats.org/presentationml/2006/ole">
            <mc:AlternateContent xmlns:mc="http://schemas.openxmlformats.org/markup-compatibility/2006">
              <mc:Choice xmlns:v="urn:schemas-microsoft-com:vml" Requires="v">
                <p:oleObj spid="_x0000_s9" name="package" r:id="rId17" imgW="822960" imgH="237490" progId="package">
                  <p:embed/>
                </p:oleObj>
              </mc:Choice>
              <mc:Fallback>
                <p:oleObj name="package" r:id="rId17" imgW="822960" imgH="237490" progId="package">
                  <p:embed/>
                  <p:pic>
                    <p:nvPicPr>
                      <p:cNvPr id="0" name="对象"/>
                      <p:cNvPicPr>
                        <a:picLocks noChangeAspect="1"/>
                      </p:cNvPicPr>
                      <p:nvPr/>
                    </p:nvPicPr>
                    <p:blipFill>
                      <a:blip r:embed="rId18" cstate="print"/>
                      <a:stretch>
                        <a:fillRect/>
                      </a:stretch>
                    </p:blipFill>
                    <p:spPr>
                      <a:xfrm>
                        <a:off x="419100" y="4237546"/>
                        <a:ext cx="1629211" cy="571500"/>
                      </a:xfrm>
                      <a:prstGeom prst="rect">
                        <a:avLst/>
                      </a:prstGeom>
                      <a:noFill/>
                      <a:ln w="9525" cap="flat" cmpd="sng">
                        <a:noFill/>
                        <a:prstDash val="solid"/>
                        <a:miter/>
                      </a:ln>
                    </p:spPr>
                  </p:pic>
                </p:oleObj>
              </mc:Fallback>
            </mc:AlternateContent>
          </a:graphicData>
        </a:graphic>
      </p:graphicFrame>
      <p:graphicFrame>
        <p:nvGraphicFramePr>
          <p:cNvPr id="3247" name="对象"/>
          <p:cNvGraphicFramePr>
            <a:graphicFrameLocks noChangeAspect="1"/>
          </p:cNvGraphicFramePr>
          <p:nvPr/>
        </p:nvGraphicFramePr>
        <p:xfrm>
          <a:off x="419100" y="5000527"/>
          <a:ext cx="1629211" cy="500013"/>
        </p:xfrm>
        <a:graphic>
          <a:graphicData uri="http://schemas.openxmlformats.org/presentationml/2006/ole">
            <mc:AlternateContent xmlns:mc="http://schemas.openxmlformats.org/markup-compatibility/2006">
              <mc:Choice xmlns:v="urn:schemas-microsoft-com:vml" Requires="v">
                <p:oleObj spid="_x0000_s10" name="package" r:id="rId19" imgW="749935" imgH="210185" progId="package">
                  <p:embed/>
                </p:oleObj>
              </mc:Choice>
              <mc:Fallback>
                <p:oleObj name="package" r:id="rId19" imgW="749935" imgH="210185" progId="package">
                  <p:embed/>
                  <p:pic>
                    <p:nvPicPr>
                      <p:cNvPr id="0" name="对象"/>
                      <p:cNvPicPr>
                        <a:picLocks noChangeAspect="1"/>
                      </p:cNvPicPr>
                      <p:nvPr/>
                    </p:nvPicPr>
                    <p:blipFill>
                      <a:blip r:embed="rId20" cstate="print"/>
                      <a:stretch>
                        <a:fillRect/>
                      </a:stretch>
                    </p:blipFill>
                    <p:spPr>
                      <a:xfrm>
                        <a:off x="419100" y="5000527"/>
                        <a:ext cx="1629211" cy="500013"/>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6"/>
                                        </p:tgtEl>
                                        <p:attrNameLst>
                                          <p:attrName>style.visibility</p:attrName>
                                        </p:attrNameLst>
                                      </p:cBhvr>
                                      <p:to>
                                        <p:strVal val="visible"/>
                                      </p:to>
                                    </p:set>
                                    <p:animEffect transition="in" filter="wipe(left)">
                                      <p:cBhvr>
                                        <p:cTn id="7" dur="500"/>
                                        <p:tgtEl>
                                          <p:spTgt spid="3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5"/>
                                        </p:tgtEl>
                                        <p:attrNameLst>
                                          <p:attrName>style.visibility</p:attrName>
                                        </p:attrNameLst>
                                      </p:cBhvr>
                                      <p:to>
                                        <p:strVal val="visible"/>
                                      </p:to>
                                    </p:set>
                                    <p:animEffect transition="in" filter="wipe(left)">
                                      <p:cBhvr>
                                        <p:cTn id="12" dur="500"/>
                                        <p:tgtEl>
                                          <p:spTgt spid="32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27"/>
                                        </p:tgtEl>
                                        <p:attrNameLst>
                                          <p:attrName>style.visibility</p:attrName>
                                        </p:attrNameLst>
                                      </p:cBhvr>
                                      <p:to>
                                        <p:strVal val="visible"/>
                                      </p:to>
                                    </p:set>
                                    <p:animEffect transition="in" filter="wipe(left)">
                                      <p:cBhvr>
                                        <p:cTn id="17" dur="500"/>
                                        <p:tgtEl>
                                          <p:spTgt spid="32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28"/>
                                        </p:tgtEl>
                                        <p:attrNameLst>
                                          <p:attrName>style.visibility</p:attrName>
                                        </p:attrNameLst>
                                      </p:cBhvr>
                                      <p:to>
                                        <p:strVal val="visible"/>
                                      </p:to>
                                    </p:set>
                                    <p:animEffect transition="in" filter="wipe(left)">
                                      <p:cBhvr>
                                        <p:cTn id="22" dur="500"/>
                                        <p:tgtEl>
                                          <p:spTgt spid="32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22"/>
                                        </p:tgtEl>
                                        <p:attrNameLst>
                                          <p:attrName>style.visibility</p:attrName>
                                        </p:attrNameLst>
                                      </p:cBhvr>
                                      <p:to>
                                        <p:strVal val="visible"/>
                                      </p:to>
                                    </p:set>
                                    <p:animEffect transition="in" filter="wipe(left)">
                                      <p:cBhvr>
                                        <p:cTn id="27" dur="500"/>
                                        <p:tgtEl>
                                          <p:spTgt spid="32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24"/>
                                        </p:tgtEl>
                                        <p:attrNameLst>
                                          <p:attrName>style.visibility</p:attrName>
                                        </p:attrNameLst>
                                      </p:cBhvr>
                                      <p:to>
                                        <p:strVal val="visible"/>
                                      </p:to>
                                    </p:set>
                                    <p:animEffect transition="in" filter="wipe(left)">
                                      <p:cBhvr>
                                        <p:cTn id="32" dur="500"/>
                                        <p:tgtEl>
                                          <p:spTgt spid="32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29"/>
                                        </p:tgtEl>
                                        <p:attrNameLst>
                                          <p:attrName>style.visibility</p:attrName>
                                        </p:attrNameLst>
                                      </p:cBhvr>
                                      <p:to>
                                        <p:strVal val="visible"/>
                                      </p:to>
                                    </p:set>
                                    <p:animEffect transition="in" filter="wipe(left)">
                                      <p:cBhvr>
                                        <p:cTn id="37" dur="500"/>
                                        <p:tgtEl>
                                          <p:spTgt spid="32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23"/>
                                        </p:tgtEl>
                                        <p:attrNameLst>
                                          <p:attrName>style.visibility</p:attrName>
                                        </p:attrNameLst>
                                      </p:cBhvr>
                                      <p:to>
                                        <p:strVal val="visible"/>
                                      </p:to>
                                    </p:set>
                                    <p:animEffect transition="in" filter="wipe(left)">
                                      <p:cBhvr>
                                        <p:cTn id="42" dur="500"/>
                                        <p:tgtEl>
                                          <p:spTgt spid="32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44"/>
                                        </p:tgtEl>
                                        <p:attrNameLst>
                                          <p:attrName>style.visibility</p:attrName>
                                        </p:attrNameLst>
                                      </p:cBhvr>
                                      <p:to>
                                        <p:strVal val="visible"/>
                                      </p:to>
                                    </p:set>
                                    <p:animEffect transition="in" filter="wipe(left)">
                                      <p:cBhvr>
                                        <p:cTn id="47" dur="500"/>
                                        <p:tgtEl>
                                          <p:spTgt spid="324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21"/>
                                        </p:tgtEl>
                                        <p:attrNameLst>
                                          <p:attrName>style.visibility</p:attrName>
                                        </p:attrNameLst>
                                      </p:cBhvr>
                                      <p:to>
                                        <p:strVal val="visible"/>
                                      </p:to>
                                    </p:set>
                                    <p:animEffect transition="in" filter="blinds(horizontal)">
                                      <p:cBhvr>
                                        <p:cTn id="52" dur="500"/>
                                        <p:tgtEl>
                                          <p:spTgt spid="32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245"/>
                                        </p:tgtEl>
                                        <p:attrNameLst>
                                          <p:attrName>style.visibility</p:attrName>
                                        </p:attrNameLst>
                                      </p:cBhvr>
                                      <p:to>
                                        <p:strVal val="visible"/>
                                      </p:to>
                                    </p:set>
                                    <p:animEffect transition="in" filter="wipe(left)">
                                      <p:cBhvr>
                                        <p:cTn id="57" dur="500"/>
                                        <p:tgtEl>
                                          <p:spTgt spid="32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46"/>
                                        </p:tgtEl>
                                        <p:attrNameLst>
                                          <p:attrName>style.visibility</p:attrName>
                                        </p:attrNameLst>
                                      </p:cBhvr>
                                      <p:to>
                                        <p:strVal val="visible"/>
                                      </p:to>
                                    </p:set>
                                    <p:animEffect transition="in" filter="wipe(left)">
                                      <p:cBhvr>
                                        <p:cTn id="62" dur="500"/>
                                        <p:tgtEl>
                                          <p:spTgt spid="32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247"/>
                                        </p:tgtEl>
                                        <p:attrNameLst>
                                          <p:attrName>style.visibility</p:attrName>
                                        </p:attrNameLst>
                                      </p:cBhvr>
                                      <p:to>
                                        <p:strVal val="visible"/>
                                      </p:to>
                                    </p:set>
                                    <p:animEffect transition="in" filter="wipe(left)">
                                      <p:cBhvr>
                                        <p:cTn id="67" dur="500"/>
                                        <p:tgtEl>
                                          <p:spTgt spid="3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6" grpId="0"/>
      <p:bldP spid="3228" grpId="0"/>
      <p:bldP spid="3244" grpId="0" animBg="1"/>
      <p:bldP spid="32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0" name="文本框"/>
          <p:cNvSpPr>
            <a:spLocks noGrp="1"/>
          </p:cNvSpPr>
          <p:nvPr>
            <p:ph type="subTitle" idx="1"/>
          </p:nvPr>
        </p:nvSpPr>
        <p:spPr>
          <a:xfrm>
            <a:off x="533400" y="609600"/>
            <a:ext cx="41148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16.4.2</a:t>
            </a:r>
            <a:r>
              <a:rPr lang="en-US" altLang="zh-CN"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 </a:t>
            </a:r>
            <a:r>
              <a:rPr lang="zh-CN" altLang="en-US" sz="3200" b="1"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电压比较器</a:t>
            </a:r>
            <a:endParaRPr lang="zh-CN" altLang="en-US" sz="3200" b="0" i="0" u="none" strike="noStrike" kern="1200" cap="none" spc="0" baseline="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sp>
        <p:nvSpPr>
          <p:cNvPr id="3251" name="矩形"/>
          <p:cNvSpPr/>
          <p:nvPr/>
        </p:nvSpPr>
        <p:spPr>
          <a:xfrm>
            <a:off x="533400" y="1219200"/>
            <a:ext cx="8077200" cy="2376486"/>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4000"/>
              </a:lnSpc>
              <a:spcBef>
                <a:spcPct val="5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电压比较器的功能：</a:t>
            </a:r>
            <a:endParaRPr lang="en-US" altLang="zh-CN" sz="2800" b="0"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4000"/>
              </a:lnSpc>
              <a:spcBef>
                <a:spcPct val="5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电压比较</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器用来比较输入信号</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与</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参考电压</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的</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大小</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。当两者幅度相等时输出电压产生跃变，由高电平变成低电平，或者由低电平变成高电平。由此来判断输入信号的大小和极性。</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52" name="矩形"/>
          <p:cNvSpPr/>
          <p:nvPr/>
        </p:nvSpPr>
        <p:spPr>
          <a:xfrm>
            <a:off x="609600" y="3581399"/>
            <a:ext cx="8382000" cy="15224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ct val="5000"/>
              </a:spcBef>
              <a:spcAft>
                <a:spcPts val="0"/>
              </a:spcAft>
              <a:buNone/>
            </a:pPr>
            <a:r>
              <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用途：</a:t>
            </a:r>
            <a:endParaRPr lang="en-US" altLang="zh-CN"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ct val="5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数模转换、数字仪表、自动控制和自动检测等技术领域，以及波形产生及变换等场合 。</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53" name="矩形"/>
          <p:cNvSpPr/>
          <p:nvPr/>
        </p:nvSpPr>
        <p:spPr>
          <a:xfrm>
            <a:off x="609600" y="5076825"/>
            <a:ext cx="6858000" cy="566738"/>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ct val="5000"/>
              </a:spcBef>
              <a:spcAft>
                <a:spcPts val="0"/>
              </a:spcAft>
              <a:buNone/>
            </a:pP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运放工作在</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开环状态</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或引入</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正反馈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51"/>
                                        </p:tgtEl>
                                        <p:attrNameLst>
                                          <p:attrName>style.visibility</p:attrName>
                                        </p:attrNameLst>
                                      </p:cBhvr>
                                      <p:to>
                                        <p:strVal val="visible"/>
                                      </p:to>
                                    </p:set>
                                    <p:animEffect transition="in" filter="wipe(left)">
                                      <p:cBhvr>
                                        <p:cTn id="7" dur="500"/>
                                        <p:tgtEl>
                                          <p:spTgt spid="3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2"/>
                                        </p:tgtEl>
                                        <p:attrNameLst>
                                          <p:attrName>style.visibility</p:attrName>
                                        </p:attrNameLst>
                                      </p:cBhvr>
                                      <p:to>
                                        <p:strVal val="visible"/>
                                      </p:to>
                                    </p:set>
                                    <p:animEffect transition="in" filter="wipe(left)">
                                      <p:cBhvr>
                                        <p:cTn id="12" dur="500"/>
                                        <p:tgtEl>
                                          <p:spTgt spid="32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53"/>
                                        </p:tgtEl>
                                        <p:attrNameLst>
                                          <p:attrName>style.visibility</p:attrName>
                                        </p:attrNameLst>
                                      </p:cBhvr>
                                      <p:to>
                                        <p:strVal val="visible"/>
                                      </p:to>
                                    </p:set>
                                    <p:animEffect transition="in" filter="wipe(left)">
                                      <p:cBhvr>
                                        <p:cTn id="17" dur="500"/>
                                        <p:tgtEl>
                                          <p:spTgt spid="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1" grpId="0"/>
      <p:bldP spid="3252" grpId="0"/>
      <p:bldP spid="325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6" name="矩形"/>
          <p:cNvSpPr/>
          <p:nvPr/>
        </p:nvSpPr>
        <p:spPr>
          <a:xfrm>
            <a:off x="457200" y="395288"/>
            <a:ext cx="6705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理想运放工作在饱和区的特点： </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257" name="矩形" descr="60%"/>
          <p:cNvSpPr/>
          <p:nvPr/>
        </p:nvSpPr>
        <p:spPr>
          <a:xfrm>
            <a:off x="533400" y="838200"/>
            <a:ext cx="7924800" cy="2332946"/>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输出只有两种可能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或</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5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当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&gt; u</a:t>
            </a:r>
            <a:r>
              <a:rPr lang="zh-CN" altLang="en-US"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5000"/>
              </a:spcBef>
              <a:spcAft>
                <a:spcPts val="0"/>
              </a:spcAft>
              <a:buNone/>
            </a:pPr>
            <a:r>
              <a:rPr lang="en-US" altLang="zh-CN" sz="2800" b="1" i="0"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&lt; u</a:t>
            </a:r>
            <a:r>
              <a:rPr lang="zh-CN" altLang="en-US"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0">
              <a:solidFill>
                <a:srgbClr val="0052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5000"/>
              </a:spcBef>
              <a:spcAft>
                <a:spcPts val="0"/>
              </a:spcAft>
              <a:buNone/>
            </a:pP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不存在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“虚短”现象</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endPar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5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i</a:t>
            </a:r>
            <a:r>
              <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0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仍存在</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“虚断”现象</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3258" name="矩形"/>
          <p:cNvSpPr/>
          <p:nvPr/>
        </p:nvSpPr>
        <p:spPr>
          <a:xfrm>
            <a:off x="3200400" y="5867400"/>
            <a:ext cx="2590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电压传输特性</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3272" name="组合"/>
          <p:cNvGrpSpPr/>
          <p:nvPr/>
        </p:nvGrpSpPr>
        <p:grpSpPr>
          <a:xfrm>
            <a:off x="1981200" y="3048000"/>
            <a:ext cx="4919662" cy="2819400"/>
            <a:chOff x="1981200" y="3048000"/>
            <a:chExt cx="4919662" cy="2819400"/>
          </a:xfrm>
        </p:grpSpPr>
        <p:sp>
          <p:nvSpPr>
            <p:cNvPr id="3259" name="矩形"/>
            <p:cNvSpPr/>
            <p:nvPr/>
          </p:nvSpPr>
          <p:spPr>
            <a:xfrm>
              <a:off x="4583112" y="3048000"/>
              <a:ext cx="6746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60" name="矩形"/>
            <p:cNvSpPr/>
            <p:nvPr/>
          </p:nvSpPr>
          <p:spPr>
            <a:xfrm>
              <a:off x="4953000" y="4205287"/>
              <a:ext cx="1947861" cy="523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3261" name="矩形"/>
            <p:cNvSpPr/>
            <p:nvPr/>
          </p:nvSpPr>
          <p:spPr>
            <a:xfrm>
              <a:off x="4529137" y="5181599"/>
              <a:ext cx="1490663"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o(sat)</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62" name="直线"/>
            <p:cNvSpPr/>
            <p:nvPr/>
          </p:nvSpPr>
          <p:spPr>
            <a:xfrm>
              <a:off x="3184525" y="4705350"/>
              <a:ext cx="2725738" cy="0"/>
            </a:xfrm>
            <a:prstGeom prst="line">
              <a:avLst/>
            </a:prstGeom>
            <a:noFill/>
            <a:ln w="38100" cap="flat" cmpd="sng">
              <a:solidFill>
                <a:srgbClr val="000000"/>
              </a:solidFill>
              <a:prstDash val="solid"/>
              <a:round/>
              <a:tailEnd type="triangle" w="med" len="med"/>
            </a:ln>
          </p:spPr>
        </p:sp>
        <p:sp>
          <p:nvSpPr>
            <p:cNvPr id="3263" name="直线"/>
            <p:cNvSpPr/>
            <p:nvPr/>
          </p:nvSpPr>
          <p:spPr>
            <a:xfrm flipV="1">
              <a:off x="4518025" y="3276600"/>
              <a:ext cx="0" cy="2590800"/>
            </a:xfrm>
            <a:prstGeom prst="line">
              <a:avLst/>
            </a:prstGeom>
            <a:noFill/>
            <a:ln w="38100" cap="flat" cmpd="sng">
              <a:solidFill>
                <a:srgbClr val="000000"/>
              </a:solidFill>
              <a:prstDash val="solid"/>
              <a:round/>
              <a:tailEnd type="triangle" w="med" len="med"/>
            </a:ln>
          </p:spPr>
        </p:sp>
        <p:grpSp>
          <p:nvGrpSpPr>
            <p:cNvPr id="3267" name="组合"/>
            <p:cNvGrpSpPr/>
            <p:nvPr/>
          </p:nvGrpSpPr>
          <p:grpSpPr>
            <a:xfrm>
              <a:off x="3328987" y="3810000"/>
              <a:ext cx="2362201" cy="1752601"/>
              <a:chOff x="3328987" y="3810000"/>
              <a:chExt cx="2362201" cy="1752601"/>
            </a:xfrm>
          </p:grpSpPr>
          <p:sp>
            <p:nvSpPr>
              <p:cNvPr id="3264" name="直线"/>
              <p:cNvSpPr/>
              <p:nvPr/>
            </p:nvSpPr>
            <p:spPr>
              <a:xfrm flipH="1">
                <a:off x="3328987" y="5562601"/>
                <a:ext cx="1181100" cy="0"/>
              </a:xfrm>
              <a:prstGeom prst="line">
                <a:avLst/>
              </a:prstGeom>
              <a:noFill/>
              <a:ln w="38100" cap="flat" cmpd="sng">
                <a:solidFill>
                  <a:srgbClr val="000099"/>
                </a:solidFill>
                <a:prstDash val="solid"/>
                <a:round/>
              </a:ln>
            </p:spPr>
          </p:sp>
          <p:sp>
            <p:nvSpPr>
              <p:cNvPr id="3265" name="直线"/>
              <p:cNvSpPr/>
              <p:nvPr/>
            </p:nvSpPr>
            <p:spPr>
              <a:xfrm flipH="1">
                <a:off x="4510088" y="3810000"/>
                <a:ext cx="1181100" cy="0"/>
              </a:xfrm>
              <a:prstGeom prst="line">
                <a:avLst/>
              </a:prstGeom>
              <a:noFill/>
              <a:ln w="38100" cap="flat" cmpd="sng">
                <a:solidFill>
                  <a:srgbClr val="000099"/>
                </a:solidFill>
                <a:prstDash val="solid"/>
                <a:round/>
              </a:ln>
            </p:spPr>
          </p:sp>
          <p:sp>
            <p:nvSpPr>
              <p:cNvPr id="3266" name="直线"/>
              <p:cNvSpPr/>
              <p:nvPr/>
            </p:nvSpPr>
            <p:spPr>
              <a:xfrm flipH="1">
                <a:off x="4510088" y="3810000"/>
                <a:ext cx="0" cy="1752600"/>
              </a:xfrm>
              <a:prstGeom prst="line">
                <a:avLst/>
              </a:prstGeom>
              <a:noFill/>
              <a:ln w="38100" cap="flat" cmpd="sng">
                <a:solidFill>
                  <a:srgbClr val="FF0000"/>
                </a:solidFill>
                <a:prstDash val="solid"/>
                <a:round/>
              </a:ln>
            </p:spPr>
          </p:sp>
        </p:grpSp>
        <p:sp>
          <p:nvSpPr>
            <p:cNvPr id="3268" name="矩形"/>
            <p:cNvSpPr/>
            <p:nvPr/>
          </p:nvSpPr>
          <p:spPr>
            <a:xfrm>
              <a:off x="3309937" y="3429000"/>
              <a:ext cx="14906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o(sat)</a:t>
              </a:r>
              <a:endParaRPr lang="zh-CN" altLang="en-US"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69" name="圆角矩形标注" descr="10%"/>
            <p:cNvSpPr/>
            <p:nvPr/>
          </p:nvSpPr>
          <p:spPr>
            <a:xfrm>
              <a:off x="1981200" y="4267200"/>
              <a:ext cx="1371600" cy="609599"/>
            </a:xfrm>
            <a:prstGeom prst="wedgeRoundRectCallout">
              <a:avLst>
                <a:gd name="adj1" fmla="val 168625"/>
                <a:gd name="adj2" fmla="val -120046"/>
                <a:gd name="adj3" fmla="val 16667"/>
              </a:avLst>
            </a:prstGeom>
            <a:pattFill prst="pct10">
              <a:fgClr>
                <a:srgbClr val="FFFF99"/>
              </a:fgClr>
              <a:bgClr>
                <a:srgbClr val="FFFFFF"/>
              </a:bgClr>
            </a:pattFill>
            <a:ln w="28575" cap="flat" cmpd="sng">
              <a:solidFill>
                <a:srgbClr val="339933"/>
              </a:solidFill>
              <a:prstDash val="solid"/>
              <a:miter/>
            </a:ln>
          </p:spPr>
          <p:txBody>
            <a:bodyPr vert="horz" wrap="square" lIns="91440" tIns="45720" rIns="91440" bIns="45720" anchor="t" anchorCtr="0" upright="1"/>
            <a:lstStyle/>
            <a:p>
              <a:pPr marL="0" indent="0" algn="l">
                <a:lnSpc>
                  <a:spcPct val="100000"/>
                </a:lnSpc>
                <a:spcBef>
                  <a:spcPts val="0"/>
                </a:spcBef>
                <a:spcAft>
                  <a:spcPts val="0"/>
                </a:spcAft>
                <a:buNone/>
              </a:pPr>
              <a:endParaRPr lang="zh-CN" altLang="en-US" sz="1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70" name="圆角矩形标注" descr="40%"/>
            <p:cNvSpPr/>
            <p:nvPr/>
          </p:nvSpPr>
          <p:spPr>
            <a:xfrm>
              <a:off x="1981200" y="4267200"/>
              <a:ext cx="1371600" cy="609599"/>
            </a:xfrm>
            <a:prstGeom prst="wedgeRoundRectCallout">
              <a:avLst>
                <a:gd name="adj1" fmla="val 101962"/>
                <a:gd name="adj2" fmla="val 160412"/>
                <a:gd name="adj3" fmla="val 16667"/>
              </a:avLst>
            </a:prstGeom>
            <a:noFill/>
            <a:ln w="28575" cap="flat" cmpd="sng">
              <a:solidFill>
                <a:srgbClr val="339933"/>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饱和区</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71" name="矩形"/>
            <p:cNvSpPr/>
            <p:nvPr/>
          </p:nvSpPr>
          <p:spPr>
            <a:xfrm>
              <a:off x="4191000" y="4648200"/>
              <a:ext cx="455612" cy="400049"/>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58"/>
                                        </p:tgtEl>
                                        <p:attrNameLst>
                                          <p:attrName>style.visibility</p:attrName>
                                        </p:attrNameLst>
                                      </p:cBhvr>
                                      <p:to>
                                        <p:strVal val="visible"/>
                                      </p:to>
                                    </p:set>
                                    <p:animEffect transition="in" filter="wipe(left)">
                                      <p:cBhvr>
                                        <p:cTn id="7" dur="500"/>
                                        <p:tgtEl>
                                          <p:spTgt spid="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8"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5" name="矩形"/>
          <p:cNvSpPr/>
          <p:nvPr/>
        </p:nvSpPr>
        <p:spPr>
          <a:xfrm>
            <a:off x="5486400" y="2995613"/>
            <a:ext cx="2590800" cy="51911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76" name="矩形"/>
          <p:cNvSpPr/>
          <p:nvPr/>
        </p:nvSpPr>
        <p:spPr>
          <a:xfrm>
            <a:off x="5334000" y="2438400"/>
            <a:ext cx="15240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277" name="矩形"/>
          <p:cNvSpPr/>
          <p:nvPr/>
        </p:nvSpPr>
        <p:spPr>
          <a:xfrm>
            <a:off x="5334000" y="533400"/>
            <a:ext cx="14478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278" name="直线"/>
          <p:cNvSpPr/>
          <p:nvPr/>
        </p:nvSpPr>
        <p:spPr>
          <a:xfrm>
            <a:off x="5791200" y="1066800"/>
            <a:ext cx="1371600" cy="1588"/>
          </a:xfrm>
          <a:prstGeom prst="line">
            <a:avLst/>
          </a:prstGeom>
          <a:noFill/>
          <a:ln w="38100" cap="flat" cmpd="sng">
            <a:solidFill>
              <a:srgbClr val="CC0000"/>
            </a:solidFill>
            <a:prstDash val="solid"/>
            <a:round/>
          </a:ln>
        </p:spPr>
      </p:sp>
      <p:grpSp>
        <p:nvGrpSpPr>
          <p:cNvPr id="3283" name="组合"/>
          <p:cNvGrpSpPr/>
          <p:nvPr/>
        </p:nvGrpSpPr>
        <p:grpSpPr>
          <a:xfrm>
            <a:off x="6553200" y="1066800"/>
            <a:ext cx="1219199" cy="1676400"/>
            <a:chOff x="6553200" y="1066800"/>
            <a:chExt cx="1219199" cy="1676400"/>
          </a:xfrm>
        </p:grpSpPr>
        <p:grpSp>
          <p:nvGrpSpPr>
            <p:cNvPr id="3281" name="组合"/>
            <p:cNvGrpSpPr/>
            <p:nvPr/>
          </p:nvGrpSpPr>
          <p:grpSpPr>
            <a:xfrm>
              <a:off x="7162799" y="1066800"/>
              <a:ext cx="609600" cy="1676400"/>
              <a:chOff x="7162799" y="1066800"/>
              <a:chExt cx="609600" cy="1676400"/>
            </a:xfrm>
          </p:grpSpPr>
          <p:sp>
            <p:nvSpPr>
              <p:cNvPr id="3279" name="直线"/>
              <p:cNvSpPr/>
              <p:nvPr/>
            </p:nvSpPr>
            <p:spPr>
              <a:xfrm>
                <a:off x="7162799" y="1066800"/>
                <a:ext cx="0" cy="1676399"/>
              </a:xfrm>
              <a:prstGeom prst="line">
                <a:avLst/>
              </a:prstGeom>
              <a:noFill/>
              <a:ln w="38100" cap="flat" cmpd="sng">
                <a:solidFill>
                  <a:srgbClr val="CC0000"/>
                </a:solidFill>
                <a:prstDash val="solid"/>
                <a:round/>
              </a:ln>
            </p:spPr>
          </p:sp>
          <p:sp>
            <p:nvSpPr>
              <p:cNvPr id="3280" name="直线"/>
              <p:cNvSpPr/>
              <p:nvPr/>
            </p:nvSpPr>
            <p:spPr>
              <a:xfrm>
                <a:off x="7162799" y="2743200"/>
                <a:ext cx="609600" cy="0"/>
              </a:xfrm>
              <a:prstGeom prst="line">
                <a:avLst/>
              </a:prstGeom>
              <a:noFill/>
              <a:ln w="38100" cap="flat" cmpd="sng">
                <a:solidFill>
                  <a:srgbClr val="CC0000"/>
                </a:solidFill>
                <a:prstDash val="solid"/>
                <a:round/>
              </a:ln>
            </p:spPr>
          </p:sp>
        </p:grpSp>
        <p:sp>
          <p:nvSpPr>
            <p:cNvPr id="3282" name="直线"/>
            <p:cNvSpPr/>
            <p:nvPr/>
          </p:nvSpPr>
          <p:spPr>
            <a:xfrm flipH="1">
              <a:off x="6553200" y="2743200"/>
              <a:ext cx="609600" cy="0"/>
            </a:xfrm>
            <a:prstGeom prst="line">
              <a:avLst/>
            </a:prstGeom>
            <a:noFill/>
            <a:ln w="38100" cap="flat" cmpd="sng">
              <a:solidFill>
                <a:srgbClr val="CC0000"/>
              </a:solidFill>
              <a:prstDash val="sysDot"/>
              <a:round/>
            </a:ln>
          </p:spPr>
        </p:sp>
      </p:grpSp>
      <p:sp>
        <p:nvSpPr>
          <p:cNvPr id="3284" name="矩形"/>
          <p:cNvSpPr/>
          <p:nvPr/>
        </p:nvSpPr>
        <p:spPr>
          <a:xfrm>
            <a:off x="533400" y="3224213"/>
            <a:ext cx="3505199" cy="519112"/>
          </a:xfrm>
          <a:prstGeom prst="rect">
            <a:avLst/>
          </a:prstGeom>
          <a:gradFill rotWithShape="0">
            <a:gsLst>
              <a:gs pos="0">
                <a:srgbClr val="FFFFFF">
                  <a:alpha val="100000"/>
                </a:srgbClr>
              </a:gs>
              <a:gs pos="100000">
                <a:srgbClr val="FFCCFF">
                  <a:alpha val="100000"/>
                </a:srgbClr>
              </a:gs>
            </a:gsLst>
            <a:lin ang="5400000" scaled="1"/>
          </a:grad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运放处于开环状态</a:t>
            </a:r>
            <a:endParaRPr lang="zh-CN" altLang="en-US"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285" name="文本框"/>
          <p:cNvSpPr>
            <a:spLocks noGrp="1"/>
          </p:cNvSpPr>
          <p:nvPr>
            <p:ph type="subTitle" idx="1"/>
          </p:nvPr>
        </p:nvSpPr>
        <p:spPr>
          <a:xfrm>
            <a:off x="609600" y="404813"/>
            <a:ext cx="38100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基本电压比较器</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286" name="矩形"/>
          <p:cNvSpPr/>
          <p:nvPr/>
        </p:nvSpPr>
        <p:spPr>
          <a:xfrm>
            <a:off x="609600" y="5457825"/>
            <a:ext cx="8077200" cy="5619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阈值电压</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门限电平</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：输出跃变所对应的输入电压。    </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3287" name="直线"/>
          <p:cNvSpPr/>
          <p:nvPr/>
        </p:nvSpPr>
        <p:spPr>
          <a:xfrm>
            <a:off x="1700213" y="785813"/>
            <a:ext cx="0" cy="0"/>
          </a:xfrm>
          <a:prstGeom prst="line">
            <a:avLst/>
          </a:prstGeom>
          <a:noFill/>
          <a:ln w="38100" cap="flat" cmpd="sng">
            <a:solidFill>
              <a:srgbClr val="000000"/>
            </a:solidFill>
            <a:prstDash val="solid"/>
            <a:round/>
          </a:ln>
        </p:spPr>
      </p:sp>
      <p:grpSp>
        <p:nvGrpSpPr>
          <p:cNvPr id="3296" name="组合"/>
          <p:cNvGrpSpPr/>
          <p:nvPr/>
        </p:nvGrpSpPr>
        <p:grpSpPr>
          <a:xfrm>
            <a:off x="5181599" y="304800"/>
            <a:ext cx="3200399" cy="2667000"/>
            <a:chOff x="5181599" y="304800"/>
            <a:chExt cx="3200399" cy="2667000"/>
          </a:xfrm>
        </p:grpSpPr>
        <p:sp>
          <p:nvSpPr>
            <p:cNvPr id="3288" name="直线"/>
            <p:cNvSpPr/>
            <p:nvPr/>
          </p:nvSpPr>
          <p:spPr>
            <a:xfrm>
              <a:off x="5181599" y="1905000"/>
              <a:ext cx="2743199" cy="0"/>
            </a:xfrm>
            <a:prstGeom prst="line">
              <a:avLst/>
            </a:prstGeom>
            <a:noFill/>
            <a:ln w="28575" cap="flat" cmpd="sng">
              <a:solidFill>
                <a:srgbClr val="000000"/>
              </a:solidFill>
              <a:prstDash val="solid"/>
              <a:round/>
              <a:tailEnd type="triangle" w="med" len="med"/>
            </a:ln>
          </p:spPr>
        </p:sp>
        <p:grpSp>
          <p:nvGrpSpPr>
            <p:cNvPr id="3295" name="组合"/>
            <p:cNvGrpSpPr/>
            <p:nvPr/>
          </p:nvGrpSpPr>
          <p:grpSpPr>
            <a:xfrm>
              <a:off x="6019799" y="304800"/>
              <a:ext cx="2362199" cy="2667000"/>
              <a:chOff x="6019799" y="304800"/>
              <a:chExt cx="2362199" cy="2667000"/>
            </a:xfrm>
          </p:grpSpPr>
          <p:sp>
            <p:nvSpPr>
              <p:cNvPr id="3289" name="直线"/>
              <p:cNvSpPr/>
              <p:nvPr/>
            </p:nvSpPr>
            <p:spPr>
              <a:xfrm flipV="1">
                <a:off x="6553200" y="533400"/>
                <a:ext cx="0" cy="2438400"/>
              </a:xfrm>
              <a:prstGeom prst="line">
                <a:avLst/>
              </a:prstGeom>
              <a:noFill/>
              <a:ln w="28575" cap="flat" cmpd="sng">
                <a:solidFill>
                  <a:srgbClr val="000000"/>
                </a:solidFill>
                <a:prstDash val="solid"/>
                <a:round/>
                <a:tailEnd type="triangle" w="med" len="med"/>
              </a:ln>
            </p:spPr>
          </p:sp>
          <p:sp>
            <p:nvSpPr>
              <p:cNvPr id="3290" name="矩形"/>
              <p:cNvSpPr/>
              <p:nvPr/>
            </p:nvSpPr>
            <p:spPr>
              <a:xfrm>
                <a:off x="7848599" y="1447800"/>
                <a:ext cx="5333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91" name="矩形"/>
              <p:cNvSpPr/>
              <p:nvPr/>
            </p:nvSpPr>
            <p:spPr>
              <a:xfrm>
                <a:off x="6019799" y="304800"/>
                <a:ext cx="6095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92" name="矩形"/>
              <p:cNvSpPr/>
              <p:nvPr/>
            </p:nvSpPr>
            <p:spPr>
              <a:xfrm flipH="1">
                <a:off x="6248400" y="1865312"/>
                <a:ext cx="381000" cy="396875"/>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293" name="矩形"/>
              <p:cNvSpPr/>
              <p:nvPr/>
            </p:nvSpPr>
            <p:spPr>
              <a:xfrm>
                <a:off x="7162799" y="1423987"/>
                <a:ext cx="615948"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R</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3294" name="直线"/>
              <p:cNvSpPr/>
              <p:nvPr/>
            </p:nvSpPr>
            <p:spPr>
              <a:xfrm>
                <a:off x="7162799" y="1828800"/>
                <a:ext cx="0" cy="76200"/>
              </a:xfrm>
              <a:prstGeom prst="line">
                <a:avLst/>
              </a:prstGeom>
              <a:noFill/>
              <a:ln w="38100" cap="flat" cmpd="sng">
                <a:solidFill>
                  <a:srgbClr val="000000"/>
                </a:solidFill>
                <a:prstDash val="solid"/>
                <a:round/>
              </a:ln>
            </p:spPr>
          </p:sp>
        </p:grpSp>
      </p:grpSp>
      <p:grpSp>
        <p:nvGrpSpPr>
          <p:cNvPr id="3340" name="组合"/>
          <p:cNvGrpSpPr/>
          <p:nvPr/>
        </p:nvGrpSpPr>
        <p:grpSpPr>
          <a:xfrm>
            <a:off x="685800" y="838200"/>
            <a:ext cx="3805237" cy="2081213"/>
            <a:chOff x="685800" y="838200"/>
            <a:chExt cx="3805237" cy="2081213"/>
          </a:xfrm>
        </p:grpSpPr>
        <p:sp>
          <p:nvSpPr>
            <p:cNvPr id="3297" name="矩形"/>
            <p:cNvSpPr/>
            <p:nvPr/>
          </p:nvSpPr>
          <p:spPr>
            <a:xfrm>
              <a:off x="1143000" y="1981200"/>
              <a:ext cx="6857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298" name="矩形"/>
            <p:cNvSpPr/>
            <p:nvPr/>
          </p:nvSpPr>
          <p:spPr>
            <a:xfrm>
              <a:off x="3805237" y="16764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299" name="矩形"/>
            <p:cNvSpPr/>
            <p:nvPr/>
          </p:nvSpPr>
          <p:spPr>
            <a:xfrm>
              <a:off x="685800" y="16906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300" name="矩形"/>
            <p:cNvSpPr/>
            <p:nvPr/>
          </p:nvSpPr>
          <p:spPr>
            <a:xfrm>
              <a:off x="1800225" y="1828800"/>
              <a:ext cx="409575" cy="125411"/>
            </a:xfrm>
            <a:prstGeom prst="rect">
              <a:avLst/>
            </a:prstGeom>
            <a:noFill/>
            <a:ln w="38100" cap="flat" cmpd="sng">
              <a:solidFill>
                <a:srgbClr val="000000"/>
              </a:solidFill>
              <a:prstDash val="solid"/>
              <a:miter/>
            </a:ln>
          </p:spPr>
        </p:sp>
        <p:sp>
          <p:nvSpPr>
            <p:cNvPr id="3301" name="矩形"/>
            <p:cNvSpPr/>
            <p:nvPr/>
          </p:nvSpPr>
          <p:spPr>
            <a:xfrm>
              <a:off x="1800225" y="1417637"/>
              <a:ext cx="409575" cy="125411"/>
            </a:xfrm>
            <a:prstGeom prst="rect">
              <a:avLst/>
            </a:prstGeom>
            <a:noFill/>
            <a:ln w="38100" cap="flat" cmpd="sng">
              <a:solidFill>
                <a:srgbClr val="000000"/>
              </a:solidFill>
              <a:prstDash val="solid"/>
              <a:miter/>
            </a:ln>
          </p:spPr>
        </p:sp>
        <p:sp>
          <p:nvSpPr>
            <p:cNvPr id="3302" name="矩形"/>
            <p:cNvSpPr/>
            <p:nvPr/>
          </p:nvSpPr>
          <p:spPr>
            <a:xfrm>
              <a:off x="1752599" y="1919287"/>
              <a:ext cx="541337"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2</a:t>
              </a:r>
              <a:endParaRPr lang="zh-CN" altLang="en-US" sz="28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3303" name="直线"/>
            <p:cNvSpPr/>
            <p:nvPr/>
          </p:nvSpPr>
          <p:spPr>
            <a:xfrm flipH="1">
              <a:off x="1143000" y="1477962"/>
              <a:ext cx="665162" cy="0"/>
            </a:xfrm>
            <a:prstGeom prst="line">
              <a:avLst/>
            </a:prstGeom>
            <a:noFill/>
            <a:ln w="38100" cap="flat" cmpd="sng">
              <a:solidFill>
                <a:srgbClr val="000000"/>
              </a:solidFill>
              <a:prstDash val="solid"/>
              <a:round/>
            </a:ln>
          </p:spPr>
        </p:sp>
        <p:sp>
          <p:nvSpPr>
            <p:cNvPr id="3304" name="直线"/>
            <p:cNvSpPr/>
            <p:nvPr/>
          </p:nvSpPr>
          <p:spPr>
            <a:xfrm flipH="1">
              <a:off x="1635124" y="1890713"/>
              <a:ext cx="193674" cy="0"/>
            </a:xfrm>
            <a:prstGeom prst="line">
              <a:avLst/>
            </a:prstGeom>
            <a:noFill/>
            <a:ln w="38100" cap="flat" cmpd="sng">
              <a:solidFill>
                <a:srgbClr val="000000"/>
              </a:solidFill>
              <a:prstDash val="solid"/>
              <a:round/>
            </a:ln>
          </p:spPr>
        </p:sp>
        <p:sp>
          <p:nvSpPr>
            <p:cNvPr id="3305" name="矩形" descr="40%"/>
            <p:cNvSpPr/>
            <p:nvPr/>
          </p:nvSpPr>
          <p:spPr>
            <a:xfrm>
              <a:off x="2511425" y="1112837"/>
              <a:ext cx="822325" cy="982662"/>
            </a:xfrm>
            <a:prstGeom prst="rect">
              <a:avLst/>
            </a:prstGeom>
            <a:noFill/>
            <a:ln w="38100" cap="flat" cmpd="sng">
              <a:solidFill>
                <a:srgbClr val="000000"/>
              </a:solidFill>
              <a:prstDash val="solid"/>
              <a:miter/>
            </a:ln>
          </p:spPr>
        </p:sp>
        <p:sp>
          <p:nvSpPr>
            <p:cNvPr id="3306" name="矩形"/>
            <p:cNvSpPr/>
            <p:nvPr/>
          </p:nvSpPr>
          <p:spPr>
            <a:xfrm>
              <a:off x="2500312" y="16256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07" name="矩形"/>
            <p:cNvSpPr/>
            <p:nvPr/>
          </p:nvSpPr>
          <p:spPr>
            <a:xfrm>
              <a:off x="3005136" y="14017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08" name="矩形"/>
            <p:cNvSpPr/>
            <p:nvPr/>
          </p:nvSpPr>
          <p:spPr>
            <a:xfrm>
              <a:off x="2844800" y="1055687"/>
              <a:ext cx="8366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09" name="直线"/>
            <p:cNvSpPr/>
            <p:nvPr/>
          </p:nvSpPr>
          <p:spPr>
            <a:xfrm>
              <a:off x="2193925" y="1890713"/>
              <a:ext cx="315911" cy="0"/>
            </a:xfrm>
            <a:prstGeom prst="line">
              <a:avLst/>
            </a:prstGeom>
            <a:noFill/>
            <a:ln w="38100" cap="flat" cmpd="sng">
              <a:solidFill>
                <a:srgbClr val="000000"/>
              </a:solidFill>
              <a:prstDash val="solid"/>
              <a:round/>
            </a:ln>
          </p:spPr>
        </p:sp>
        <p:sp>
          <p:nvSpPr>
            <p:cNvPr id="3310" name="直线"/>
            <p:cNvSpPr/>
            <p:nvPr/>
          </p:nvSpPr>
          <p:spPr>
            <a:xfrm>
              <a:off x="3333749" y="1630361"/>
              <a:ext cx="403225" cy="0"/>
            </a:xfrm>
            <a:prstGeom prst="line">
              <a:avLst/>
            </a:prstGeom>
            <a:noFill/>
            <a:ln w="38100" cap="flat" cmpd="sng">
              <a:solidFill>
                <a:srgbClr val="000000"/>
              </a:solidFill>
              <a:prstDash val="solid"/>
              <a:round/>
            </a:ln>
          </p:spPr>
        </p:sp>
        <p:sp>
          <p:nvSpPr>
            <p:cNvPr id="3311" name="直线"/>
            <p:cNvSpPr/>
            <p:nvPr/>
          </p:nvSpPr>
          <p:spPr>
            <a:xfrm>
              <a:off x="2357437" y="838200"/>
              <a:ext cx="0" cy="0"/>
            </a:xfrm>
            <a:prstGeom prst="line">
              <a:avLst/>
            </a:prstGeom>
            <a:noFill/>
            <a:ln w="28575" cap="flat" cmpd="sng">
              <a:solidFill>
                <a:srgbClr val="000000"/>
              </a:solidFill>
              <a:prstDash val="solid"/>
              <a:round/>
            </a:ln>
          </p:spPr>
        </p:sp>
        <p:sp>
          <p:nvSpPr>
            <p:cNvPr id="3312" name="直线"/>
            <p:cNvSpPr/>
            <p:nvPr/>
          </p:nvSpPr>
          <p:spPr>
            <a:xfrm>
              <a:off x="2193925" y="1479549"/>
              <a:ext cx="315911" cy="0"/>
            </a:xfrm>
            <a:prstGeom prst="line">
              <a:avLst/>
            </a:prstGeom>
            <a:noFill/>
            <a:ln w="38100" cap="flat" cmpd="sng">
              <a:solidFill>
                <a:srgbClr val="000000"/>
              </a:solidFill>
              <a:prstDash val="solid"/>
              <a:round/>
            </a:ln>
          </p:spPr>
        </p:sp>
        <p:sp>
          <p:nvSpPr>
            <p:cNvPr id="3313" name="矩形"/>
            <p:cNvSpPr/>
            <p:nvPr/>
          </p:nvSpPr>
          <p:spPr>
            <a:xfrm>
              <a:off x="2511425" y="11938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14" name="矩形"/>
            <p:cNvSpPr/>
            <p:nvPr/>
          </p:nvSpPr>
          <p:spPr>
            <a:xfrm rot="5400000">
              <a:off x="2619375" y="1074736"/>
              <a:ext cx="371473"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15" name="椭圆"/>
            <p:cNvSpPr/>
            <p:nvPr/>
          </p:nvSpPr>
          <p:spPr>
            <a:xfrm>
              <a:off x="1524000" y="1863725"/>
              <a:ext cx="100012" cy="100012"/>
            </a:xfrm>
            <a:prstGeom prst="ellipse">
              <a:avLst/>
            </a:prstGeom>
            <a:noFill/>
            <a:ln w="38100" cap="flat" cmpd="sng">
              <a:solidFill>
                <a:srgbClr val="000000"/>
              </a:solidFill>
              <a:prstDash val="solid"/>
              <a:round/>
            </a:ln>
          </p:spPr>
        </p:sp>
        <p:sp>
          <p:nvSpPr>
            <p:cNvPr id="3316" name="椭圆"/>
            <p:cNvSpPr/>
            <p:nvPr/>
          </p:nvSpPr>
          <p:spPr>
            <a:xfrm>
              <a:off x="3729037" y="1576386"/>
              <a:ext cx="100012" cy="100012"/>
            </a:xfrm>
            <a:prstGeom prst="ellipse">
              <a:avLst/>
            </a:prstGeom>
            <a:noFill/>
            <a:ln w="38100" cap="flat" cmpd="sng">
              <a:solidFill>
                <a:srgbClr val="000000"/>
              </a:solidFill>
              <a:prstDash val="solid"/>
              <a:round/>
            </a:ln>
          </p:spPr>
        </p:sp>
        <p:sp>
          <p:nvSpPr>
            <p:cNvPr id="3317" name="椭圆"/>
            <p:cNvSpPr/>
            <p:nvPr/>
          </p:nvSpPr>
          <p:spPr>
            <a:xfrm>
              <a:off x="1066800" y="1423987"/>
              <a:ext cx="100012" cy="100012"/>
            </a:xfrm>
            <a:prstGeom prst="ellipse">
              <a:avLst/>
            </a:prstGeom>
            <a:noFill/>
            <a:ln w="38100" cap="flat" cmpd="sng">
              <a:solidFill>
                <a:srgbClr val="000000"/>
              </a:solidFill>
              <a:prstDash val="solid"/>
              <a:round/>
            </a:ln>
          </p:spPr>
        </p:sp>
        <p:sp>
          <p:nvSpPr>
            <p:cNvPr id="3318" name="矩形"/>
            <p:cNvSpPr/>
            <p:nvPr/>
          </p:nvSpPr>
          <p:spPr>
            <a:xfrm>
              <a:off x="1725612" y="852487"/>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323" name="组合"/>
            <p:cNvGrpSpPr/>
            <p:nvPr/>
          </p:nvGrpSpPr>
          <p:grpSpPr>
            <a:xfrm>
              <a:off x="3652837" y="2262188"/>
              <a:ext cx="234948" cy="328613"/>
              <a:chOff x="3652837" y="2262188"/>
              <a:chExt cx="234948" cy="328613"/>
            </a:xfrm>
          </p:grpSpPr>
          <p:grpSp>
            <p:nvGrpSpPr>
              <p:cNvPr id="3321" name="组合"/>
              <p:cNvGrpSpPr/>
              <p:nvPr/>
            </p:nvGrpSpPr>
            <p:grpSpPr>
              <a:xfrm>
                <a:off x="3652837" y="2347913"/>
                <a:ext cx="234948" cy="242888"/>
                <a:chOff x="3652837" y="2347913"/>
                <a:chExt cx="234948" cy="242888"/>
              </a:xfrm>
            </p:grpSpPr>
            <p:sp>
              <p:nvSpPr>
                <p:cNvPr id="3319" name="直线"/>
                <p:cNvSpPr/>
                <p:nvPr/>
              </p:nvSpPr>
              <p:spPr>
                <a:xfrm>
                  <a:off x="3652837" y="2590800"/>
                  <a:ext cx="234948" cy="0"/>
                </a:xfrm>
                <a:prstGeom prst="line">
                  <a:avLst/>
                </a:prstGeom>
                <a:noFill/>
                <a:ln w="38100" cap="flat" cmpd="sng">
                  <a:solidFill>
                    <a:srgbClr val="000000"/>
                  </a:solidFill>
                  <a:prstDash val="solid"/>
                  <a:round/>
                </a:ln>
              </p:spPr>
            </p:sp>
            <p:sp>
              <p:nvSpPr>
                <p:cNvPr id="3320" name="直线"/>
                <p:cNvSpPr/>
                <p:nvPr/>
              </p:nvSpPr>
              <p:spPr>
                <a:xfrm>
                  <a:off x="3774757" y="2347913"/>
                  <a:ext cx="0" cy="242886"/>
                </a:xfrm>
                <a:prstGeom prst="line">
                  <a:avLst/>
                </a:prstGeom>
                <a:noFill/>
                <a:ln w="38100" cap="flat" cmpd="sng">
                  <a:solidFill>
                    <a:srgbClr val="000000"/>
                  </a:solidFill>
                  <a:prstDash val="solid"/>
                  <a:round/>
                </a:ln>
              </p:spPr>
            </p:sp>
          </p:grpSp>
          <p:sp>
            <p:nvSpPr>
              <p:cNvPr id="3322" name="椭圆"/>
              <p:cNvSpPr/>
              <p:nvPr/>
            </p:nvSpPr>
            <p:spPr>
              <a:xfrm>
                <a:off x="3729037" y="2262188"/>
                <a:ext cx="100012" cy="100012"/>
              </a:xfrm>
              <a:prstGeom prst="ellipse">
                <a:avLst/>
              </a:prstGeom>
              <a:noFill/>
              <a:ln w="38100" cap="flat" cmpd="sng">
                <a:solidFill>
                  <a:srgbClr val="000000"/>
                </a:solidFill>
                <a:prstDash val="solid"/>
                <a:round/>
              </a:ln>
            </p:spPr>
          </p:sp>
        </p:grpSp>
        <p:sp>
          <p:nvSpPr>
            <p:cNvPr id="3324" name="矩形"/>
            <p:cNvSpPr/>
            <p:nvPr/>
          </p:nvSpPr>
          <p:spPr>
            <a:xfrm>
              <a:off x="3805237" y="13858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25" name="矩形"/>
            <p:cNvSpPr/>
            <p:nvPr/>
          </p:nvSpPr>
          <p:spPr>
            <a:xfrm>
              <a:off x="3805237" y="2071688"/>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330" name="组合"/>
            <p:cNvGrpSpPr/>
            <p:nvPr/>
          </p:nvGrpSpPr>
          <p:grpSpPr>
            <a:xfrm>
              <a:off x="1441448" y="2590799"/>
              <a:ext cx="234949" cy="328613"/>
              <a:chOff x="1441448" y="2590799"/>
              <a:chExt cx="234949" cy="328613"/>
            </a:xfrm>
          </p:grpSpPr>
          <p:grpSp>
            <p:nvGrpSpPr>
              <p:cNvPr id="3328" name="组合"/>
              <p:cNvGrpSpPr/>
              <p:nvPr/>
            </p:nvGrpSpPr>
            <p:grpSpPr>
              <a:xfrm>
                <a:off x="1441448" y="2676526"/>
                <a:ext cx="234949" cy="242886"/>
                <a:chOff x="1441448" y="2676526"/>
                <a:chExt cx="234949" cy="242886"/>
              </a:xfrm>
            </p:grpSpPr>
            <p:sp>
              <p:nvSpPr>
                <p:cNvPr id="3326" name="直线"/>
                <p:cNvSpPr/>
                <p:nvPr/>
              </p:nvSpPr>
              <p:spPr>
                <a:xfrm>
                  <a:off x="1441448" y="2919413"/>
                  <a:ext cx="234949" cy="0"/>
                </a:xfrm>
                <a:prstGeom prst="line">
                  <a:avLst/>
                </a:prstGeom>
                <a:noFill/>
                <a:ln w="38100" cap="flat" cmpd="sng">
                  <a:solidFill>
                    <a:srgbClr val="000000"/>
                  </a:solidFill>
                  <a:prstDash val="solid"/>
                  <a:round/>
                </a:ln>
              </p:spPr>
            </p:sp>
            <p:sp>
              <p:nvSpPr>
                <p:cNvPr id="3327" name="直线"/>
                <p:cNvSpPr/>
                <p:nvPr/>
              </p:nvSpPr>
              <p:spPr>
                <a:xfrm>
                  <a:off x="1563369" y="2676526"/>
                  <a:ext cx="0" cy="242886"/>
                </a:xfrm>
                <a:prstGeom prst="line">
                  <a:avLst/>
                </a:prstGeom>
                <a:noFill/>
                <a:ln w="38100" cap="flat" cmpd="sng">
                  <a:solidFill>
                    <a:srgbClr val="000000"/>
                  </a:solidFill>
                  <a:prstDash val="solid"/>
                  <a:round/>
                </a:ln>
              </p:spPr>
            </p:sp>
          </p:grpSp>
          <p:sp>
            <p:nvSpPr>
              <p:cNvPr id="3329" name="椭圆"/>
              <p:cNvSpPr/>
              <p:nvPr/>
            </p:nvSpPr>
            <p:spPr>
              <a:xfrm>
                <a:off x="1517650" y="2590799"/>
                <a:ext cx="100012" cy="100011"/>
              </a:xfrm>
              <a:prstGeom prst="ellipse">
                <a:avLst/>
              </a:prstGeom>
              <a:noFill/>
              <a:ln w="38100" cap="flat" cmpd="sng">
                <a:solidFill>
                  <a:srgbClr val="000000"/>
                </a:solidFill>
                <a:prstDash val="solid"/>
                <a:round/>
              </a:ln>
            </p:spPr>
          </p:sp>
        </p:grpSp>
        <p:sp>
          <p:nvSpPr>
            <p:cNvPr id="3331" name="矩形"/>
            <p:cNvSpPr/>
            <p:nvPr/>
          </p:nvSpPr>
          <p:spPr>
            <a:xfrm>
              <a:off x="722312" y="12334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336" name="组合"/>
            <p:cNvGrpSpPr/>
            <p:nvPr/>
          </p:nvGrpSpPr>
          <p:grpSpPr>
            <a:xfrm>
              <a:off x="984250" y="2590799"/>
              <a:ext cx="234949" cy="328613"/>
              <a:chOff x="984250" y="2590799"/>
              <a:chExt cx="234949" cy="328613"/>
            </a:xfrm>
          </p:grpSpPr>
          <p:grpSp>
            <p:nvGrpSpPr>
              <p:cNvPr id="3334" name="组合"/>
              <p:cNvGrpSpPr/>
              <p:nvPr/>
            </p:nvGrpSpPr>
            <p:grpSpPr>
              <a:xfrm>
                <a:off x="984250" y="2676526"/>
                <a:ext cx="234949" cy="242886"/>
                <a:chOff x="984250" y="2676526"/>
                <a:chExt cx="234949" cy="242886"/>
              </a:xfrm>
            </p:grpSpPr>
            <p:sp>
              <p:nvSpPr>
                <p:cNvPr id="3332" name="直线"/>
                <p:cNvSpPr/>
                <p:nvPr/>
              </p:nvSpPr>
              <p:spPr>
                <a:xfrm>
                  <a:off x="984250" y="2919413"/>
                  <a:ext cx="234949" cy="0"/>
                </a:xfrm>
                <a:prstGeom prst="line">
                  <a:avLst/>
                </a:prstGeom>
                <a:noFill/>
                <a:ln w="38100" cap="flat" cmpd="sng">
                  <a:solidFill>
                    <a:srgbClr val="000000"/>
                  </a:solidFill>
                  <a:prstDash val="solid"/>
                  <a:round/>
                </a:ln>
              </p:spPr>
            </p:sp>
            <p:sp>
              <p:nvSpPr>
                <p:cNvPr id="3333" name="直线"/>
                <p:cNvSpPr/>
                <p:nvPr/>
              </p:nvSpPr>
              <p:spPr>
                <a:xfrm>
                  <a:off x="1106170" y="2676526"/>
                  <a:ext cx="0" cy="242886"/>
                </a:xfrm>
                <a:prstGeom prst="line">
                  <a:avLst/>
                </a:prstGeom>
                <a:noFill/>
                <a:ln w="38100" cap="flat" cmpd="sng">
                  <a:solidFill>
                    <a:srgbClr val="000000"/>
                  </a:solidFill>
                  <a:prstDash val="solid"/>
                  <a:round/>
                </a:ln>
              </p:spPr>
            </p:sp>
          </p:grpSp>
          <p:sp>
            <p:nvSpPr>
              <p:cNvPr id="3335" name="椭圆"/>
              <p:cNvSpPr/>
              <p:nvPr/>
            </p:nvSpPr>
            <p:spPr>
              <a:xfrm>
                <a:off x="1060450" y="2590799"/>
                <a:ext cx="100012" cy="100011"/>
              </a:xfrm>
              <a:prstGeom prst="ellipse">
                <a:avLst/>
              </a:prstGeom>
              <a:noFill/>
              <a:ln w="38100" cap="flat" cmpd="sng">
                <a:solidFill>
                  <a:srgbClr val="000000"/>
                </a:solidFill>
                <a:prstDash val="solid"/>
                <a:round/>
              </a:ln>
            </p:spPr>
          </p:sp>
        </p:grpSp>
        <p:sp>
          <p:nvSpPr>
            <p:cNvPr id="3337" name="矩形"/>
            <p:cNvSpPr/>
            <p:nvPr/>
          </p:nvSpPr>
          <p:spPr>
            <a:xfrm>
              <a:off x="1219200" y="16764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38" name="矩形"/>
            <p:cNvSpPr/>
            <p:nvPr/>
          </p:nvSpPr>
          <p:spPr>
            <a:xfrm>
              <a:off x="685800" y="23622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39" name="矩形"/>
            <p:cNvSpPr/>
            <p:nvPr/>
          </p:nvSpPr>
          <p:spPr>
            <a:xfrm>
              <a:off x="1219200" y="2376488"/>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
        <p:nvSpPr>
          <p:cNvPr id="3341" name="矩形"/>
          <p:cNvSpPr/>
          <p:nvPr/>
        </p:nvSpPr>
        <p:spPr>
          <a:xfrm>
            <a:off x="457200" y="3833813"/>
            <a:ext cx="4191000" cy="104028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当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&gt;u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20000"/>
              </a:spcBef>
              <a:spcAft>
                <a:spcPts val="0"/>
              </a:spcAft>
              <a:buNone/>
            </a:pP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&lt;u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342" name="矩形"/>
          <p:cNvSpPr/>
          <p:nvPr/>
        </p:nvSpPr>
        <p:spPr>
          <a:xfrm>
            <a:off x="4495800" y="3886200"/>
            <a:ext cx="4233172" cy="104028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即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&lt;U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R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20000"/>
              </a:spcBef>
              <a:spcAft>
                <a:spcPts val="0"/>
              </a:spcAft>
              <a:buNone/>
            </a:pP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&gt;U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R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343" name="矩形"/>
          <p:cNvSpPr/>
          <p:nvPr/>
        </p:nvSpPr>
        <p:spPr>
          <a:xfrm>
            <a:off x="609600" y="4876800"/>
            <a:ext cx="7126737" cy="559127"/>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1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可见，在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i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R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处输出电压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发生跃变。</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344" name="椭圆形标注" descr="40%"/>
          <p:cNvSpPr/>
          <p:nvPr/>
        </p:nvSpPr>
        <p:spPr>
          <a:xfrm>
            <a:off x="1828800" y="2438400"/>
            <a:ext cx="1905000" cy="609600"/>
          </a:xfrm>
          <a:prstGeom prst="wedgeEllipseCallout">
            <a:avLst>
              <a:gd name="adj1" fmla="val -60500"/>
              <a:gd name="adj2" fmla="val -76560"/>
            </a:avLst>
          </a:prstGeom>
          <a:pattFill prst="pct40">
            <a:fgClr>
              <a:srgbClr val="CCFF66"/>
            </a:fgClr>
            <a:bgClr>
              <a:srgbClr val="FFFFFF"/>
            </a:bgClr>
          </a:pattFill>
          <a:ln w="19050" cap="flat" cmpd="sng">
            <a:solidFill>
              <a:srgbClr val="FF3300"/>
            </a:solidFill>
            <a:prstDash val="solid"/>
            <a:miter/>
          </a:ln>
        </p:spPr>
        <p:txBody>
          <a:bodyPr vert="horz" wrap="none" lIns="91440" tIns="45720" rIns="91440" bIns="45720" anchor="ctr" anchorCtr="0"/>
          <a:lstStyle/>
          <a:p>
            <a:pPr marL="0" indent="0" algn="ctr">
              <a:lnSpc>
                <a:spcPct val="100000"/>
              </a:lnSpc>
              <a:spcBef>
                <a:spcPct val="50000"/>
              </a:spcBef>
              <a:spcAft>
                <a:spcPts val="0"/>
              </a:spcAft>
              <a:buNone/>
            </a:pPr>
            <a:r>
              <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参考电压</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3345" name="棱台">
            <a:hlinkClick r:id="rId1" action="ppaction://program"/>
          </p:cNvPr>
          <p:cNvSpPr/>
          <p:nvPr/>
        </p:nvSpPr>
        <p:spPr>
          <a:xfrm>
            <a:off x="3657600" y="4572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40"/>
                                        </p:tgtEl>
                                        <p:attrNameLst>
                                          <p:attrName>style.visibility</p:attrName>
                                        </p:attrNameLst>
                                      </p:cBhvr>
                                      <p:to>
                                        <p:strVal val="visible"/>
                                      </p:to>
                                    </p:set>
                                    <p:animEffect transition="in" filter="wipe(left)">
                                      <p:cBhvr>
                                        <p:cTn id="7" dur="500"/>
                                        <p:tgtEl>
                                          <p:spTgt spid="33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84"/>
                                        </p:tgtEl>
                                        <p:attrNameLst>
                                          <p:attrName>style.visibility</p:attrName>
                                        </p:attrNameLst>
                                      </p:cBhvr>
                                      <p:to>
                                        <p:strVal val="visible"/>
                                      </p:to>
                                    </p:set>
                                    <p:animEffect transition="in" filter="blinds(vertical)">
                                      <p:cBhvr>
                                        <p:cTn id="12" dur="500"/>
                                        <p:tgtEl>
                                          <p:spTgt spid="32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344"/>
                                        </p:tgtEl>
                                        <p:attrNameLst>
                                          <p:attrName>style.visibility</p:attrName>
                                        </p:attrNameLst>
                                      </p:cBhvr>
                                      <p:to>
                                        <p:strVal val="visible"/>
                                      </p:to>
                                    </p:set>
                                    <p:animEffect transition="in" filter="wipe(right)">
                                      <p:cBhvr>
                                        <p:cTn id="17" dur="500"/>
                                        <p:tgtEl>
                                          <p:spTgt spid="3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41">
                                            <p:txEl>
                                              <p:pRg st="0" end="0"/>
                                            </p:txEl>
                                          </p:spTgt>
                                        </p:tgtEl>
                                        <p:attrNameLst>
                                          <p:attrName>style.visibility</p:attrName>
                                        </p:attrNameLst>
                                      </p:cBhvr>
                                      <p:to>
                                        <p:strVal val="visible"/>
                                      </p:to>
                                    </p:set>
                                    <p:animEffect transition="in" filter="wipe(left)">
                                      <p:cBhvr>
                                        <p:cTn id="22" dur="500"/>
                                        <p:tgtEl>
                                          <p:spTgt spid="334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41">
                                            <p:txEl>
                                              <p:pRg st="1" end="1"/>
                                            </p:txEl>
                                          </p:spTgt>
                                        </p:tgtEl>
                                        <p:attrNameLst>
                                          <p:attrName>style.visibility</p:attrName>
                                        </p:attrNameLst>
                                      </p:cBhvr>
                                      <p:to>
                                        <p:strVal val="visible"/>
                                      </p:to>
                                    </p:set>
                                    <p:animEffect transition="in" filter="wipe(left)">
                                      <p:cBhvr>
                                        <p:cTn id="27" dur="500"/>
                                        <p:tgtEl>
                                          <p:spTgt spid="334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42">
                                            <p:txEl>
                                              <p:pRg st="0" end="0"/>
                                            </p:txEl>
                                          </p:spTgt>
                                        </p:tgtEl>
                                        <p:attrNameLst>
                                          <p:attrName>style.visibility</p:attrName>
                                        </p:attrNameLst>
                                      </p:cBhvr>
                                      <p:to>
                                        <p:strVal val="visible"/>
                                      </p:to>
                                    </p:set>
                                    <p:animEffect transition="in" filter="wipe(left)">
                                      <p:cBhvr>
                                        <p:cTn id="32" dur="500"/>
                                        <p:tgtEl>
                                          <p:spTgt spid="334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42">
                                            <p:txEl>
                                              <p:pRg st="1" end="1"/>
                                            </p:txEl>
                                          </p:spTgt>
                                        </p:tgtEl>
                                        <p:attrNameLst>
                                          <p:attrName>style.visibility</p:attrName>
                                        </p:attrNameLst>
                                      </p:cBhvr>
                                      <p:to>
                                        <p:strVal val="visible"/>
                                      </p:to>
                                    </p:set>
                                    <p:animEffect transition="in" filter="wipe(left)">
                                      <p:cBhvr>
                                        <p:cTn id="37" dur="500"/>
                                        <p:tgtEl>
                                          <p:spTgt spid="334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296"/>
                                        </p:tgtEl>
                                        <p:attrNameLst>
                                          <p:attrName>style.visibility</p:attrName>
                                        </p:attrNameLst>
                                      </p:cBhvr>
                                      <p:to>
                                        <p:strVal val="visible"/>
                                      </p:to>
                                    </p:set>
                                    <p:animEffect transition="in" filter="box(in)">
                                      <p:cBhvr>
                                        <p:cTn id="42" dur="500"/>
                                        <p:tgtEl>
                                          <p:spTgt spid="329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278"/>
                                        </p:tgtEl>
                                        <p:attrNameLst>
                                          <p:attrName>style.visibility</p:attrName>
                                        </p:attrNameLst>
                                      </p:cBhvr>
                                      <p:to>
                                        <p:strVal val="visible"/>
                                      </p:to>
                                    </p:set>
                                    <p:animEffect transition="in" filter="strips(downRight)">
                                      <p:cBhvr>
                                        <p:cTn id="47" dur="500"/>
                                        <p:tgtEl>
                                          <p:spTgt spid="327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277"/>
                                        </p:tgtEl>
                                        <p:attrNameLst>
                                          <p:attrName>style.visibility</p:attrName>
                                        </p:attrNameLst>
                                      </p:cBhvr>
                                      <p:to>
                                        <p:strVal val="visible"/>
                                      </p:to>
                                    </p:set>
                                    <p:animEffect transition="in" filter="wipe(left)">
                                      <p:cBhvr>
                                        <p:cTn id="51" dur="500"/>
                                        <p:tgtEl>
                                          <p:spTgt spid="327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3283"/>
                                        </p:tgtEl>
                                        <p:attrNameLst>
                                          <p:attrName>style.visibility</p:attrName>
                                        </p:attrNameLst>
                                      </p:cBhvr>
                                      <p:to>
                                        <p:strVal val="visible"/>
                                      </p:to>
                                    </p:set>
                                    <p:animEffect transition="in" filter="strips(downRight)">
                                      <p:cBhvr>
                                        <p:cTn id="56" dur="500"/>
                                        <p:tgtEl>
                                          <p:spTgt spid="3283"/>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3276"/>
                                        </p:tgtEl>
                                        <p:attrNameLst>
                                          <p:attrName>style.visibility</p:attrName>
                                        </p:attrNameLst>
                                      </p:cBhvr>
                                      <p:to>
                                        <p:strVal val="visible"/>
                                      </p:to>
                                    </p:set>
                                    <p:animEffect transition="in" filter="wipe(left)">
                                      <p:cBhvr>
                                        <p:cTn id="60" dur="500"/>
                                        <p:tgtEl>
                                          <p:spTgt spid="327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275"/>
                                        </p:tgtEl>
                                        <p:attrNameLst>
                                          <p:attrName>style.visibility</p:attrName>
                                        </p:attrNameLst>
                                      </p:cBhvr>
                                      <p:to>
                                        <p:strVal val="visible"/>
                                      </p:to>
                                    </p:set>
                                    <p:animEffect transition="in" filter="wipe(left)">
                                      <p:cBhvr>
                                        <p:cTn id="65" dur="500"/>
                                        <p:tgtEl>
                                          <p:spTgt spid="327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343"/>
                                        </p:tgtEl>
                                        <p:attrNameLst>
                                          <p:attrName>style.visibility</p:attrName>
                                        </p:attrNameLst>
                                      </p:cBhvr>
                                      <p:to>
                                        <p:strVal val="visible"/>
                                      </p:to>
                                    </p:set>
                                    <p:animEffect transition="in" filter="wipe(left)">
                                      <p:cBhvr>
                                        <p:cTn id="70" dur="500"/>
                                        <p:tgtEl>
                                          <p:spTgt spid="334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286"/>
                                        </p:tgtEl>
                                        <p:attrNameLst>
                                          <p:attrName>style.visibility</p:attrName>
                                        </p:attrNameLst>
                                      </p:cBhvr>
                                      <p:to>
                                        <p:strVal val="visible"/>
                                      </p:to>
                                    </p:set>
                                    <p:animEffect transition="in" filter="wipe(left)">
                                      <p:cBhvr>
                                        <p:cTn id="75" dur="500"/>
                                        <p:tgtEl>
                                          <p:spTgt spid="3286"/>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3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 grpId="0" animBg="1"/>
      <p:bldP spid="3284" grpId="0" animBg="1"/>
      <p:bldP spid="3344" grpId="0" animBg="1"/>
      <p:bldP spid="3296" grpId="0" animBg="1"/>
      <p:bldP spid="3278" grpId="0" animBg="1"/>
      <p:bldP spid="3277" grpId="0"/>
      <p:bldP spid="3283" grpId="0" animBg="1"/>
      <p:bldP spid="3276" grpId="0"/>
      <p:bldP spid="3275" grpId="0"/>
      <p:bldP spid="3343" grpId="0"/>
      <p:bldP spid="3286" grpId="0"/>
      <p:bldP spid="33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48" name="矩形"/>
          <p:cNvSpPr/>
          <p:nvPr/>
        </p:nvSpPr>
        <p:spPr>
          <a:xfrm>
            <a:off x="533400" y="5411788"/>
            <a:ext cx="3581399" cy="989011"/>
          </a:xfrm>
          <a:prstGeom prst="rect">
            <a:avLst/>
          </a:prstGeom>
          <a:gradFill rotWithShape="0">
            <a:gsLst>
              <a:gs pos="0">
                <a:srgbClr val="FFFFFF">
                  <a:alpha val="100000"/>
                </a:srgbClr>
              </a:gs>
              <a:gs pos="100000">
                <a:srgbClr val="00CCFF">
                  <a:alpha val="100000"/>
                </a:srgbClr>
              </a:gs>
            </a:gsLst>
            <a:lin ang="5400000" scaled="1"/>
          </a:grad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10000"/>
              </a:spcBef>
              <a:spcAft>
                <a:spcPts val="0"/>
              </a:spcAft>
              <a:buNone/>
            </a:pP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i </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&gt;U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25000">
                <a:solidFill>
                  <a:srgbClr val="FF0000"/>
                </a:solidFill>
                <a:latin typeface="Times New Roman" panose="02020603050405020304" charset="0"/>
                <a:ea typeface="楷体_GB2312" pitchFamily="49" charset="-122"/>
                <a:cs typeface="楷体_GB2312" pitchFamily="49" charset="-122"/>
              </a:rPr>
              <a:t>(sat)</a:t>
            </a:r>
            <a:endParaRPr lang="en-US" altLang="zh-CN" sz="2800" b="1" i="0" u="none" strike="noStrike" kern="1200" cap="none" spc="0" baseline="-25000">
              <a:solidFill>
                <a:srgbClr val="FF0000"/>
              </a:solidFill>
              <a:latin typeface="Times New Roman" panose="02020603050405020304" charset="0"/>
              <a:ea typeface="楷体_GB2312" pitchFamily="49" charset="-122"/>
              <a:cs typeface="楷体_GB2312" pitchFamily="49" charset="-122"/>
            </a:endParaRPr>
          </a:p>
          <a:p>
            <a:pPr marL="0" indent="0" algn="ctr" eaLnBrk="1" latinLnBrk="0" hangingPunct="1">
              <a:lnSpc>
                <a:spcPct val="100000"/>
              </a:lnSpc>
              <a:spcBef>
                <a:spcPct val="10000"/>
              </a:spcBef>
              <a:spcAft>
                <a:spcPts val="0"/>
              </a:spcAft>
              <a:buNone/>
            </a:pP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&lt;U</a:t>
            </a:r>
            <a:r>
              <a:rPr lang="en-US" altLang="zh-CN" sz="2800" b="1" i="1"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25000">
                <a:solidFill>
                  <a:srgbClr val="FF0000"/>
                </a:solidFill>
                <a:latin typeface="Times New Roman" panose="02020603050405020304" charset="0"/>
                <a:ea typeface="楷体_GB2312" pitchFamily="49" charset="-122"/>
                <a:cs typeface="楷体_GB2312" pitchFamily="49" charset="-122"/>
              </a:rPr>
              <a:t>(sat)</a:t>
            </a:r>
            <a:endParaRPr lang="zh-CN" altLang="en-US" sz="2800" b="1" i="0" u="none" strike="noStrike" kern="1200" cap="none" spc="0" baseline="-25000">
              <a:solidFill>
                <a:srgbClr val="FF0000"/>
              </a:solidFill>
              <a:latin typeface="Times New Roman" panose="02020603050405020304" charset="0"/>
              <a:ea typeface="楷体_GB2312" pitchFamily="49" charset="-122"/>
              <a:cs typeface="楷体_GB2312" pitchFamily="49" charset="-122"/>
            </a:endParaRPr>
          </a:p>
        </p:txBody>
      </p:sp>
      <p:grpSp>
        <p:nvGrpSpPr>
          <p:cNvPr id="3353" name="组合"/>
          <p:cNvGrpSpPr/>
          <p:nvPr/>
        </p:nvGrpSpPr>
        <p:grpSpPr>
          <a:xfrm>
            <a:off x="5410200" y="4038600"/>
            <a:ext cx="2011361" cy="1474788"/>
            <a:chOff x="5410200" y="4038600"/>
            <a:chExt cx="2011361" cy="1474788"/>
          </a:xfrm>
        </p:grpSpPr>
        <p:sp>
          <p:nvSpPr>
            <p:cNvPr id="3349" name="直线"/>
            <p:cNvSpPr/>
            <p:nvPr/>
          </p:nvSpPr>
          <p:spPr>
            <a:xfrm>
              <a:off x="5410200" y="5513388"/>
              <a:ext cx="1407954" cy="0"/>
            </a:xfrm>
            <a:prstGeom prst="line">
              <a:avLst/>
            </a:prstGeom>
            <a:noFill/>
            <a:ln w="38100" cap="flat" cmpd="sng">
              <a:solidFill>
                <a:srgbClr val="CC0000"/>
              </a:solidFill>
              <a:prstDash val="solid"/>
              <a:round/>
            </a:ln>
          </p:spPr>
        </p:sp>
        <p:sp>
          <p:nvSpPr>
            <p:cNvPr id="3350" name="直线"/>
            <p:cNvSpPr/>
            <p:nvPr/>
          </p:nvSpPr>
          <p:spPr>
            <a:xfrm flipV="1">
              <a:off x="6818153" y="4038600"/>
              <a:ext cx="0" cy="1474788"/>
            </a:xfrm>
            <a:prstGeom prst="line">
              <a:avLst/>
            </a:prstGeom>
            <a:noFill/>
            <a:ln w="38100" cap="flat" cmpd="sng">
              <a:solidFill>
                <a:srgbClr val="CC0000"/>
              </a:solidFill>
              <a:prstDash val="solid"/>
              <a:round/>
            </a:ln>
          </p:spPr>
        </p:sp>
        <p:sp>
          <p:nvSpPr>
            <p:cNvPr id="3351" name="直线"/>
            <p:cNvSpPr/>
            <p:nvPr/>
          </p:nvSpPr>
          <p:spPr>
            <a:xfrm>
              <a:off x="6818153" y="4038600"/>
              <a:ext cx="603408" cy="0"/>
            </a:xfrm>
            <a:prstGeom prst="line">
              <a:avLst/>
            </a:prstGeom>
            <a:noFill/>
            <a:ln w="38100" cap="flat" cmpd="sng">
              <a:solidFill>
                <a:srgbClr val="CC0000"/>
              </a:solidFill>
              <a:prstDash val="solid"/>
              <a:round/>
            </a:ln>
          </p:spPr>
        </p:sp>
        <p:sp>
          <p:nvSpPr>
            <p:cNvPr id="3352" name="直线"/>
            <p:cNvSpPr/>
            <p:nvPr/>
          </p:nvSpPr>
          <p:spPr>
            <a:xfrm flipH="1">
              <a:off x="6281790" y="4038600"/>
              <a:ext cx="536363" cy="0"/>
            </a:xfrm>
            <a:prstGeom prst="line">
              <a:avLst/>
            </a:prstGeom>
            <a:noFill/>
            <a:ln w="38100" cap="flat" cmpd="sng">
              <a:solidFill>
                <a:srgbClr val="CC0000"/>
              </a:solidFill>
              <a:prstDash val="sysDot"/>
              <a:round/>
            </a:ln>
          </p:spPr>
        </p:sp>
      </p:grpSp>
      <p:grpSp>
        <p:nvGrpSpPr>
          <p:cNvPr id="3397" name="组合"/>
          <p:cNvGrpSpPr/>
          <p:nvPr/>
        </p:nvGrpSpPr>
        <p:grpSpPr>
          <a:xfrm>
            <a:off x="609600" y="762000"/>
            <a:ext cx="3805237" cy="2081213"/>
            <a:chOff x="609600" y="762000"/>
            <a:chExt cx="3805237" cy="2081213"/>
          </a:xfrm>
        </p:grpSpPr>
        <p:sp>
          <p:nvSpPr>
            <p:cNvPr id="3354" name="矩形"/>
            <p:cNvSpPr/>
            <p:nvPr/>
          </p:nvSpPr>
          <p:spPr>
            <a:xfrm>
              <a:off x="1066800" y="19050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355" name="矩形"/>
            <p:cNvSpPr/>
            <p:nvPr/>
          </p:nvSpPr>
          <p:spPr>
            <a:xfrm>
              <a:off x="3729037" y="16002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356" name="矩形"/>
            <p:cNvSpPr/>
            <p:nvPr/>
          </p:nvSpPr>
          <p:spPr>
            <a:xfrm>
              <a:off x="609600" y="1614486"/>
              <a:ext cx="6857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357" name="矩形"/>
            <p:cNvSpPr/>
            <p:nvPr/>
          </p:nvSpPr>
          <p:spPr>
            <a:xfrm>
              <a:off x="1724025" y="1752599"/>
              <a:ext cx="409574" cy="125411"/>
            </a:xfrm>
            <a:prstGeom prst="rect">
              <a:avLst/>
            </a:prstGeom>
            <a:noFill/>
            <a:ln w="38100" cap="flat" cmpd="sng">
              <a:solidFill>
                <a:srgbClr val="000000"/>
              </a:solidFill>
              <a:prstDash val="solid"/>
              <a:miter/>
            </a:ln>
          </p:spPr>
        </p:sp>
        <p:sp>
          <p:nvSpPr>
            <p:cNvPr id="3358" name="矩形"/>
            <p:cNvSpPr/>
            <p:nvPr/>
          </p:nvSpPr>
          <p:spPr>
            <a:xfrm>
              <a:off x="1724025" y="1341437"/>
              <a:ext cx="409574" cy="125411"/>
            </a:xfrm>
            <a:prstGeom prst="rect">
              <a:avLst/>
            </a:prstGeom>
            <a:noFill/>
            <a:ln w="38100" cap="flat" cmpd="sng">
              <a:solidFill>
                <a:srgbClr val="000000"/>
              </a:solidFill>
              <a:prstDash val="solid"/>
              <a:miter/>
            </a:ln>
          </p:spPr>
        </p:sp>
        <p:sp>
          <p:nvSpPr>
            <p:cNvPr id="3359" name="矩形"/>
            <p:cNvSpPr/>
            <p:nvPr/>
          </p:nvSpPr>
          <p:spPr>
            <a:xfrm>
              <a:off x="1676400" y="1843087"/>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360" name="直线"/>
            <p:cNvSpPr/>
            <p:nvPr/>
          </p:nvSpPr>
          <p:spPr>
            <a:xfrm flipH="1">
              <a:off x="1066800" y="1401762"/>
              <a:ext cx="665161" cy="0"/>
            </a:xfrm>
            <a:prstGeom prst="line">
              <a:avLst/>
            </a:prstGeom>
            <a:noFill/>
            <a:ln w="38100" cap="flat" cmpd="sng">
              <a:solidFill>
                <a:srgbClr val="000000"/>
              </a:solidFill>
              <a:prstDash val="solid"/>
              <a:round/>
            </a:ln>
          </p:spPr>
        </p:sp>
        <p:sp>
          <p:nvSpPr>
            <p:cNvPr id="3361" name="直线"/>
            <p:cNvSpPr/>
            <p:nvPr/>
          </p:nvSpPr>
          <p:spPr>
            <a:xfrm flipH="1">
              <a:off x="1558925" y="1814513"/>
              <a:ext cx="193675" cy="0"/>
            </a:xfrm>
            <a:prstGeom prst="line">
              <a:avLst/>
            </a:prstGeom>
            <a:noFill/>
            <a:ln w="38100" cap="flat" cmpd="sng">
              <a:solidFill>
                <a:srgbClr val="000000"/>
              </a:solidFill>
              <a:prstDash val="solid"/>
              <a:round/>
            </a:ln>
          </p:spPr>
        </p:sp>
        <p:sp>
          <p:nvSpPr>
            <p:cNvPr id="3362" name="矩形" descr="40%"/>
            <p:cNvSpPr/>
            <p:nvPr/>
          </p:nvSpPr>
          <p:spPr>
            <a:xfrm>
              <a:off x="2435225" y="1036637"/>
              <a:ext cx="822324" cy="982662"/>
            </a:xfrm>
            <a:prstGeom prst="rect">
              <a:avLst/>
            </a:prstGeom>
            <a:noFill/>
            <a:ln w="38100" cap="flat" cmpd="sng">
              <a:solidFill>
                <a:srgbClr val="000000"/>
              </a:solidFill>
              <a:prstDash val="solid"/>
              <a:miter/>
            </a:ln>
          </p:spPr>
        </p:sp>
        <p:sp>
          <p:nvSpPr>
            <p:cNvPr id="3363" name="矩形"/>
            <p:cNvSpPr/>
            <p:nvPr/>
          </p:nvSpPr>
          <p:spPr>
            <a:xfrm>
              <a:off x="2424112" y="15494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64" name="矩形"/>
            <p:cNvSpPr/>
            <p:nvPr/>
          </p:nvSpPr>
          <p:spPr>
            <a:xfrm>
              <a:off x="2928937" y="13255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65" name="矩形"/>
            <p:cNvSpPr/>
            <p:nvPr/>
          </p:nvSpPr>
          <p:spPr>
            <a:xfrm>
              <a:off x="2768600" y="979486"/>
              <a:ext cx="83661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66" name="直线"/>
            <p:cNvSpPr/>
            <p:nvPr/>
          </p:nvSpPr>
          <p:spPr>
            <a:xfrm>
              <a:off x="2117725" y="1814513"/>
              <a:ext cx="315911" cy="0"/>
            </a:xfrm>
            <a:prstGeom prst="line">
              <a:avLst/>
            </a:prstGeom>
            <a:noFill/>
            <a:ln w="38100" cap="flat" cmpd="sng">
              <a:solidFill>
                <a:srgbClr val="000000"/>
              </a:solidFill>
              <a:prstDash val="solid"/>
              <a:round/>
            </a:ln>
          </p:spPr>
        </p:sp>
        <p:sp>
          <p:nvSpPr>
            <p:cNvPr id="3367" name="直线"/>
            <p:cNvSpPr/>
            <p:nvPr/>
          </p:nvSpPr>
          <p:spPr>
            <a:xfrm>
              <a:off x="3257550" y="1554162"/>
              <a:ext cx="403225" cy="0"/>
            </a:xfrm>
            <a:prstGeom prst="line">
              <a:avLst/>
            </a:prstGeom>
            <a:noFill/>
            <a:ln w="38100" cap="flat" cmpd="sng">
              <a:solidFill>
                <a:srgbClr val="000000"/>
              </a:solidFill>
              <a:prstDash val="solid"/>
              <a:round/>
            </a:ln>
          </p:spPr>
        </p:sp>
        <p:sp>
          <p:nvSpPr>
            <p:cNvPr id="3368" name="直线"/>
            <p:cNvSpPr/>
            <p:nvPr/>
          </p:nvSpPr>
          <p:spPr>
            <a:xfrm>
              <a:off x="2281237" y="762000"/>
              <a:ext cx="0" cy="0"/>
            </a:xfrm>
            <a:prstGeom prst="line">
              <a:avLst/>
            </a:prstGeom>
            <a:noFill/>
            <a:ln w="28575" cap="flat" cmpd="sng">
              <a:solidFill>
                <a:srgbClr val="000000"/>
              </a:solidFill>
              <a:prstDash val="solid"/>
              <a:round/>
            </a:ln>
          </p:spPr>
        </p:sp>
        <p:sp>
          <p:nvSpPr>
            <p:cNvPr id="3369" name="直线"/>
            <p:cNvSpPr/>
            <p:nvPr/>
          </p:nvSpPr>
          <p:spPr>
            <a:xfrm>
              <a:off x="2117725" y="1403350"/>
              <a:ext cx="315911" cy="0"/>
            </a:xfrm>
            <a:prstGeom prst="line">
              <a:avLst/>
            </a:prstGeom>
            <a:noFill/>
            <a:ln w="38100" cap="flat" cmpd="sng">
              <a:solidFill>
                <a:srgbClr val="000000"/>
              </a:solidFill>
              <a:prstDash val="solid"/>
              <a:round/>
            </a:ln>
          </p:spPr>
        </p:sp>
        <p:sp>
          <p:nvSpPr>
            <p:cNvPr id="3370" name="矩形"/>
            <p:cNvSpPr/>
            <p:nvPr/>
          </p:nvSpPr>
          <p:spPr>
            <a:xfrm>
              <a:off x="2435225" y="1117600"/>
              <a:ext cx="5222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71" name="矩形"/>
            <p:cNvSpPr/>
            <p:nvPr/>
          </p:nvSpPr>
          <p:spPr>
            <a:xfrm rot="5400000">
              <a:off x="2543175" y="998536"/>
              <a:ext cx="371473"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372" name="椭圆"/>
            <p:cNvSpPr/>
            <p:nvPr/>
          </p:nvSpPr>
          <p:spPr>
            <a:xfrm>
              <a:off x="1447800" y="1787525"/>
              <a:ext cx="100012" cy="100012"/>
            </a:xfrm>
            <a:prstGeom prst="ellipse">
              <a:avLst/>
            </a:prstGeom>
            <a:noFill/>
            <a:ln w="38100" cap="flat" cmpd="sng">
              <a:solidFill>
                <a:srgbClr val="000000"/>
              </a:solidFill>
              <a:prstDash val="solid"/>
              <a:round/>
            </a:ln>
          </p:spPr>
        </p:sp>
        <p:sp>
          <p:nvSpPr>
            <p:cNvPr id="3373" name="椭圆"/>
            <p:cNvSpPr/>
            <p:nvPr/>
          </p:nvSpPr>
          <p:spPr>
            <a:xfrm>
              <a:off x="3652837" y="1500187"/>
              <a:ext cx="100012" cy="100012"/>
            </a:xfrm>
            <a:prstGeom prst="ellipse">
              <a:avLst/>
            </a:prstGeom>
            <a:noFill/>
            <a:ln w="38100" cap="flat" cmpd="sng">
              <a:solidFill>
                <a:srgbClr val="000000"/>
              </a:solidFill>
              <a:prstDash val="solid"/>
              <a:round/>
            </a:ln>
          </p:spPr>
        </p:sp>
        <p:sp>
          <p:nvSpPr>
            <p:cNvPr id="3374" name="椭圆"/>
            <p:cNvSpPr/>
            <p:nvPr/>
          </p:nvSpPr>
          <p:spPr>
            <a:xfrm>
              <a:off x="990600" y="1347787"/>
              <a:ext cx="100012" cy="100012"/>
            </a:xfrm>
            <a:prstGeom prst="ellipse">
              <a:avLst/>
            </a:prstGeom>
            <a:noFill/>
            <a:ln w="38100" cap="flat" cmpd="sng">
              <a:solidFill>
                <a:srgbClr val="000000"/>
              </a:solidFill>
              <a:prstDash val="solid"/>
              <a:round/>
            </a:ln>
          </p:spPr>
        </p:sp>
        <p:sp>
          <p:nvSpPr>
            <p:cNvPr id="3375" name="矩形"/>
            <p:cNvSpPr/>
            <p:nvPr/>
          </p:nvSpPr>
          <p:spPr>
            <a:xfrm>
              <a:off x="1649412" y="776287"/>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380" name="组合"/>
            <p:cNvGrpSpPr/>
            <p:nvPr/>
          </p:nvGrpSpPr>
          <p:grpSpPr>
            <a:xfrm>
              <a:off x="3576637" y="2185988"/>
              <a:ext cx="234948" cy="328613"/>
              <a:chOff x="3576637" y="2185988"/>
              <a:chExt cx="234948" cy="328613"/>
            </a:xfrm>
          </p:grpSpPr>
          <p:grpSp>
            <p:nvGrpSpPr>
              <p:cNvPr id="3378" name="组合"/>
              <p:cNvGrpSpPr/>
              <p:nvPr/>
            </p:nvGrpSpPr>
            <p:grpSpPr>
              <a:xfrm>
                <a:off x="3576637" y="2271713"/>
                <a:ext cx="234948" cy="242888"/>
                <a:chOff x="3576637" y="2271713"/>
                <a:chExt cx="234948" cy="242888"/>
              </a:xfrm>
            </p:grpSpPr>
            <p:sp>
              <p:nvSpPr>
                <p:cNvPr id="3376" name="直线"/>
                <p:cNvSpPr/>
                <p:nvPr/>
              </p:nvSpPr>
              <p:spPr>
                <a:xfrm>
                  <a:off x="3576637" y="2514601"/>
                  <a:ext cx="234948" cy="0"/>
                </a:xfrm>
                <a:prstGeom prst="line">
                  <a:avLst/>
                </a:prstGeom>
                <a:noFill/>
                <a:ln w="38100" cap="flat" cmpd="sng">
                  <a:solidFill>
                    <a:srgbClr val="000000"/>
                  </a:solidFill>
                  <a:prstDash val="solid"/>
                  <a:round/>
                </a:ln>
              </p:spPr>
            </p:sp>
            <p:sp>
              <p:nvSpPr>
                <p:cNvPr id="3377" name="直线"/>
                <p:cNvSpPr/>
                <p:nvPr/>
              </p:nvSpPr>
              <p:spPr>
                <a:xfrm>
                  <a:off x="3698557" y="2271713"/>
                  <a:ext cx="0" cy="242886"/>
                </a:xfrm>
                <a:prstGeom prst="line">
                  <a:avLst/>
                </a:prstGeom>
                <a:noFill/>
                <a:ln w="38100" cap="flat" cmpd="sng">
                  <a:solidFill>
                    <a:srgbClr val="000000"/>
                  </a:solidFill>
                  <a:prstDash val="solid"/>
                  <a:round/>
                </a:ln>
              </p:spPr>
            </p:sp>
          </p:grpSp>
          <p:sp>
            <p:nvSpPr>
              <p:cNvPr id="3379" name="椭圆"/>
              <p:cNvSpPr/>
              <p:nvPr/>
            </p:nvSpPr>
            <p:spPr>
              <a:xfrm>
                <a:off x="3652837" y="2185988"/>
                <a:ext cx="100012" cy="100012"/>
              </a:xfrm>
              <a:prstGeom prst="ellipse">
                <a:avLst/>
              </a:prstGeom>
              <a:noFill/>
              <a:ln w="38100" cap="flat" cmpd="sng">
                <a:solidFill>
                  <a:srgbClr val="000000"/>
                </a:solidFill>
                <a:prstDash val="solid"/>
                <a:round/>
              </a:ln>
            </p:spPr>
          </p:sp>
        </p:grpSp>
        <p:sp>
          <p:nvSpPr>
            <p:cNvPr id="3381" name="矩形"/>
            <p:cNvSpPr/>
            <p:nvPr/>
          </p:nvSpPr>
          <p:spPr>
            <a:xfrm>
              <a:off x="3729037" y="13096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82" name="矩形"/>
            <p:cNvSpPr/>
            <p:nvPr/>
          </p:nvSpPr>
          <p:spPr>
            <a:xfrm>
              <a:off x="3729037" y="1995486"/>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387" name="组合"/>
            <p:cNvGrpSpPr/>
            <p:nvPr/>
          </p:nvGrpSpPr>
          <p:grpSpPr>
            <a:xfrm>
              <a:off x="1365250" y="2514600"/>
              <a:ext cx="234949" cy="328613"/>
              <a:chOff x="1365250" y="2514600"/>
              <a:chExt cx="234949" cy="328613"/>
            </a:xfrm>
          </p:grpSpPr>
          <p:grpSp>
            <p:nvGrpSpPr>
              <p:cNvPr id="3385" name="组合"/>
              <p:cNvGrpSpPr/>
              <p:nvPr/>
            </p:nvGrpSpPr>
            <p:grpSpPr>
              <a:xfrm>
                <a:off x="1365250" y="2600326"/>
                <a:ext cx="234949" cy="242886"/>
                <a:chOff x="1365250" y="2600326"/>
                <a:chExt cx="234949" cy="242886"/>
              </a:xfrm>
            </p:grpSpPr>
            <p:sp>
              <p:nvSpPr>
                <p:cNvPr id="3383" name="直线"/>
                <p:cNvSpPr/>
                <p:nvPr/>
              </p:nvSpPr>
              <p:spPr>
                <a:xfrm>
                  <a:off x="1365250" y="2843213"/>
                  <a:ext cx="234949" cy="0"/>
                </a:xfrm>
                <a:prstGeom prst="line">
                  <a:avLst/>
                </a:prstGeom>
                <a:noFill/>
                <a:ln w="38100" cap="flat" cmpd="sng">
                  <a:solidFill>
                    <a:srgbClr val="000000"/>
                  </a:solidFill>
                  <a:prstDash val="solid"/>
                  <a:round/>
                </a:ln>
              </p:spPr>
            </p:sp>
            <p:sp>
              <p:nvSpPr>
                <p:cNvPr id="3384" name="直线"/>
                <p:cNvSpPr/>
                <p:nvPr/>
              </p:nvSpPr>
              <p:spPr>
                <a:xfrm>
                  <a:off x="1487169" y="2600326"/>
                  <a:ext cx="0" cy="242886"/>
                </a:xfrm>
                <a:prstGeom prst="line">
                  <a:avLst/>
                </a:prstGeom>
                <a:noFill/>
                <a:ln w="38100" cap="flat" cmpd="sng">
                  <a:solidFill>
                    <a:srgbClr val="000000"/>
                  </a:solidFill>
                  <a:prstDash val="solid"/>
                  <a:round/>
                </a:ln>
              </p:spPr>
            </p:sp>
          </p:grpSp>
          <p:sp>
            <p:nvSpPr>
              <p:cNvPr id="3386" name="椭圆"/>
              <p:cNvSpPr/>
              <p:nvPr/>
            </p:nvSpPr>
            <p:spPr>
              <a:xfrm>
                <a:off x="1441449" y="2514600"/>
                <a:ext cx="100012" cy="100012"/>
              </a:xfrm>
              <a:prstGeom prst="ellipse">
                <a:avLst/>
              </a:prstGeom>
              <a:noFill/>
              <a:ln w="38100" cap="flat" cmpd="sng">
                <a:solidFill>
                  <a:srgbClr val="000000"/>
                </a:solidFill>
                <a:prstDash val="solid"/>
                <a:round/>
              </a:ln>
            </p:spPr>
          </p:sp>
        </p:grpSp>
        <p:sp>
          <p:nvSpPr>
            <p:cNvPr id="3388" name="矩形"/>
            <p:cNvSpPr/>
            <p:nvPr/>
          </p:nvSpPr>
          <p:spPr>
            <a:xfrm>
              <a:off x="646112" y="11572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393" name="组合"/>
            <p:cNvGrpSpPr/>
            <p:nvPr/>
          </p:nvGrpSpPr>
          <p:grpSpPr>
            <a:xfrm>
              <a:off x="908050" y="2514600"/>
              <a:ext cx="234950" cy="328613"/>
              <a:chOff x="908050" y="2514600"/>
              <a:chExt cx="234950" cy="328613"/>
            </a:xfrm>
          </p:grpSpPr>
          <p:grpSp>
            <p:nvGrpSpPr>
              <p:cNvPr id="3391" name="组合"/>
              <p:cNvGrpSpPr/>
              <p:nvPr/>
            </p:nvGrpSpPr>
            <p:grpSpPr>
              <a:xfrm>
                <a:off x="908050" y="2600326"/>
                <a:ext cx="234950" cy="242886"/>
                <a:chOff x="908050" y="2600326"/>
                <a:chExt cx="234950" cy="242886"/>
              </a:xfrm>
            </p:grpSpPr>
            <p:sp>
              <p:nvSpPr>
                <p:cNvPr id="3389" name="直线"/>
                <p:cNvSpPr/>
                <p:nvPr/>
              </p:nvSpPr>
              <p:spPr>
                <a:xfrm>
                  <a:off x="908050" y="2843213"/>
                  <a:ext cx="234950" cy="0"/>
                </a:xfrm>
                <a:prstGeom prst="line">
                  <a:avLst/>
                </a:prstGeom>
                <a:noFill/>
                <a:ln w="38100" cap="flat" cmpd="sng">
                  <a:solidFill>
                    <a:srgbClr val="000000"/>
                  </a:solidFill>
                  <a:prstDash val="solid"/>
                  <a:round/>
                </a:ln>
              </p:spPr>
            </p:sp>
            <p:sp>
              <p:nvSpPr>
                <p:cNvPr id="3390" name="直线"/>
                <p:cNvSpPr/>
                <p:nvPr/>
              </p:nvSpPr>
              <p:spPr>
                <a:xfrm>
                  <a:off x="1029970" y="2600326"/>
                  <a:ext cx="0" cy="242886"/>
                </a:xfrm>
                <a:prstGeom prst="line">
                  <a:avLst/>
                </a:prstGeom>
                <a:noFill/>
                <a:ln w="38100" cap="flat" cmpd="sng">
                  <a:solidFill>
                    <a:srgbClr val="000000"/>
                  </a:solidFill>
                  <a:prstDash val="solid"/>
                  <a:round/>
                </a:ln>
              </p:spPr>
            </p:sp>
          </p:grpSp>
          <p:sp>
            <p:nvSpPr>
              <p:cNvPr id="3392" name="椭圆"/>
              <p:cNvSpPr/>
              <p:nvPr/>
            </p:nvSpPr>
            <p:spPr>
              <a:xfrm>
                <a:off x="984250" y="2514600"/>
                <a:ext cx="100012" cy="100012"/>
              </a:xfrm>
              <a:prstGeom prst="ellipse">
                <a:avLst/>
              </a:prstGeom>
              <a:noFill/>
              <a:ln w="38100" cap="flat" cmpd="sng">
                <a:solidFill>
                  <a:srgbClr val="000000"/>
                </a:solidFill>
                <a:prstDash val="solid"/>
                <a:round/>
              </a:ln>
            </p:spPr>
          </p:sp>
        </p:grpSp>
        <p:sp>
          <p:nvSpPr>
            <p:cNvPr id="3394" name="矩形"/>
            <p:cNvSpPr/>
            <p:nvPr/>
          </p:nvSpPr>
          <p:spPr>
            <a:xfrm>
              <a:off x="1143000" y="16002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95" name="矩形"/>
            <p:cNvSpPr/>
            <p:nvPr/>
          </p:nvSpPr>
          <p:spPr>
            <a:xfrm>
              <a:off x="609600" y="22860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396" name="矩形"/>
            <p:cNvSpPr/>
            <p:nvPr/>
          </p:nvSpPr>
          <p:spPr>
            <a:xfrm>
              <a:off x="1143000" y="2300288"/>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441" name="组合"/>
          <p:cNvGrpSpPr/>
          <p:nvPr/>
        </p:nvGrpSpPr>
        <p:grpSpPr>
          <a:xfrm>
            <a:off x="533400" y="3252787"/>
            <a:ext cx="3805237" cy="2081213"/>
            <a:chOff x="533400" y="3252787"/>
            <a:chExt cx="3805237" cy="2081213"/>
          </a:xfrm>
        </p:grpSpPr>
        <p:sp>
          <p:nvSpPr>
            <p:cNvPr id="3398" name="矩形"/>
            <p:cNvSpPr/>
            <p:nvPr/>
          </p:nvSpPr>
          <p:spPr>
            <a:xfrm>
              <a:off x="990600" y="43957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399" name="矩形"/>
            <p:cNvSpPr/>
            <p:nvPr/>
          </p:nvSpPr>
          <p:spPr>
            <a:xfrm>
              <a:off x="3652837" y="4090987"/>
              <a:ext cx="6858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400" name="矩形"/>
            <p:cNvSpPr/>
            <p:nvPr/>
          </p:nvSpPr>
          <p:spPr>
            <a:xfrm>
              <a:off x="533400" y="4105275"/>
              <a:ext cx="68579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401" name="矩形"/>
            <p:cNvSpPr/>
            <p:nvPr/>
          </p:nvSpPr>
          <p:spPr>
            <a:xfrm>
              <a:off x="1647825" y="4243388"/>
              <a:ext cx="409574" cy="125411"/>
            </a:xfrm>
            <a:prstGeom prst="rect">
              <a:avLst/>
            </a:prstGeom>
            <a:noFill/>
            <a:ln w="38100" cap="flat" cmpd="sng">
              <a:solidFill>
                <a:srgbClr val="000000"/>
              </a:solidFill>
              <a:prstDash val="solid"/>
              <a:miter/>
            </a:ln>
          </p:spPr>
        </p:sp>
        <p:sp>
          <p:nvSpPr>
            <p:cNvPr id="3402" name="矩形"/>
            <p:cNvSpPr/>
            <p:nvPr/>
          </p:nvSpPr>
          <p:spPr>
            <a:xfrm>
              <a:off x="1647825" y="3832225"/>
              <a:ext cx="409574" cy="125411"/>
            </a:xfrm>
            <a:prstGeom prst="rect">
              <a:avLst/>
            </a:prstGeom>
            <a:noFill/>
            <a:ln w="38100" cap="flat" cmpd="sng">
              <a:solidFill>
                <a:srgbClr val="000000"/>
              </a:solidFill>
              <a:prstDash val="solid"/>
              <a:miter/>
            </a:ln>
          </p:spPr>
        </p:sp>
        <p:sp>
          <p:nvSpPr>
            <p:cNvPr id="3403" name="矩形"/>
            <p:cNvSpPr/>
            <p:nvPr/>
          </p:nvSpPr>
          <p:spPr>
            <a:xfrm>
              <a:off x="1600200" y="4333875"/>
              <a:ext cx="634999" cy="523874"/>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404" name="直线"/>
            <p:cNvSpPr/>
            <p:nvPr/>
          </p:nvSpPr>
          <p:spPr>
            <a:xfrm flipH="1">
              <a:off x="990600" y="3892549"/>
              <a:ext cx="665162" cy="0"/>
            </a:xfrm>
            <a:prstGeom prst="line">
              <a:avLst/>
            </a:prstGeom>
            <a:noFill/>
            <a:ln w="38100" cap="flat" cmpd="sng">
              <a:solidFill>
                <a:srgbClr val="000000"/>
              </a:solidFill>
              <a:prstDash val="solid"/>
              <a:round/>
            </a:ln>
          </p:spPr>
        </p:sp>
        <p:sp>
          <p:nvSpPr>
            <p:cNvPr id="3405" name="直线"/>
            <p:cNvSpPr/>
            <p:nvPr/>
          </p:nvSpPr>
          <p:spPr>
            <a:xfrm flipH="1">
              <a:off x="1482725" y="4305300"/>
              <a:ext cx="193675" cy="0"/>
            </a:xfrm>
            <a:prstGeom prst="line">
              <a:avLst/>
            </a:prstGeom>
            <a:noFill/>
            <a:ln w="38100" cap="flat" cmpd="sng">
              <a:solidFill>
                <a:srgbClr val="000000"/>
              </a:solidFill>
              <a:prstDash val="solid"/>
              <a:round/>
            </a:ln>
          </p:spPr>
        </p:sp>
        <p:sp>
          <p:nvSpPr>
            <p:cNvPr id="3406" name="矩形" descr="40%"/>
            <p:cNvSpPr/>
            <p:nvPr/>
          </p:nvSpPr>
          <p:spPr>
            <a:xfrm>
              <a:off x="2359025" y="3527425"/>
              <a:ext cx="822325" cy="982661"/>
            </a:xfrm>
            <a:prstGeom prst="rect">
              <a:avLst/>
            </a:prstGeom>
            <a:noFill/>
            <a:ln w="38100" cap="flat" cmpd="sng">
              <a:solidFill>
                <a:srgbClr val="000000"/>
              </a:solidFill>
              <a:prstDash val="solid"/>
              <a:miter/>
            </a:ln>
          </p:spPr>
        </p:sp>
        <p:sp>
          <p:nvSpPr>
            <p:cNvPr id="3407" name="矩形"/>
            <p:cNvSpPr/>
            <p:nvPr/>
          </p:nvSpPr>
          <p:spPr>
            <a:xfrm>
              <a:off x="2347912" y="4040187"/>
              <a:ext cx="354012"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08" name="矩形"/>
            <p:cNvSpPr/>
            <p:nvPr/>
          </p:nvSpPr>
          <p:spPr>
            <a:xfrm>
              <a:off x="2852737" y="3816350"/>
              <a:ext cx="63817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09" name="矩形"/>
            <p:cNvSpPr/>
            <p:nvPr/>
          </p:nvSpPr>
          <p:spPr>
            <a:xfrm>
              <a:off x="2692400" y="3470275"/>
              <a:ext cx="83661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10" name="直线"/>
            <p:cNvSpPr/>
            <p:nvPr/>
          </p:nvSpPr>
          <p:spPr>
            <a:xfrm>
              <a:off x="2041525" y="4305300"/>
              <a:ext cx="315911" cy="0"/>
            </a:xfrm>
            <a:prstGeom prst="line">
              <a:avLst/>
            </a:prstGeom>
            <a:noFill/>
            <a:ln w="38100" cap="flat" cmpd="sng">
              <a:solidFill>
                <a:srgbClr val="000000"/>
              </a:solidFill>
              <a:prstDash val="solid"/>
              <a:round/>
            </a:ln>
          </p:spPr>
        </p:sp>
        <p:sp>
          <p:nvSpPr>
            <p:cNvPr id="3411" name="直线"/>
            <p:cNvSpPr/>
            <p:nvPr/>
          </p:nvSpPr>
          <p:spPr>
            <a:xfrm>
              <a:off x="3181350" y="4044950"/>
              <a:ext cx="403225" cy="0"/>
            </a:xfrm>
            <a:prstGeom prst="line">
              <a:avLst/>
            </a:prstGeom>
            <a:noFill/>
            <a:ln w="38100" cap="flat" cmpd="sng">
              <a:solidFill>
                <a:srgbClr val="000000"/>
              </a:solidFill>
              <a:prstDash val="solid"/>
              <a:round/>
            </a:ln>
          </p:spPr>
        </p:sp>
        <p:sp>
          <p:nvSpPr>
            <p:cNvPr id="3412" name="直线"/>
            <p:cNvSpPr/>
            <p:nvPr/>
          </p:nvSpPr>
          <p:spPr>
            <a:xfrm>
              <a:off x="2205037" y="3252787"/>
              <a:ext cx="0" cy="0"/>
            </a:xfrm>
            <a:prstGeom prst="line">
              <a:avLst/>
            </a:prstGeom>
            <a:noFill/>
            <a:ln w="28575" cap="flat" cmpd="sng">
              <a:solidFill>
                <a:srgbClr val="000000"/>
              </a:solidFill>
              <a:prstDash val="solid"/>
              <a:round/>
            </a:ln>
          </p:spPr>
        </p:sp>
        <p:sp>
          <p:nvSpPr>
            <p:cNvPr id="3413" name="直线"/>
            <p:cNvSpPr/>
            <p:nvPr/>
          </p:nvSpPr>
          <p:spPr>
            <a:xfrm>
              <a:off x="2041525" y="3894136"/>
              <a:ext cx="315911" cy="0"/>
            </a:xfrm>
            <a:prstGeom prst="line">
              <a:avLst/>
            </a:prstGeom>
            <a:noFill/>
            <a:ln w="38100" cap="flat" cmpd="sng">
              <a:solidFill>
                <a:srgbClr val="000000"/>
              </a:solidFill>
              <a:prstDash val="solid"/>
              <a:round/>
            </a:ln>
          </p:spPr>
        </p:sp>
        <p:sp>
          <p:nvSpPr>
            <p:cNvPr id="3414" name="矩形"/>
            <p:cNvSpPr/>
            <p:nvPr/>
          </p:nvSpPr>
          <p:spPr>
            <a:xfrm>
              <a:off x="2359025" y="3608387"/>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15" name="矩形"/>
            <p:cNvSpPr/>
            <p:nvPr/>
          </p:nvSpPr>
          <p:spPr>
            <a:xfrm rot="5400000">
              <a:off x="2466975" y="3489324"/>
              <a:ext cx="371473"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16" name="椭圆"/>
            <p:cNvSpPr/>
            <p:nvPr/>
          </p:nvSpPr>
          <p:spPr>
            <a:xfrm>
              <a:off x="1371600" y="4278312"/>
              <a:ext cx="100012" cy="100012"/>
            </a:xfrm>
            <a:prstGeom prst="ellipse">
              <a:avLst/>
            </a:prstGeom>
            <a:noFill/>
            <a:ln w="38100" cap="flat" cmpd="sng">
              <a:solidFill>
                <a:srgbClr val="000000"/>
              </a:solidFill>
              <a:prstDash val="solid"/>
              <a:round/>
            </a:ln>
          </p:spPr>
        </p:sp>
        <p:sp>
          <p:nvSpPr>
            <p:cNvPr id="3417" name="椭圆"/>
            <p:cNvSpPr/>
            <p:nvPr/>
          </p:nvSpPr>
          <p:spPr>
            <a:xfrm>
              <a:off x="3576637" y="3990975"/>
              <a:ext cx="100012" cy="100011"/>
            </a:xfrm>
            <a:prstGeom prst="ellipse">
              <a:avLst/>
            </a:prstGeom>
            <a:noFill/>
            <a:ln w="38100" cap="flat" cmpd="sng">
              <a:solidFill>
                <a:srgbClr val="000000"/>
              </a:solidFill>
              <a:prstDash val="solid"/>
              <a:round/>
            </a:ln>
          </p:spPr>
        </p:sp>
        <p:sp>
          <p:nvSpPr>
            <p:cNvPr id="3418" name="椭圆"/>
            <p:cNvSpPr/>
            <p:nvPr/>
          </p:nvSpPr>
          <p:spPr>
            <a:xfrm>
              <a:off x="914400" y="3838575"/>
              <a:ext cx="100012" cy="100011"/>
            </a:xfrm>
            <a:prstGeom prst="ellipse">
              <a:avLst/>
            </a:prstGeom>
            <a:noFill/>
            <a:ln w="38100" cap="flat" cmpd="sng">
              <a:solidFill>
                <a:srgbClr val="000000"/>
              </a:solidFill>
              <a:prstDash val="solid"/>
              <a:round/>
            </a:ln>
          </p:spPr>
        </p:sp>
        <p:sp>
          <p:nvSpPr>
            <p:cNvPr id="3419" name="矩形"/>
            <p:cNvSpPr/>
            <p:nvPr/>
          </p:nvSpPr>
          <p:spPr>
            <a:xfrm>
              <a:off x="1573212" y="3267075"/>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424" name="组合"/>
            <p:cNvGrpSpPr/>
            <p:nvPr/>
          </p:nvGrpSpPr>
          <p:grpSpPr>
            <a:xfrm>
              <a:off x="3500437" y="4676775"/>
              <a:ext cx="234948" cy="328613"/>
              <a:chOff x="3500437" y="4676775"/>
              <a:chExt cx="234948" cy="328613"/>
            </a:xfrm>
          </p:grpSpPr>
          <p:grpSp>
            <p:nvGrpSpPr>
              <p:cNvPr id="3422" name="组合"/>
              <p:cNvGrpSpPr/>
              <p:nvPr/>
            </p:nvGrpSpPr>
            <p:grpSpPr>
              <a:xfrm>
                <a:off x="3500437" y="4762500"/>
                <a:ext cx="234948" cy="242888"/>
                <a:chOff x="3500437" y="4762500"/>
                <a:chExt cx="234948" cy="242888"/>
              </a:xfrm>
            </p:grpSpPr>
            <p:sp>
              <p:nvSpPr>
                <p:cNvPr id="3420" name="直线"/>
                <p:cNvSpPr/>
                <p:nvPr/>
              </p:nvSpPr>
              <p:spPr>
                <a:xfrm>
                  <a:off x="3500437" y="5005388"/>
                  <a:ext cx="234948" cy="0"/>
                </a:xfrm>
                <a:prstGeom prst="line">
                  <a:avLst/>
                </a:prstGeom>
                <a:noFill/>
                <a:ln w="38100" cap="flat" cmpd="sng">
                  <a:solidFill>
                    <a:srgbClr val="000000"/>
                  </a:solidFill>
                  <a:prstDash val="solid"/>
                  <a:round/>
                </a:ln>
              </p:spPr>
            </p:sp>
            <p:sp>
              <p:nvSpPr>
                <p:cNvPr id="3421" name="直线"/>
                <p:cNvSpPr/>
                <p:nvPr/>
              </p:nvSpPr>
              <p:spPr>
                <a:xfrm>
                  <a:off x="3622357" y="4762500"/>
                  <a:ext cx="0" cy="242886"/>
                </a:xfrm>
                <a:prstGeom prst="line">
                  <a:avLst/>
                </a:prstGeom>
                <a:noFill/>
                <a:ln w="38100" cap="flat" cmpd="sng">
                  <a:solidFill>
                    <a:srgbClr val="000000"/>
                  </a:solidFill>
                  <a:prstDash val="solid"/>
                  <a:round/>
                </a:ln>
              </p:spPr>
            </p:sp>
          </p:grpSp>
          <p:sp>
            <p:nvSpPr>
              <p:cNvPr id="3423" name="椭圆"/>
              <p:cNvSpPr/>
              <p:nvPr/>
            </p:nvSpPr>
            <p:spPr>
              <a:xfrm>
                <a:off x="3576637" y="4676775"/>
                <a:ext cx="100012" cy="100011"/>
              </a:xfrm>
              <a:prstGeom prst="ellipse">
                <a:avLst/>
              </a:prstGeom>
              <a:noFill/>
              <a:ln w="38100" cap="flat" cmpd="sng">
                <a:solidFill>
                  <a:srgbClr val="000000"/>
                </a:solidFill>
                <a:prstDash val="solid"/>
                <a:round/>
              </a:ln>
            </p:spPr>
          </p:sp>
        </p:grpSp>
        <p:sp>
          <p:nvSpPr>
            <p:cNvPr id="3425" name="矩形"/>
            <p:cNvSpPr/>
            <p:nvPr/>
          </p:nvSpPr>
          <p:spPr>
            <a:xfrm>
              <a:off x="3652837" y="3800474"/>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426" name="矩形"/>
            <p:cNvSpPr/>
            <p:nvPr/>
          </p:nvSpPr>
          <p:spPr>
            <a:xfrm>
              <a:off x="3652837" y="4486275"/>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431" name="组合"/>
            <p:cNvGrpSpPr/>
            <p:nvPr/>
          </p:nvGrpSpPr>
          <p:grpSpPr>
            <a:xfrm>
              <a:off x="1289049" y="5005387"/>
              <a:ext cx="234949" cy="328613"/>
              <a:chOff x="1289049" y="5005387"/>
              <a:chExt cx="234949" cy="328613"/>
            </a:xfrm>
          </p:grpSpPr>
          <p:grpSp>
            <p:nvGrpSpPr>
              <p:cNvPr id="3429" name="组合"/>
              <p:cNvGrpSpPr/>
              <p:nvPr/>
            </p:nvGrpSpPr>
            <p:grpSpPr>
              <a:xfrm>
                <a:off x="1289049" y="5091113"/>
                <a:ext cx="234949" cy="242887"/>
                <a:chOff x="1289049" y="5091113"/>
                <a:chExt cx="234949" cy="242887"/>
              </a:xfrm>
            </p:grpSpPr>
            <p:sp>
              <p:nvSpPr>
                <p:cNvPr id="3427" name="直线"/>
                <p:cNvSpPr/>
                <p:nvPr/>
              </p:nvSpPr>
              <p:spPr>
                <a:xfrm>
                  <a:off x="1289049" y="5334001"/>
                  <a:ext cx="234949" cy="0"/>
                </a:xfrm>
                <a:prstGeom prst="line">
                  <a:avLst/>
                </a:prstGeom>
                <a:noFill/>
                <a:ln w="38100" cap="flat" cmpd="sng">
                  <a:solidFill>
                    <a:srgbClr val="000000"/>
                  </a:solidFill>
                  <a:prstDash val="solid"/>
                  <a:round/>
                </a:ln>
              </p:spPr>
            </p:sp>
            <p:sp>
              <p:nvSpPr>
                <p:cNvPr id="3428" name="直线"/>
                <p:cNvSpPr/>
                <p:nvPr/>
              </p:nvSpPr>
              <p:spPr>
                <a:xfrm>
                  <a:off x="1410969" y="5091113"/>
                  <a:ext cx="0" cy="242886"/>
                </a:xfrm>
                <a:prstGeom prst="line">
                  <a:avLst/>
                </a:prstGeom>
                <a:noFill/>
                <a:ln w="38100" cap="flat" cmpd="sng">
                  <a:solidFill>
                    <a:srgbClr val="000000"/>
                  </a:solidFill>
                  <a:prstDash val="solid"/>
                  <a:round/>
                </a:ln>
              </p:spPr>
            </p:sp>
          </p:grpSp>
          <p:sp>
            <p:nvSpPr>
              <p:cNvPr id="3430" name="椭圆"/>
              <p:cNvSpPr/>
              <p:nvPr/>
            </p:nvSpPr>
            <p:spPr>
              <a:xfrm>
                <a:off x="1365250" y="5005387"/>
                <a:ext cx="100012" cy="100012"/>
              </a:xfrm>
              <a:prstGeom prst="ellipse">
                <a:avLst/>
              </a:prstGeom>
              <a:noFill/>
              <a:ln w="38100" cap="flat" cmpd="sng">
                <a:solidFill>
                  <a:srgbClr val="000000"/>
                </a:solidFill>
                <a:prstDash val="solid"/>
                <a:round/>
              </a:ln>
            </p:spPr>
          </p:sp>
        </p:grpSp>
        <p:sp>
          <p:nvSpPr>
            <p:cNvPr id="3432" name="矩形"/>
            <p:cNvSpPr/>
            <p:nvPr/>
          </p:nvSpPr>
          <p:spPr>
            <a:xfrm>
              <a:off x="569912" y="3648075"/>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437" name="组合"/>
            <p:cNvGrpSpPr/>
            <p:nvPr/>
          </p:nvGrpSpPr>
          <p:grpSpPr>
            <a:xfrm>
              <a:off x="831850" y="5005387"/>
              <a:ext cx="234950" cy="328613"/>
              <a:chOff x="831850" y="5005387"/>
              <a:chExt cx="234950" cy="328613"/>
            </a:xfrm>
          </p:grpSpPr>
          <p:grpSp>
            <p:nvGrpSpPr>
              <p:cNvPr id="3435" name="组合"/>
              <p:cNvGrpSpPr/>
              <p:nvPr/>
            </p:nvGrpSpPr>
            <p:grpSpPr>
              <a:xfrm>
                <a:off x="831850" y="5091113"/>
                <a:ext cx="234950" cy="242887"/>
                <a:chOff x="831850" y="5091113"/>
                <a:chExt cx="234950" cy="242887"/>
              </a:xfrm>
            </p:grpSpPr>
            <p:sp>
              <p:nvSpPr>
                <p:cNvPr id="3433" name="直线"/>
                <p:cNvSpPr/>
                <p:nvPr/>
              </p:nvSpPr>
              <p:spPr>
                <a:xfrm>
                  <a:off x="831850" y="5334001"/>
                  <a:ext cx="234950" cy="0"/>
                </a:xfrm>
                <a:prstGeom prst="line">
                  <a:avLst/>
                </a:prstGeom>
                <a:noFill/>
                <a:ln w="38100" cap="flat" cmpd="sng">
                  <a:solidFill>
                    <a:srgbClr val="000000"/>
                  </a:solidFill>
                  <a:prstDash val="solid"/>
                  <a:round/>
                </a:ln>
              </p:spPr>
            </p:sp>
            <p:sp>
              <p:nvSpPr>
                <p:cNvPr id="3434" name="直线"/>
                <p:cNvSpPr/>
                <p:nvPr/>
              </p:nvSpPr>
              <p:spPr>
                <a:xfrm>
                  <a:off x="953769" y="5091113"/>
                  <a:ext cx="0" cy="242886"/>
                </a:xfrm>
                <a:prstGeom prst="line">
                  <a:avLst/>
                </a:prstGeom>
                <a:noFill/>
                <a:ln w="38100" cap="flat" cmpd="sng">
                  <a:solidFill>
                    <a:srgbClr val="000000"/>
                  </a:solidFill>
                  <a:prstDash val="solid"/>
                  <a:round/>
                </a:ln>
              </p:spPr>
            </p:sp>
          </p:grpSp>
          <p:sp>
            <p:nvSpPr>
              <p:cNvPr id="3436" name="椭圆"/>
              <p:cNvSpPr/>
              <p:nvPr/>
            </p:nvSpPr>
            <p:spPr>
              <a:xfrm>
                <a:off x="908050" y="5005387"/>
                <a:ext cx="100012" cy="100012"/>
              </a:xfrm>
              <a:prstGeom prst="ellipse">
                <a:avLst/>
              </a:prstGeom>
              <a:noFill/>
              <a:ln w="38100" cap="flat" cmpd="sng">
                <a:solidFill>
                  <a:srgbClr val="000000"/>
                </a:solidFill>
                <a:prstDash val="solid"/>
                <a:round/>
              </a:ln>
            </p:spPr>
          </p:sp>
        </p:grpSp>
        <p:sp>
          <p:nvSpPr>
            <p:cNvPr id="3438" name="矩形"/>
            <p:cNvSpPr/>
            <p:nvPr/>
          </p:nvSpPr>
          <p:spPr>
            <a:xfrm>
              <a:off x="1066800" y="4090987"/>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439" name="矩形"/>
            <p:cNvSpPr/>
            <p:nvPr/>
          </p:nvSpPr>
          <p:spPr>
            <a:xfrm>
              <a:off x="533400" y="4776788"/>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440" name="矩形"/>
            <p:cNvSpPr/>
            <p:nvPr/>
          </p:nvSpPr>
          <p:spPr>
            <a:xfrm>
              <a:off x="1066800" y="4791075"/>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453" name="组合"/>
          <p:cNvGrpSpPr/>
          <p:nvPr/>
        </p:nvGrpSpPr>
        <p:grpSpPr>
          <a:xfrm>
            <a:off x="5105400" y="3352800"/>
            <a:ext cx="3047999" cy="2514600"/>
            <a:chOff x="5105400" y="3352800"/>
            <a:chExt cx="3047999" cy="2514600"/>
          </a:xfrm>
        </p:grpSpPr>
        <p:sp>
          <p:nvSpPr>
            <p:cNvPr id="3442" name="矩形"/>
            <p:cNvSpPr/>
            <p:nvPr/>
          </p:nvSpPr>
          <p:spPr>
            <a:xfrm>
              <a:off x="5105400" y="5410200"/>
              <a:ext cx="1371600"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443" name="矩形"/>
            <p:cNvSpPr/>
            <p:nvPr/>
          </p:nvSpPr>
          <p:spPr>
            <a:xfrm>
              <a:off x="5181599" y="3711575"/>
              <a:ext cx="1303337"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grpSp>
          <p:nvGrpSpPr>
            <p:cNvPr id="3452" name="组合"/>
            <p:cNvGrpSpPr/>
            <p:nvPr/>
          </p:nvGrpSpPr>
          <p:grpSpPr>
            <a:xfrm>
              <a:off x="5380037" y="3352800"/>
              <a:ext cx="2773362" cy="2511425"/>
              <a:chOff x="5380037" y="3352800"/>
              <a:chExt cx="2773362" cy="2511425"/>
            </a:xfrm>
          </p:grpSpPr>
          <p:sp>
            <p:nvSpPr>
              <p:cNvPr id="3444" name="直线"/>
              <p:cNvSpPr/>
              <p:nvPr/>
            </p:nvSpPr>
            <p:spPr>
              <a:xfrm>
                <a:off x="5380037" y="4792662"/>
                <a:ext cx="2468561" cy="0"/>
              </a:xfrm>
              <a:prstGeom prst="line">
                <a:avLst/>
              </a:prstGeom>
              <a:noFill/>
              <a:ln w="28575" cap="flat" cmpd="sng">
                <a:solidFill>
                  <a:srgbClr val="000000"/>
                </a:solidFill>
                <a:prstDash val="solid"/>
                <a:round/>
                <a:tailEnd type="triangle" w="med" len="med"/>
              </a:ln>
            </p:spPr>
          </p:sp>
          <p:grpSp>
            <p:nvGrpSpPr>
              <p:cNvPr id="3451" name="组合"/>
              <p:cNvGrpSpPr/>
              <p:nvPr/>
            </p:nvGrpSpPr>
            <p:grpSpPr>
              <a:xfrm>
                <a:off x="5943599" y="3352800"/>
                <a:ext cx="2209800" cy="2511425"/>
                <a:chOff x="5943599" y="3352800"/>
                <a:chExt cx="2209800" cy="2511425"/>
              </a:xfrm>
            </p:grpSpPr>
            <p:sp>
              <p:nvSpPr>
                <p:cNvPr id="3445" name="直线"/>
                <p:cNvSpPr/>
                <p:nvPr/>
              </p:nvSpPr>
              <p:spPr>
                <a:xfrm flipV="1">
                  <a:off x="6278562" y="3597274"/>
                  <a:ext cx="0" cy="2266950"/>
                </a:xfrm>
                <a:prstGeom prst="line">
                  <a:avLst/>
                </a:prstGeom>
                <a:noFill/>
                <a:ln w="28575" cap="flat" cmpd="sng">
                  <a:solidFill>
                    <a:srgbClr val="000000"/>
                  </a:solidFill>
                  <a:prstDash val="solid"/>
                  <a:round/>
                  <a:tailEnd type="triangle" w="med" len="med"/>
                </a:ln>
              </p:spPr>
            </p:sp>
            <p:sp>
              <p:nvSpPr>
                <p:cNvPr id="3446" name="矩形"/>
                <p:cNvSpPr/>
                <p:nvPr/>
              </p:nvSpPr>
              <p:spPr>
                <a:xfrm>
                  <a:off x="7673974" y="4343400"/>
                  <a:ext cx="479425"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47" name="矩形"/>
                <p:cNvSpPr/>
                <p:nvPr/>
              </p:nvSpPr>
              <p:spPr>
                <a:xfrm>
                  <a:off x="6308724" y="3352800"/>
                  <a:ext cx="54927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48" name="矩形"/>
                <p:cNvSpPr/>
                <p:nvPr/>
              </p:nvSpPr>
              <p:spPr>
                <a:xfrm flipH="1">
                  <a:off x="5943599" y="4708525"/>
                  <a:ext cx="342900" cy="39687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49" name="矩形"/>
                <p:cNvSpPr/>
                <p:nvPr/>
              </p:nvSpPr>
              <p:spPr>
                <a:xfrm>
                  <a:off x="6827837" y="4343400"/>
                  <a:ext cx="550862" cy="457200"/>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R</a:t>
                  </a:r>
                  <a:endParaRPr lang="zh-CN" altLang="en-US"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3450" name="直线"/>
                <p:cNvSpPr/>
                <p:nvPr/>
              </p:nvSpPr>
              <p:spPr>
                <a:xfrm>
                  <a:off x="6827837" y="4724400"/>
                  <a:ext cx="0" cy="68261"/>
                </a:xfrm>
                <a:prstGeom prst="line">
                  <a:avLst/>
                </a:prstGeom>
                <a:noFill/>
                <a:ln w="38100" cap="flat" cmpd="sng">
                  <a:solidFill>
                    <a:srgbClr val="000000"/>
                  </a:solidFill>
                  <a:prstDash val="solid"/>
                  <a:round/>
                </a:ln>
              </p:spPr>
            </p:sp>
          </p:grpSp>
        </p:grpSp>
      </p:grpSp>
      <p:sp>
        <p:nvSpPr>
          <p:cNvPr id="3454" name="矩形"/>
          <p:cNvSpPr/>
          <p:nvPr/>
        </p:nvSpPr>
        <p:spPr>
          <a:xfrm>
            <a:off x="1203325" y="196850"/>
            <a:ext cx="184148" cy="519113"/>
          </a:xfrm>
          <a:prstGeom prst="rect">
            <a:avLst/>
          </a:prstGeom>
          <a:noFill/>
          <a:ln w="9525" cap="flat" cmpd="sng">
            <a:noFill/>
            <a:prstDash val="solid"/>
            <a:round/>
          </a:ln>
        </p:spPr>
      </p:sp>
      <p:sp>
        <p:nvSpPr>
          <p:cNvPr id="3455" name="矩形"/>
          <p:cNvSpPr/>
          <p:nvPr/>
        </p:nvSpPr>
        <p:spPr>
          <a:xfrm>
            <a:off x="685800" y="381000"/>
            <a:ext cx="3398838"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输入信号接在反相端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456" name="矩形"/>
          <p:cNvSpPr/>
          <p:nvPr/>
        </p:nvSpPr>
        <p:spPr>
          <a:xfrm>
            <a:off x="762000" y="2909888"/>
            <a:ext cx="3398838"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输入信号接在同相端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3473" name="组合"/>
          <p:cNvGrpSpPr/>
          <p:nvPr/>
        </p:nvGrpSpPr>
        <p:grpSpPr>
          <a:xfrm>
            <a:off x="5029200" y="408942"/>
            <a:ext cx="2879725" cy="2957511"/>
            <a:chOff x="5029200" y="408942"/>
            <a:chExt cx="2879725" cy="2957511"/>
          </a:xfrm>
        </p:grpSpPr>
        <p:sp>
          <p:nvSpPr>
            <p:cNvPr id="3457" name="矩形"/>
            <p:cNvSpPr/>
            <p:nvPr/>
          </p:nvSpPr>
          <p:spPr>
            <a:xfrm>
              <a:off x="5303837" y="2847341"/>
              <a:ext cx="233045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58" name="矩形"/>
            <p:cNvSpPr/>
            <p:nvPr/>
          </p:nvSpPr>
          <p:spPr>
            <a:xfrm>
              <a:off x="5257800" y="2367917"/>
              <a:ext cx="1371600"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459" name="矩形"/>
            <p:cNvSpPr/>
            <p:nvPr/>
          </p:nvSpPr>
          <p:spPr>
            <a:xfrm>
              <a:off x="5165724" y="653417"/>
              <a:ext cx="1303336"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460" name="直线"/>
            <p:cNvSpPr/>
            <p:nvPr/>
          </p:nvSpPr>
          <p:spPr>
            <a:xfrm>
              <a:off x="5578475" y="1132842"/>
              <a:ext cx="1233486" cy="1587"/>
            </a:xfrm>
            <a:prstGeom prst="line">
              <a:avLst/>
            </a:prstGeom>
            <a:noFill/>
            <a:ln w="38100" cap="flat" cmpd="sng">
              <a:solidFill>
                <a:srgbClr val="CC0000"/>
              </a:solidFill>
              <a:prstDash val="solid"/>
              <a:round/>
            </a:ln>
          </p:spPr>
        </p:sp>
        <p:grpSp>
          <p:nvGrpSpPr>
            <p:cNvPr id="3465" name="组合"/>
            <p:cNvGrpSpPr/>
            <p:nvPr/>
          </p:nvGrpSpPr>
          <p:grpSpPr>
            <a:xfrm>
              <a:off x="6262688" y="1132842"/>
              <a:ext cx="1096962" cy="1509712"/>
              <a:chOff x="6262688" y="1132842"/>
              <a:chExt cx="1096962" cy="1509712"/>
            </a:xfrm>
          </p:grpSpPr>
          <p:grpSp>
            <p:nvGrpSpPr>
              <p:cNvPr id="3463" name="组合"/>
              <p:cNvGrpSpPr/>
              <p:nvPr/>
            </p:nvGrpSpPr>
            <p:grpSpPr>
              <a:xfrm>
                <a:off x="6811170" y="1132842"/>
                <a:ext cx="548480" cy="1509712"/>
                <a:chOff x="6811170" y="1132842"/>
                <a:chExt cx="548480" cy="1509712"/>
              </a:xfrm>
            </p:grpSpPr>
            <p:sp>
              <p:nvSpPr>
                <p:cNvPr id="3461" name="直线"/>
                <p:cNvSpPr/>
                <p:nvPr/>
              </p:nvSpPr>
              <p:spPr>
                <a:xfrm>
                  <a:off x="6811170" y="1132842"/>
                  <a:ext cx="0" cy="1509711"/>
                </a:xfrm>
                <a:prstGeom prst="line">
                  <a:avLst/>
                </a:prstGeom>
                <a:noFill/>
                <a:ln w="38100" cap="flat" cmpd="sng">
                  <a:solidFill>
                    <a:srgbClr val="CC0000"/>
                  </a:solidFill>
                  <a:prstDash val="solid"/>
                  <a:round/>
                </a:ln>
              </p:spPr>
            </p:sp>
            <p:sp>
              <p:nvSpPr>
                <p:cNvPr id="3462" name="直线"/>
                <p:cNvSpPr/>
                <p:nvPr/>
              </p:nvSpPr>
              <p:spPr>
                <a:xfrm>
                  <a:off x="6811170" y="2642555"/>
                  <a:ext cx="548480" cy="0"/>
                </a:xfrm>
                <a:prstGeom prst="line">
                  <a:avLst/>
                </a:prstGeom>
                <a:noFill/>
                <a:ln w="38100" cap="flat" cmpd="sng">
                  <a:solidFill>
                    <a:srgbClr val="CC0000"/>
                  </a:solidFill>
                  <a:prstDash val="solid"/>
                  <a:round/>
                </a:ln>
              </p:spPr>
            </p:sp>
          </p:grpSp>
          <p:sp>
            <p:nvSpPr>
              <p:cNvPr id="3464" name="直线"/>
              <p:cNvSpPr/>
              <p:nvPr/>
            </p:nvSpPr>
            <p:spPr>
              <a:xfrm flipH="1">
                <a:off x="6262688" y="2642555"/>
                <a:ext cx="548480" cy="0"/>
              </a:xfrm>
              <a:prstGeom prst="line">
                <a:avLst/>
              </a:prstGeom>
              <a:noFill/>
              <a:ln w="38100" cap="flat" cmpd="sng">
                <a:solidFill>
                  <a:srgbClr val="CC0000"/>
                </a:solidFill>
                <a:prstDash val="sysDot"/>
                <a:round/>
              </a:ln>
            </p:spPr>
          </p:sp>
        </p:grpSp>
        <p:sp>
          <p:nvSpPr>
            <p:cNvPr id="3466" name="直线"/>
            <p:cNvSpPr/>
            <p:nvPr/>
          </p:nvSpPr>
          <p:spPr>
            <a:xfrm>
              <a:off x="5029200" y="1886904"/>
              <a:ext cx="2468561" cy="0"/>
            </a:xfrm>
            <a:prstGeom prst="line">
              <a:avLst/>
            </a:prstGeom>
            <a:noFill/>
            <a:ln w="28575" cap="flat" cmpd="sng">
              <a:solidFill>
                <a:srgbClr val="000000"/>
              </a:solidFill>
              <a:prstDash val="solid"/>
              <a:round/>
              <a:tailEnd type="triangle" w="med" len="med"/>
            </a:ln>
          </p:spPr>
        </p:sp>
        <p:sp>
          <p:nvSpPr>
            <p:cNvPr id="3467" name="直线"/>
            <p:cNvSpPr/>
            <p:nvPr/>
          </p:nvSpPr>
          <p:spPr>
            <a:xfrm flipV="1">
              <a:off x="6262687" y="653417"/>
              <a:ext cx="0" cy="2193924"/>
            </a:xfrm>
            <a:prstGeom prst="line">
              <a:avLst/>
            </a:prstGeom>
            <a:noFill/>
            <a:ln w="28575" cap="flat" cmpd="sng">
              <a:solidFill>
                <a:srgbClr val="000000"/>
              </a:solidFill>
              <a:prstDash val="solid"/>
              <a:round/>
              <a:tailEnd type="triangle" w="med" len="med"/>
            </a:ln>
          </p:spPr>
        </p:sp>
        <p:sp>
          <p:nvSpPr>
            <p:cNvPr id="3468" name="矩形"/>
            <p:cNvSpPr/>
            <p:nvPr/>
          </p:nvSpPr>
          <p:spPr>
            <a:xfrm>
              <a:off x="7429500" y="1475742"/>
              <a:ext cx="4794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69" name="矩形"/>
            <p:cNvSpPr/>
            <p:nvPr/>
          </p:nvSpPr>
          <p:spPr>
            <a:xfrm>
              <a:off x="6308724" y="408942"/>
              <a:ext cx="5492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70" name="矩形"/>
            <p:cNvSpPr/>
            <p:nvPr/>
          </p:nvSpPr>
          <p:spPr>
            <a:xfrm flipH="1">
              <a:off x="5943599" y="1826579"/>
              <a:ext cx="342900" cy="39687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71" name="矩形"/>
            <p:cNvSpPr/>
            <p:nvPr/>
          </p:nvSpPr>
          <p:spPr>
            <a:xfrm>
              <a:off x="6811962" y="1385255"/>
              <a:ext cx="550862" cy="457200"/>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rPr>
                <a:t>R</a:t>
              </a:r>
              <a:endParaRPr lang="zh-CN" altLang="en-US"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3472" name="直线"/>
            <p:cNvSpPr/>
            <p:nvPr/>
          </p:nvSpPr>
          <p:spPr>
            <a:xfrm>
              <a:off x="6811962" y="1818642"/>
              <a:ext cx="0" cy="68261"/>
            </a:xfrm>
            <a:prstGeom prst="line">
              <a:avLst/>
            </a:prstGeom>
            <a:noFill/>
            <a:ln w="38100" cap="flat" cmpd="sng">
              <a:solidFill>
                <a:srgbClr val="000000"/>
              </a:solidFill>
              <a:prstDash val="solid"/>
              <a:roun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56"/>
                                        </p:tgtEl>
                                        <p:attrNameLst>
                                          <p:attrName>style.visibility</p:attrName>
                                        </p:attrNameLst>
                                      </p:cBhvr>
                                      <p:to>
                                        <p:strVal val="visible"/>
                                      </p:to>
                                    </p:set>
                                    <p:animEffect transition="in" filter="wipe(left)">
                                      <p:cBhvr>
                                        <p:cTn id="7" dur="500"/>
                                        <p:tgtEl>
                                          <p:spTgt spid="3456"/>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3441"/>
                                        </p:tgtEl>
                                        <p:attrNameLst>
                                          <p:attrName>style.visibility</p:attrName>
                                        </p:attrNameLst>
                                      </p:cBhvr>
                                      <p:to>
                                        <p:strVal val="visible"/>
                                      </p:to>
                                    </p:set>
                                    <p:animEffect transition="in" filter="box(out)">
                                      <p:cBhvr>
                                        <p:cTn id="11" dur="500"/>
                                        <p:tgtEl>
                                          <p:spTgt spid="34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48"/>
                                        </p:tgtEl>
                                        <p:attrNameLst>
                                          <p:attrName>style.visibility</p:attrName>
                                        </p:attrNameLst>
                                      </p:cBhvr>
                                      <p:to>
                                        <p:strVal val="visible"/>
                                      </p:to>
                                    </p:set>
                                    <p:animEffect transition="in" filter="wipe(left)">
                                      <p:cBhvr>
                                        <p:cTn id="16" dur="500"/>
                                        <p:tgtEl>
                                          <p:spTgt spid="33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48">
                                            <p:txEl>
                                              <p:pRg st="0" end="0"/>
                                            </p:txEl>
                                          </p:spTgt>
                                        </p:tgtEl>
                                        <p:attrNameLst>
                                          <p:attrName>style.visibility</p:attrName>
                                        </p:attrNameLst>
                                      </p:cBhvr>
                                      <p:to>
                                        <p:strVal val="visible"/>
                                      </p:to>
                                    </p:set>
                                    <p:animEffect transition="in" filter="wipe(left)">
                                      <p:cBhvr>
                                        <p:cTn id="21" dur="500"/>
                                        <p:tgtEl>
                                          <p:spTgt spid="334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48">
                                            <p:txEl>
                                              <p:pRg st="1" end="1"/>
                                            </p:txEl>
                                          </p:spTgt>
                                        </p:tgtEl>
                                        <p:attrNameLst>
                                          <p:attrName>style.visibility</p:attrName>
                                        </p:attrNameLst>
                                      </p:cBhvr>
                                      <p:to>
                                        <p:strVal val="visible"/>
                                      </p:to>
                                    </p:set>
                                    <p:animEffect transition="in" filter="wipe(left)">
                                      <p:cBhvr>
                                        <p:cTn id="26" dur="500"/>
                                        <p:tgtEl>
                                          <p:spTgt spid="334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453"/>
                                        </p:tgtEl>
                                        <p:attrNameLst>
                                          <p:attrName>style.visibility</p:attrName>
                                        </p:attrNameLst>
                                      </p:cBhvr>
                                      <p:to>
                                        <p:strVal val="visible"/>
                                      </p:to>
                                    </p:set>
                                    <p:animEffect transition="in" filter="box(out)">
                                      <p:cBhvr>
                                        <p:cTn id="31" dur="500"/>
                                        <p:tgtEl>
                                          <p:spTgt spid="345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3353"/>
                                        </p:tgtEl>
                                        <p:attrNameLst>
                                          <p:attrName>style.visibility</p:attrName>
                                        </p:attrNameLst>
                                      </p:cBhvr>
                                      <p:to>
                                        <p:strVal val="visible"/>
                                      </p:to>
                                    </p:set>
                                    <p:animEffect transition="in" filter="strips(upRight)">
                                      <p:cBhvr>
                                        <p:cTn id="36" dur="500"/>
                                        <p:tgtEl>
                                          <p:spTgt spid="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6" grpId="0"/>
      <p:bldP spid="3441" grpId="0" animBg="1"/>
      <p:bldP spid="3348" grpId="0" animBg="1"/>
      <p:bldP spid="3453" grpId="0" animBg="1"/>
      <p:bldP spid="33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76" name="文本框"/>
          <p:cNvSpPr>
            <a:spLocks noGrp="1"/>
          </p:cNvSpPr>
          <p:nvPr>
            <p:ph type="subTitle" idx="1"/>
          </p:nvPr>
        </p:nvSpPr>
        <p:spPr>
          <a:xfrm>
            <a:off x="381000" y="304800"/>
            <a:ext cx="52578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20000"/>
              </a:spcBef>
              <a:spcAft>
                <a:spcPts val="0"/>
              </a:spcAft>
              <a:buNone/>
            </a:pPr>
            <a:r>
              <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输出带限幅的电压比较器</a:t>
            </a:r>
            <a:endPar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477" name="矩形"/>
          <p:cNvSpPr/>
          <p:nvPr/>
        </p:nvSpPr>
        <p:spPr>
          <a:xfrm>
            <a:off x="533400" y="4167188"/>
            <a:ext cx="5638800" cy="192881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设稳压管的稳定电压为</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Z</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忽略稳压管的正向导通压降</a:t>
            </a:r>
            <a:endPar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则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&lt;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Z </a:t>
            </a:r>
            <a:endPar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&gt;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Z</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3480" name="组合"/>
          <p:cNvGrpSpPr/>
          <p:nvPr/>
        </p:nvGrpSpPr>
        <p:grpSpPr>
          <a:xfrm>
            <a:off x="6324599" y="1309688"/>
            <a:ext cx="1495424" cy="1676398"/>
            <a:chOff x="6324599" y="1309688"/>
            <a:chExt cx="1495424" cy="1676398"/>
          </a:xfrm>
        </p:grpSpPr>
        <p:sp>
          <p:nvSpPr>
            <p:cNvPr id="3478" name="矩形"/>
            <p:cNvSpPr/>
            <p:nvPr/>
          </p:nvSpPr>
          <p:spPr>
            <a:xfrm>
              <a:off x="7086600" y="1309688"/>
              <a:ext cx="733424"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Z</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479" name="矩形"/>
            <p:cNvSpPr/>
            <p:nvPr/>
          </p:nvSpPr>
          <p:spPr>
            <a:xfrm>
              <a:off x="6324599" y="2528888"/>
              <a:ext cx="838200" cy="45719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Z</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aphicFrame>
        <p:nvGraphicFramePr>
          <p:cNvPr id="3481" name="对象"/>
          <p:cNvGraphicFramePr>
            <a:graphicFrameLocks noChangeAspect="1"/>
          </p:cNvGraphicFramePr>
          <p:nvPr/>
        </p:nvGraphicFramePr>
        <p:xfrm>
          <a:off x="6248400" y="4495800"/>
          <a:ext cx="2209800" cy="1587498"/>
        </p:xfrm>
        <a:graphic>
          <a:graphicData uri="http://schemas.openxmlformats.org/presentationml/2006/ole">
            <mc:AlternateContent xmlns:mc="http://schemas.openxmlformats.org/markup-compatibility/2006">
              <mc:Choice xmlns:v="urn:schemas-microsoft-com:vml" Requires="v">
                <p:oleObj spid="_x0000_s0" name="package" r:id="rId1" imgW="685800" imgH="586740" progId="package">
                  <p:embed/>
                </p:oleObj>
              </mc:Choice>
              <mc:Fallback>
                <p:oleObj name="package" r:id="rId1" imgW="685800" imgH="586740" progId="package">
                  <p:embed/>
                  <p:pic>
                    <p:nvPicPr>
                      <p:cNvPr id="0" name="对象"/>
                      <p:cNvPicPr>
                        <a:picLocks noChangeAspect="1"/>
                      </p:cNvPicPr>
                      <p:nvPr/>
                    </p:nvPicPr>
                    <p:blipFill>
                      <a:blip r:embed="rId2" cstate="print"/>
                      <a:stretch>
                        <a:fillRect/>
                      </a:stretch>
                    </p:blipFill>
                    <p:spPr>
                      <a:xfrm>
                        <a:off x="6248400" y="4495800"/>
                        <a:ext cx="2209800" cy="1587498"/>
                      </a:xfrm>
                      <a:prstGeom prst="rect">
                        <a:avLst/>
                      </a:prstGeom>
                      <a:noFill/>
                      <a:ln w="9525" cap="flat" cmpd="sng">
                        <a:noFill/>
                        <a:prstDash val="solid"/>
                        <a:miter/>
                      </a:ln>
                    </p:spPr>
                  </p:pic>
                </p:oleObj>
              </mc:Fallback>
            </mc:AlternateContent>
          </a:graphicData>
        </a:graphic>
      </p:graphicFrame>
      <p:grpSp>
        <p:nvGrpSpPr>
          <p:cNvPr id="3544" name="组合"/>
          <p:cNvGrpSpPr/>
          <p:nvPr/>
        </p:nvGrpSpPr>
        <p:grpSpPr>
          <a:xfrm>
            <a:off x="381000" y="838200"/>
            <a:ext cx="5105400" cy="2081213"/>
            <a:chOff x="381000" y="838200"/>
            <a:chExt cx="5105400" cy="2081213"/>
          </a:xfrm>
        </p:grpSpPr>
        <p:sp>
          <p:nvSpPr>
            <p:cNvPr id="3482" name="矩形"/>
            <p:cNvSpPr/>
            <p:nvPr/>
          </p:nvSpPr>
          <p:spPr>
            <a:xfrm>
              <a:off x="2971799" y="1081087"/>
              <a:ext cx="7620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483" name="直线"/>
            <p:cNvSpPr/>
            <p:nvPr/>
          </p:nvSpPr>
          <p:spPr>
            <a:xfrm>
              <a:off x="1776412" y="990600"/>
              <a:ext cx="0" cy="0"/>
            </a:xfrm>
            <a:prstGeom prst="line">
              <a:avLst/>
            </a:prstGeom>
            <a:noFill/>
            <a:ln w="38100" cap="flat" cmpd="sng">
              <a:solidFill>
                <a:srgbClr val="000000"/>
              </a:solidFill>
              <a:prstDash val="solid"/>
              <a:round/>
            </a:ln>
          </p:spPr>
        </p:sp>
        <p:sp>
          <p:nvSpPr>
            <p:cNvPr id="3484" name="矩形"/>
            <p:cNvSpPr/>
            <p:nvPr/>
          </p:nvSpPr>
          <p:spPr>
            <a:xfrm>
              <a:off x="3981450" y="1693862"/>
              <a:ext cx="590550" cy="519112"/>
            </a:xfrm>
            <a:prstGeom prst="rect">
              <a:avLst/>
            </a:prstGeom>
            <a:noFill/>
            <a:ln w="9525" cap="flat" cmpd="sng">
              <a:noFill/>
              <a:prstDash val="solid"/>
              <a:round/>
            </a:ln>
          </p:spPr>
        </p:sp>
        <p:sp>
          <p:nvSpPr>
            <p:cNvPr id="3485" name="直线"/>
            <p:cNvSpPr/>
            <p:nvPr/>
          </p:nvSpPr>
          <p:spPr>
            <a:xfrm>
              <a:off x="1776412" y="990600"/>
              <a:ext cx="0" cy="0"/>
            </a:xfrm>
            <a:prstGeom prst="line">
              <a:avLst/>
            </a:prstGeom>
            <a:noFill/>
            <a:ln w="38100" cap="flat" cmpd="sng">
              <a:solidFill>
                <a:srgbClr val="000000"/>
              </a:solidFill>
              <a:prstDash val="solid"/>
              <a:round/>
            </a:ln>
          </p:spPr>
        </p:sp>
        <p:sp>
          <p:nvSpPr>
            <p:cNvPr id="3486" name="直线"/>
            <p:cNvSpPr/>
            <p:nvPr/>
          </p:nvSpPr>
          <p:spPr>
            <a:xfrm>
              <a:off x="3886200" y="1639887"/>
              <a:ext cx="831849" cy="0"/>
            </a:xfrm>
            <a:prstGeom prst="line">
              <a:avLst/>
            </a:prstGeom>
            <a:noFill/>
            <a:ln w="38100" cap="flat" cmpd="sng">
              <a:solidFill>
                <a:srgbClr val="000000"/>
              </a:solidFill>
              <a:prstDash val="solid"/>
              <a:round/>
            </a:ln>
          </p:spPr>
        </p:sp>
        <p:sp>
          <p:nvSpPr>
            <p:cNvPr id="3487" name="矩形"/>
            <p:cNvSpPr/>
            <p:nvPr/>
          </p:nvSpPr>
          <p:spPr>
            <a:xfrm>
              <a:off x="3465512" y="1143000"/>
              <a:ext cx="512762"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488" name="矩形"/>
            <p:cNvSpPr/>
            <p:nvPr/>
          </p:nvSpPr>
          <p:spPr>
            <a:xfrm flipV="1">
              <a:off x="3429000" y="1563687"/>
              <a:ext cx="457200" cy="152400"/>
            </a:xfrm>
            <a:prstGeom prst="rect">
              <a:avLst/>
            </a:prstGeom>
            <a:noFill/>
            <a:ln w="38100" cap="flat" cmpd="sng">
              <a:solidFill>
                <a:srgbClr val="003399"/>
              </a:solidFill>
              <a:prstDash val="solid"/>
              <a:miter/>
            </a:ln>
          </p:spPr>
        </p:sp>
        <p:grpSp>
          <p:nvGrpSpPr>
            <p:cNvPr id="3500" name="组合"/>
            <p:cNvGrpSpPr/>
            <p:nvPr/>
          </p:nvGrpSpPr>
          <p:grpSpPr>
            <a:xfrm>
              <a:off x="3505199" y="1905000"/>
              <a:ext cx="1333500" cy="990600"/>
              <a:chOff x="3505199" y="1905000"/>
              <a:chExt cx="1333500" cy="990600"/>
            </a:xfrm>
          </p:grpSpPr>
          <p:grpSp>
            <p:nvGrpSpPr>
              <p:cNvPr id="3492" name="组合"/>
              <p:cNvGrpSpPr/>
              <p:nvPr/>
            </p:nvGrpSpPr>
            <p:grpSpPr>
              <a:xfrm>
                <a:off x="4040188" y="2209800"/>
                <a:ext cx="304799" cy="381000"/>
                <a:chOff x="4040188" y="2209800"/>
                <a:chExt cx="304799" cy="381000"/>
              </a:xfrm>
            </p:grpSpPr>
            <p:sp>
              <p:nvSpPr>
                <p:cNvPr id="3489" name="直线"/>
                <p:cNvSpPr/>
                <p:nvPr/>
              </p:nvSpPr>
              <p:spPr>
                <a:xfrm rot="-5400000">
                  <a:off x="4191000" y="2209800"/>
                  <a:ext cx="0" cy="304799"/>
                </a:xfrm>
                <a:prstGeom prst="line">
                  <a:avLst/>
                </a:prstGeom>
                <a:noFill/>
                <a:ln w="38100" cap="flat" cmpd="sng">
                  <a:solidFill>
                    <a:srgbClr val="003399"/>
                  </a:solidFill>
                  <a:prstDash val="solid"/>
                  <a:round/>
                </a:ln>
              </p:spPr>
            </p:sp>
            <p:sp>
              <p:nvSpPr>
                <p:cNvPr id="3490" name="等腰三角形"/>
                <p:cNvSpPr/>
                <p:nvPr/>
              </p:nvSpPr>
              <p:spPr>
                <a:xfrm>
                  <a:off x="4040188" y="2370138"/>
                  <a:ext cx="304799" cy="220661"/>
                </a:xfrm>
                <a:prstGeom prst="triangle">
                  <a:avLst>
                    <a:gd name="adj" fmla="val 50000"/>
                  </a:avLst>
                </a:prstGeom>
                <a:noFill/>
                <a:ln w="38100" cap="flat" cmpd="sng">
                  <a:solidFill>
                    <a:srgbClr val="003399"/>
                  </a:solidFill>
                  <a:prstDash val="solid"/>
                  <a:miter/>
                </a:ln>
              </p:spPr>
            </p:sp>
            <p:sp>
              <p:nvSpPr>
                <p:cNvPr id="3491" name="直线"/>
                <p:cNvSpPr/>
                <p:nvPr/>
              </p:nvSpPr>
              <p:spPr>
                <a:xfrm rot="16200000" flipH="1">
                  <a:off x="4316412" y="2390775"/>
                  <a:ext cx="52386" cy="0"/>
                </a:xfrm>
                <a:prstGeom prst="line">
                  <a:avLst/>
                </a:prstGeom>
                <a:noFill/>
                <a:ln w="38100" cap="flat" cmpd="sng">
                  <a:solidFill>
                    <a:srgbClr val="003399"/>
                  </a:solidFill>
                  <a:prstDash val="solid"/>
                  <a:round/>
                </a:ln>
              </p:spPr>
            </p:sp>
          </p:grpSp>
          <p:sp>
            <p:nvSpPr>
              <p:cNvPr id="3493" name="直线"/>
              <p:cNvSpPr/>
              <p:nvPr/>
            </p:nvSpPr>
            <p:spPr>
              <a:xfrm rot="-5400000">
                <a:off x="3543300" y="2247900"/>
                <a:ext cx="1295400" cy="0"/>
              </a:xfrm>
              <a:prstGeom prst="line">
                <a:avLst/>
              </a:prstGeom>
              <a:noFill/>
              <a:ln w="38100" cap="flat" cmpd="sng">
                <a:solidFill>
                  <a:srgbClr val="003399"/>
                </a:solidFill>
                <a:prstDash val="solid"/>
                <a:round/>
              </a:ln>
            </p:spPr>
          </p:sp>
          <p:sp>
            <p:nvSpPr>
              <p:cNvPr id="3494" name="直线"/>
              <p:cNvSpPr/>
              <p:nvPr/>
            </p:nvSpPr>
            <p:spPr>
              <a:xfrm>
                <a:off x="4038600" y="2895600"/>
                <a:ext cx="304800" cy="0"/>
              </a:xfrm>
              <a:prstGeom prst="line">
                <a:avLst/>
              </a:prstGeom>
              <a:noFill/>
              <a:ln w="38100" cap="flat" cmpd="sng">
                <a:solidFill>
                  <a:srgbClr val="003399"/>
                </a:solidFill>
                <a:prstDash val="solid"/>
                <a:round/>
              </a:ln>
            </p:spPr>
          </p:sp>
          <p:sp>
            <p:nvSpPr>
              <p:cNvPr id="3495" name="矩形"/>
              <p:cNvSpPr/>
              <p:nvPr/>
            </p:nvSpPr>
            <p:spPr>
              <a:xfrm>
                <a:off x="3505199" y="19050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25000">
                    <a:solidFill>
                      <a:srgbClr val="FF0000"/>
                    </a:solidFill>
                    <a:latin typeface="Times New Roman" panose="02020603050405020304" charset="0"/>
                    <a:ea typeface="宋体" panose="02010600030101010101" pitchFamily="2" charset="-122"/>
                    <a:cs typeface="宋体" panose="02010600030101010101" pitchFamily="2" charset="-122"/>
                  </a:rPr>
                  <a:t>Z</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499" name="组合"/>
              <p:cNvGrpSpPr/>
              <p:nvPr/>
            </p:nvGrpSpPr>
            <p:grpSpPr>
              <a:xfrm flipH="1" flipV="1">
                <a:off x="4037011" y="1989137"/>
                <a:ext cx="306386" cy="220661"/>
                <a:chOff x="4037011" y="1989137"/>
                <a:chExt cx="306386" cy="220661"/>
              </a:xfrm>
            </p:grpSpPr>
            <p:sp>
              <p:nvSpPr>
                <p:cNvPr id="3496" name="直线"/>
                <p:cNvSpPr/>
                <p:nvPr/>
              </p:nvSpPr>
              <p:spPr>
                <a:xfrm rot="-5400000">
                  <a:off x="4190998" y="1836737"/>
                  <a:ext cx="0" cy="304800"/>
                </a:xfrm>
                <a:prstGeom prst="line">
                  <a:avLst/>
                </a:prstGeom>
                <a:noFill/>
                <a:ln w="38100" cap="flat" cmpd="sng">
                  <a:solidFill>
                    <a:srgbClr val="003399"/>
                  </a:solidFill>
                  <a:prstDash val="solid"/>
                  <a:round/>
                </a:ln>
              </p:spPr>
            </p:sp>
            <p:sp>
              <p:nvSpPr>
                <p:cNvPr id="3497" name="等腰三角形"/>
                <p:cNvSpPr/>
                <p:nvPr/>
              </p:nvSpPr>
              <p:spPr>
                <a:xfrm>
                  <a:off x="4037011" y="1989137"/>
                  <a:ext cx="304800" cy="220661"/>
                </a:xfrm>
                <a:prstGeom prst="triangle">
                  <a:avLst>
                    <a:gd name="adj" fmla="val 50000"/>
                  </a:avLst>
                </a:prstGeom>
                <a:noFill/>
                <a:ln w="38100" cap="flat" cmpd="sng">
                  <a:solidFill>
                    <a:srgbClr val="003399"/>
                  </a:solidFill>
                  <a:prstDash val="solid"/>
                  <a:miter/>
                </a:ln>
              </p:spPr>
            </p:sp>
            <p:sp>
              <p:nvSpPr>
                <p:cNvPr id="3498" name="直线"/>
                <p:cNvSpPr/>
                <p:nvPr/>
              </p:nvSpPr>
              <p:spPr>
                <a:xfrm rot="16200000" flipH="1">
                  <a:off x="4314823" y="2017712"/>
                  <a:ext cx="52387" cy="0"/>
                </a:xfrm>
                <a:prstGeom prst="line">
                  <a:avLst/>
                </a:prstGeom>
                <a:noFill/>
                <a:ln w="38100" cap="flat" cmpd="sng">
                  <a:solidFill>
                    <a:srgbClr val="003399"/>
                  </a:solidFill>
                  <a:prstDash val="solid"/>
                  <a:round/>
                </a:ln>
              </p:spPr>
            </p:sp>
          </p:grpSp>
        </p:grpSp>
        <p:sp>
          <p:nvSpPr>
            <p:cNvPr id="3501" name="矩形"/>
            <p:cNvSpPr/>
            <p:nvPr/>
          </p:nvSpPr>
          <p:spPr>
            <a:xfrm>
              <a:off x="838200" y="19812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502" name="矩形"/>
            <p:cNvSpPr/>
            <p:nvPr/>
          </p:nvSpPr>
          <p:spPr>
            <a:xfrm>
              <a:off x="4800600" y="18430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503" name="矩形"/>
            <p:cNvSpPr/>
            <p:nvPr/>
          </p:nvSpPr>
          <p:spPr>
            <a:xfrm>
              <a:off x="381000" y="16906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504" name="矩形"/>
            <p:cNvSpPr/>
            <p:nvPr/>
          </p:nvSpPr>
          <p:spPr>
            <a:xfrm>
              <a:off x="1495425" y="1828800"/>
              <a:ext cx="409575" cy="125411"/>
            </a:xfrm>
            <a:prstGeom prst="rect">
              <a:avLst/>
            </a:prstGeom>
            <a:noFill/>
            <a:ln w="38100" cap="flat" cmpd="sng">
              <a:solidFill>
                <a:srgbClr val="000000"/>
              </a:solidFill>
              <a:prstDash val="solid"/>
              <a:miter/>
            </a:ln>
          </p:spPr>
        </p:sp>
        <p:sp>
          <p:nvSpPr>
            <p:cNvPr id="3505" name="矩形"/>
            <p:cNvSpPr/>
            <p:nvPr/>
          </p:nvSpPr>
          <p:spPr>
            <a:xfrm>
              <a:off x="1495425" y="1417637"/>
              <a:ext cx="409575" cy="125411"/>
            </a:xfrm>
            <a:prstGeom prst="rect">
              <a:avLst/>
            </a:prstGeom>
            <a:noFill/>
            <a:ln w="38100" cap="flat" cmpd="sng">
              <a:solidFill>
                <a:srgbClr val="000000"/>
              </a:solidFill>
              <a:prstDash val="solid"/>
              <a:miter/>
            </a:ln>
          </p:spPr>
        </p:sp>
        <p:sp>
          <p:nvSpPr>
            <p:cNvPr id="3506" name="矩形"/>
            <p:cNvSpPr/>
            <p:nvPr/>
          </p:nvSpPr>
          <p:spPr>
            <a:xfrm>
              <a:off x="1447800" y="1919287"/>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507" name="直线"/>
            <p:cNvSpPr/>
            <p:nvPr/>
          </p:nvSpPr>
          <p:spPr>
            <a:xfrm flipH="1">
              <a:off x="838200" y="1477962"/>
              <a:ext cx="665161" cy="0"/>
            </a:xfrm>
            <a:prstGeom prst="line">
              <a:avLst/>
            </a:prstGeom>
            <a:noFill/>
            <a:ln w="38100" cap="flat" cmpd="sng">
              <a:solidFill>
                <a:srgbClr val="000000"/>
              </a:solidFill>
              <a:prstDash val="solid"/>
              <a:round/>
            </a:ln>
          </p:spPr>
        </p:sp>
        <p:sp>
          <p:nvSpPr>
            <p:cNvPr id="3508" name="直线"/>
            <p:cNvSpPr/>
            <p:nvPr/>
          </p:nvSpPr>
          <p:spPr>
            <a:xfrm flipH="1">
              <a:off x="1330325" y="1890712"/>
              <a:ext cx="193674" cy="0"/>
            </a:xfrm>
            <a:prstGeom prst="line">
              <a:avLst/>
            </a:prstGeom>
            <a:noFill/>
            <a:ln w="38100" cap="flat" cmpd="sng">
              <a:solidFill>
                <a:srgbClr val="000000"/>
              </a:solidFill>
              <a:prstDash val="solid"/>
              <a:round/>
            </a:ln>
          </p:spPr>
        </p:sp>
        <p:sp>
          <p:nvSpPr>
            <p:cNvPr id="3509" name="矩形" descr="40%"/>
            <p:cNvSpPr/>
            <p:nvPr/>
          </p:nvSpPr>
          <p:spPr>
            <a:xfrm>
              <a:off x="2206625" y="1112837"/>
              <a:ext cx="822325" cy="982663"/>
            </a:xfrm>
            <a:prstGeom prst="rect">
              <a:avLst/>
            </a:prstGeom>
            <a:noFill/>
            <a:ln w="38100" cap="flat" cmpd="sng">
              <a:solidFill>
                <a:srgbClr val="000000"/>
              </a:solidFill>
              <a:prstDash val="solid"/>
              <a:miter/>
            </a:ln>
          </p:spPr>
        </p:sp>
        <p:sp>
          <p:nvSpPr>
            <p:cNvPr id="3510" name="矩形"/>
            <p:cNvSpPr/>
            <p:nvPr/>
          </p:nvSpPr>
          <p:spPr>
            <a:xfrm>
              <a:off x="2195512" y="1625600"/>
              <a:ext cx="3540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11" name="矩形"/>
            <p:cNvSpPr/>
            <p:nvPr/>
          </p:nvSpPr>
          <p:spPr>
            <a:xfrm>
              <a:off x="2700337" y="14017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12" name="矩形"/>
            <p:cNvSpPr/>
            <p:nvPr/>
          </p:nvSpPr>
          <p:spPr>
            <a:xfrm>
              <a:off x="2539999" y="1055687"/>
              <a:ext cx="8366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13" name="直线"/>
            <p:cNvSpPr/>
            <p:nvPr/>
          </p:nvSpPr>
          <p:spPr>
            <a:xfrm>
              <a:off x="1889125" y="1890712"/>
              <a:ext cx="315911" cy="0"/>
            </a:xfrm>
            <a:prstGeom prst="line">
              <a:avLst/>
            </a:prstGeom>
            <a:noFill/>
            <a:ln w="38100" cap="flat" cmpd="sng">
              <a:solidFill>
                <a:srgbClr val="000000"/>
              </a:solidFill>
              <a:prstDash val="solid"/>
              <a:round/>
            </a:ln>
          </p:spPr>
        </p:sp>
        <p:sp>
          <p:nvSpPr>
            <p:cNvPr id="3514" name="直线"/>
            <p:cNvSpPr/>
            <p:nvPr/>
          </p:nvSpPr>
          <p:spPr>
            <a:xfrm>
              <a:off x="3028950" y="1630361"/>
              <a:ext cx="403225" cy="0"/>
            </a:xfrm>
            <a:prstGeom prst="line">
              <a:avLst/>
            </a:prstGeom>
            <a:noFill/>
            <a:ln w="38100" cap="flat" cmpd="sng">
              <a:solidFill>
                <a:srgbClr val="000000"/>
              </a:solidFill>
              <a:prstDash val="solid"/>
              <a:round/>
            </a:ln>
          </p:spPr>
        </p:sp>
        <p:sp>
          <p:nvSpPr>
            <p:cNvPr id="3515" name="直线"/>
            <p:cNvSpPr/>
            <p:nvPr/>
          </p:nvSpPr>
          <p:spPr>
            <a:xfrm>
              <a:off x="2052637" y="838200"/>
              <a:ext cx="0" cy="0"/>
            </a:xfrm>
            <a:prstGeom prst="line">
              <a:avLst/>
            </a:prstGeom>
            <a:noFill/>
            <a:ln w="28575" cap="flat" cmpd="sng">
              <a:solidFill>
                <a:srgbClr val="000000"/>
              </a:solidFill>
              <a:prstDash val="solid"/>
              <a:round/>
            </a:ln>
          </p:spPr>
        </p:sp>
        <p:sp>
          <p:nvSpPr>
            <p:cNvPr id="3516" name="直线"/>
            <p:cNvSpPr/>
            <p:nvPr/>
          </p:nvSpPr>
          <p:spPr>
            <a:xfrm>
              <a:off x="1889125" y="1479549"/>
              <a:ext cx="315911" cy="0"/>
            </a:xfrm>
            <a:prstGeom prst="line">
              <a:avLst/>
            </a:prstGeom>
            <a:noFill/>
            <a:ln w="38100" cap="flat" cmpd="sng">
              <a:solidFill>
                <a:srgbClr val="000000"/>
              </a:solidFill>
              <a:prstDash val="solid"/>
              <a:round/>
            </a:ln>
          </p:spPr>
        </p:sp>
        <p:sp>
          <p:nvSpPr>
            <p:cNvPr id="3517" name="矩形"/>
            <p:cNvSpPr/>
            <p:nvPr/>
          </p:nvSpPr>
          <p:spPr>
            <a:xfrm>
              <a:off x="2206625" y="11938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18" name="矩形"/>
            <p:cNvSpPr/>
            <p:nvPr/>
          </p:nvSpPr>
          <p:spPr>
            <a:xfrm rot="5400000">
              <a:off x="2314575" y="1074737"/>
              <a:ext cx="371473"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19" name="椭圆"/>
            <p:cNvSpPr/>
            <p:nvPr/>
          </p:nvSpPr>
          <p:spPr>
            <a:xfrm>
              <a:off x="1219200" y="1863725"/>
              <a:ext cx="100012" cy="100012"/>
            </a:xfrm>
            <a:prstGeom prst="ellipse">
              <a:avLst/>
            </a:prstGeom>
            <a:noFill/>
            <a:ln w="38100" cap="flat" cmpd="sng">
              <a:solidFill>
                <a:srgbClr val="000000"/>
              </a:solidFill>
              <a:prstDash val="solid"/>
              <a:round/>
            </a:ln>
          </p:spPr>
        </p:sp>
        <p:sp>
          <p:nvSpPr>
            <p:cNvPr id="3520" name="椭圆"/>
            <p:cNvSpPr/>
            <p:nvPr/>
          </p:nvSpPr>
          <p:spPr>
            <a:xfrm>
              <a:off x="762000" y="1423987"/>
              <a:ext cx="100012" cy="100012"/>
            </a:xfrm>
            <a:prstGeom prst="ellipse">
              <a:avLst/>
            </a:prstGeom>
            <a:noFill/>
            <a:ln w="38100" cap="flat" cmpd="sng">
              <a:solidFill>
                <a:srgbClr val="000000"/>
              </a:solidFill>
              <a:prstDash val="solid"/>
              <a:round/>
            </a:ln>
          </p:spPr>
        </p:sp>
        <p:sp>
          <p:nvSpPr>
            <p:cNvPr id="3521" name="矩形"/>
            <p:cNvSpPr/>
            <p:nvPr/>
          </p:nvSpPr>
          <p:spPr>
            <a:xfrm>
              <a:off x="1420812" y="852487"/>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22" name="椭圆"/>
            <p:cNvSpPr/>
            <p:nvPr/>
          </p:nvSpPr>
          <p:spPr>
            <a:xfrm>
              <a:off x="4700587" y="1600200"/>
              <a:ext cx="100011" cy="100012"/>
            </a:xfrm>
            <a:prstGeom prst="ellipse">
              <a:avLst/>
            </a:prstGeom>
            <a:noFill/>
            <a:ln w="38100" cap="flat" cmpd="sng">
              <a:solidFill>
                <a:srgbClr val="000000"/>
              </a:solidFill>
              <a:prstDash val="solid"/>
              <a:round/>
            </a:ln>
          </p:spPr>
        </p:sp>
        <p:grpSp>
          <p:nvGrpSpPr>
            <p:cNvPr id="3527" name="组合"/>
            <p:cNvGrpSpPr/>
            <p:nvPr/>
          </p:nvGrpSpPr>
          <p:grpSpPr>
            <a:xfrm>
              <a:off x="4641850" y="2590799"/>
              <a:ext cx="234950" cy="328613"/>
              <a:chOff x="4641850" y="2590799"/>
              <a:chExt cx="234950" cy="328613"/>
            </a:xfrm>
          </p:grpSpPr>
          <p:grpSp>
            <p:nvGrpSpPr>
              <p:cNvPr id="3525" name="组合"/>
              <p:cNvGrpSpPr/>
              <p:nvPr/>
            </p:nvGrpSpPr>
            <p:grpSpPr>
              <a:xfrm>
                <a:off x="4641850" y="2676525"/>
                <a:ext cx="234950" cy="242888"/>
                <a:chOff x="4641850" y="2676525"/>
                <a:chExt cx="234950" cy="242888"/>
              </a:xfrm>
            </p:grpSpPr>
            <p:sp>
              <p:nvSpPr>
                <p:cNvPr id="3523" name="直线"/>
                <p:cNvSpPr/>
                <p:nvPr/>
              </p:nvSpPr>
              <p:spPr>
                <a:xfrm>
                  <a:off x="4641850" y="2919413"/>
                  <a:ext cx="234950" cy="0"/>
                </a:xfrm>
                <a:prstGeom prst="line">
                  <a:avLst/>
                </a:prstGeom>
                <a:noFill/>
                <a:ln w="38100" cap="flat" cmpd="sng">
                  <a:solidFill>
                    <a:srgbClr val="000000"/>
                  </a:solidFill>
                  <a:prstDash val="solid"/>
                  <a:round/>
                </a:ln>
              </p:spPr>
            </p:sp>
            <p:sp>
              <p:nvSpPr>
                <p:cNvPr id="3524" name="直线"/>
                <p:cNvSpPr/>
                <p:nvPr/>
              </p:nvSpPr>
              <p:spPr>
                <a:xfrm>
                  <a:off x="4763770" y="2676525"/>
                  <a:ext cx="0" cy="242886"/>
                </a:xfrm>
                <a:prstGeom prst="line">
                  <a:avLst/>
                </a:prstGeom>
                <a:noFill/>
                <a:ln w="38100" cap="flat" cmpd="sng">
                  <a:solidFill>
                    <a:srgbClr val="000000"/>
                  </a:solidFill>
                  <a:prstDash val="solid"/>
                  <a:round/>
                </a:ln>
              </p:spPr>
            </p:sp>
          </p:grpSp>
          <p:sp>
            <p:nvSpPr>
              <p:cNvPr id="3526" name="椭圆"/>
              <p:cNvSpPr/>
              <p:nvPr/>
            </p:nvSpPr>
            <p:spPr>
              <a:xfrm>
                <a:off x="4718050" y="2590799"/>
                <a:ext cx="100012" cy="100011"/>
              </a:xfrm>
              <a:prstGeom prst="ellipse">
                <a:avLst/>
              </a:prstGeom>
              <a:noFill/>
              <a:ln w="38100" cap="flat" cmpd="sng">
                <a:solidFill>
                  <a:srgbClr val="000000"/>
                </a:solidFill>
                <a:prstDash val="solid"/>
                <a:round/>
              </a:ln>
            </p:spPr>
          </p:sp>
        </p:grpSp>
        <p:sp>
          <p:nvSpPr>
            <p:cNvPr id="3528" name="矩形"/>
            <p:cNvSpPr/>
            <p:nvPr/>
          </p:nvSpPr>
          <p:spPr>
            <a:xfrm>
              <a:off x="4800600" y="13716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529" name="矩形"/>
            <p:cNvSpPr/>
            <p:nvPr/>
          </p:nvSpPr>
          <p:spPr>
            <a:xfrm>
              <a:off x="4800600" y="23622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534" name="组合"/>
            <p:cNvGrpSpPr/>
            <p:nvPr/>
          </p:nvGrpSpPr>
          <p:grpSpPr>
            <a:xfrm>
              <a:off x="1136650" y="2590799"/>
              <a:ext cx="234949" cy="328613"/>
              <a:chOff x="1136650" y="2590799"/>
              <a:chExt cx="234949" cy="328613"/>
            </a:xfrm>
          </p:grpSpPr>
          <p:grpSp>
            <p:nvGrpSpPr>
              <p:cNvPr id="3532" name="组合"/>
              <p:cNvGrpSpPr/>
              <p:nvPr/>
            </p:nvGrpSpPr>
            <p:grpSpPr>
              <a:xfrm>
                <a:off x="1136650" y="2676525"/>
                <a:ext cx="234949" cy="242888"/>
                <a:chOff x="1136650" y="2676525"/>
                <a:chExt cx="234949" cy="242888"/>
              </a:xfrm>
            </p:grpSpPr>
            <p:sp>
              <p:nvSpPr>
                <p:cNvPr id="3530" name="直线"/>
                <p:cNvSpPr/>
                <p:nvPr/>
              </p:nvSpPr>
              <p:spPr>
                <a:xfrm>
                  <a:off x="1136650" y="2919413"/>
                  <a:ext cx="234949" cy="0"/>
                </a:xfrm>
                <a:prstGeom prst="line">
                  <a:avLst/>
                </a:prstGeom>
                <a:noFill/>
                <a:ln w="38100" cap="flat" cmpd="sng">
                  <a:solidFill>
                    <a:srgbClr val="000000"/>
                  </a:solidFill>
                  <a:prstDash val="solid"/>
                  <a:round/>
                </a:ln>
              </p:spPr>
            </p:sp>
            <p:sp>
              <p:nvSpPr>
                <p:cNvPr id="3531" name="直线"/>
                <p:cNvSpPr/>
                <p:nvPr/>
              </p:nvSpPr>
              <p:spPr>
                <a:xfrm>
                  <a:off x="1258570" y="2676525"/>
                  <a:ext cx="0" cy="242886"/>
                </a:xfrm>
                <a:prstGeom prst="line">
                  <a:avLst/>
                </a:prstGeom>
                <a:noFill/>
                <a:ln w="38100" cap="flat" cmpd="sng">
                  <a:solidFill>
                    <a:srgbClr val="000000"/>
                  </a:solidFill>
                  <a:prstDash val="solid"/>
                  <a:round/>
                </a:ln>
              </p:spPr>
            </p:sp>
          </p:grpSp>
          <p:sp>
            <p:nvSpPr>
              <p:cNvPr id="3533" name="椭圆"/>
              <p:cNvSpPr/>
              <p:nvPr/>
            </p:nvSpPr>
            <p:spPr>
              <a:xfrm>
                <a:off x="1212850" y="2590799"/>
                <a:ext cx="100012" cy="100011"/>
              </a:xfrm>
              <a:prstGeom prst="ellipse">
                <a:avLst/>
              </a:prstGeom>
              <a:noFill/>
              <a:ln w="38100" cap="flat" cmpd="sng">
                <a:solidFill>
                  <a:srgbClr val="000000"/>
                </a:solidFill>
                <a:prstDash val="solid"/>
                <a:round/>
              </a:ln>
            </p:spPr>
          </p:sp>
        </p:grpSp>
        <p:sp>
          <p:nvSpPr>
            <p:cNvPr id="3535" name="矩形"/>
            <p:cNvSpPr/>
            <p:nvPr/>
          </p:nvSpPr>
          <p:spPr>
            <a:xfrm>
              <a:off x="417512" y="12334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540" name="组合"/>
            <p:cNvGrpSpPr/>
            <p:nvPr/>
          </p:nvGrpSpPr>
          <p:grpSpPr>
            <a:xfrm>
              <a:off x="679450" y="2590799"/>
              <a:ext cx="234949" cy="328613"/>
              <a:chOff x="679450" y="2590799"/>
              <a:chExt cx="234949" cy="328613"/>
            </a:xfrm>
          </p:grpSpPr>
          <p:grpSp>
            <p:nvGrpSpPr>
              <p:cNvPr id="3538" name="组合"/>
              <p:cNvGrpSpPr/>
              <p:nvPr/>
            </p:nvGrpSpPr>
            <p:grpSpPr>
              <a:xfrm>
                <a:off x="679450" y="2676525"/>
                <a:ext cx="234949" cy="242888"/>
                <a:chOff x="679450" y="2676525"/>
                <a:chExt cx="234949" cy="242888"/>
              </a:xfrm>
            </p:grpSpPr>
            <p:sp>
              <p:nvSpPr>
                <p:cNvPr id="3536" name="直线"/>
                <p:cNvSpPr/>
                <p:nvPr/>
              </p:nvSpPr>
              <p:spPr>
                <a:xfrm>
                  <a:off x="679450" y="2919413"/>
                  <a:ext cx="234949" cy="0"/>
                </a:xfrm>
                <a:prstGeom prst="line">
                  <a:avLst/>
                </a:prstGeom>
                <a:noFill/>
                <a:ln w="38100" cap="flat" cmpd="sng">
                  <a:solidFill>
                    <a:srgbClr val="000000"/>
                  </a:solidFill>
                  <a:prstDash val="solid"/>
                  <a:round/>
                </a:ln>
              </p:spPr>
            </p:sp>
            <p:sp>
              <p:nvSpPr>
                <p:cNvPr id="3537" name="直线"/>
                <p:cNvSpPr/>
                <p:nvPr/>
              </p:nvSpPr>
              <p:spPr>
                <a:xfrm>
                  <a:off x="801370" y="2676525"/>
                  <a:ext cx="0" cy="242886"/>
                </a:xfrm>
                <a:prstGeom prst="line">
                  <a:avLst/>
                </a:prstGeom>
                <a:noFill/>
                <a:ln w="38100" cap="flat" cmpd="sng">
                  <a:solidFill>
                    <a:srgbClr val="000000"/>
                  </a:solidFill>
                  <a:prstDash val="solid"/>
                  <a:round/>
                </a:ln>
              </p:spPr>
            </p:sp>
          </p:grpSp>
          <p:sp>
            <p:nvSpPr>
              <p:cNvPr id="3539" name="椭圆"/>
              <p:cNvSpPr/>
              <p:nvPr/>
            </p:nvSpPr>
            <p:spPr>
              <a:xfrm>
                <a:off x="755650" y="2590799"/>
                <a:ext cx="100012" cy="100011"/>
              </a:xfrm>
              <a:prstGeom prst="ellipse">
                <a:avLst/>
              </a:prstGeom>
              <a:noFill/>
              <a:ln w="38100" cap="flat" cmpd="sng">
                <a:solidFill>
                  <a:srgbClr val="000000"/>
                </a:solidFill>
                <a:prstDash val="solid"/>
                <a:round/>
              </a:ln>
            </p:spPr>
          </p:sp>
        </p:grpSp>
        <p:sp>
          <p:nvSpPr>
            <p:cNvPr id="3541" name="矩形"/>
            <p:cNvSpPr/>
            <p:nvPr/>
          </p:nvSpPr>
          <p:spPr>
            <a:xfrm>
              <a:off x="914400" y="16764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542" name="矩形"/>
            <p:cNvSpPr/>
            <p:nvPr/>
          </p:nvSpPr>
          <p:spPr>
            <a:xfrm>
              <a:off x="381000" y="23622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543" name="矩形"/>
            <p:cNvSpPr/>
            <p:nvPr/>
          </p:nvSpPr>
          <p:spPr>
            <a:xfrm>
              <a:off x="914400" y="23764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563" name="组合"/>
          <p:cNvGrpSpPr/>
          <p:nvPr/>
        </p:nvGrpSpPr>
        <p:grpSpPr>
          <a:xfrm>
            <a:off x="5613400" y="533400"/>
            <a:ext cx="3343273" cy="3398836"/>
            <a:chOff x="5613400" y="533400"/>
            <a:chExt cx="3343273" cy="3398836"/>
          </a:xfrm>
        </p:grpSpPr>
        <p:sp>
          <p:nvSpPr>
            <p:cNvPr id="3545" name="矩形"/>
            <p:cNvSpPr/>
            <p:nvPr/>
          </p:nvSpPr>
          <p:spPr>
            <a:xfrm>
              <a:off x="5943599" y="3413125"/>
              <a:ext cx="27940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46" name="矩形"/>
            <p:cNvSpPr/>
            <p:nvPr/>
          </p:nvSpPr>
          <p:spPr>
            <a:xfrm>
              <a:off x="5888037" y="2836862"/>
              <a:ext cx="1644649"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sp>
          <p:nvSpPr>
            <p:cNvPr id="3547" name="矩形"/>
            <p:cNvSpPr/>
            <p:nvPr/>
          </p:nvSpPr>
          <p:spPr>
            <a:xfrm>
              <a:off x="5776912" y="838200"/>
              <a:ext cx="1563687"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sp>
          <p:nvSpPr>
            <p:cNvPr id="3548" name="直线"/>
            <p:cNvSpPr/>
            <p:nvPr/>
          </p:nvSpPr>
          <p:spPr>
            <a:xfrm>
              <a:off x="6272212" y="1355724"/>
              <a:ext cx="1479548" cy="1586"/>
            </a:xfrm>
            <a:prstGeom prst="line">
              <a:avLst/>
            </a:prstGeom>
            <a:noFill/>
            <a:ln w="38100" cap="flat" cmpd="sng">
              <a:solidFill>
                <a:srgbClr val="0000FF"/>
              </a:solidFill>
              <a:prstDash val="solid"/>
              <a:round/>
            </a:ln>
          </p:spPr>
        </p:sp>
        <p:grpSp>
          <p:nvGrpSpPr>
            <p:cNvPr id="3553" name="组合"/>
            <p:cNvGrpSpPr/>
            <p:nvPr/>
          </p:nvGrpSpPr>
          <p:grpSpPr>
            <a:xfrm>
              <a:off x="7092948" y="1355724"/>
              <a:ext cx="1316036" cy="1811337"/>
              <a:chOff x="7092948" y="1355724"/>
              <a:chExt cx="1316036" cy="1811337"/>
            </a:xfrm>
          </p:grpSpPr>
          <p:grpSp>
            <p:nvGrpSpPr>
              <p:cNvPr id="3551" name="组合"/>
              <p:cNvGrpSpPr/>
              <p:nvPr/>
            </p:nvGrpSpPr>
            <p:grpSpPr>
              <a:xfrm>
                <a:off x="7750967" y="1355724"/>
                <a:ext cx="658017" cy="1811337"/>
                <a:chOff x="7750967" y="1355724"/>
                <a:chExt cx="658017" cy="1811337"/>
              </a:xfrm>
            </p:grpSpPr>
            <p:sp>
              <p:nvSpPr>
                <p:cNvPr id="3549" name="直线"/>
                <p:cNvSpPr/>
                <p:nvPr/>
              </p:nvSpPr>
              <p:spPr>
                <a:xfrm>
                  <a:off x="7750967" y="1355724"/>
                  <a:ext cx="0" cy="1811337"/>
                </a:xfrm>
                <a:prstGeom prst="line">
                  <a:avLst/>
                </a:prstGeom>
                <a:noFill/>
                <a:ln w="38100" cap="flat" cmpd="sng">
                  <a:solidFill>
                    <a:srgbClr val="0000FF"/>
                  </a:solidFill>
                  <a:prstDash val="solid"/>
                  <a:round/>
                </a:ln>
              </p:spPr>
            </p:sp>
            <p:sp>
              <p:nvSpPr>
                <p:cNvPr id="3550" name="直线"/>
                <p:cNvSpPr/>
                <p:nvPr/>
              </p:nvSpPr>
              <p:spPr>
                <a:xfrm>
                  <a:off x="7750967" y="3167062"/>
                  <a:ext cx="658017" cy="0"/>
                </a:xfrm>
                <a:prstGeom prst="line">
                  <a:avLst/>
                </a:prstGeom>
                <a:noFill/>
                <a:ln w="38100" cap="flat" cmpd="sng">
                  <a:solidFill>
                    <a:srgbClr val="0000FF"/>
                  </a:solidFill>
                  <a:prstDash val="solid"/>
                  <a:round/>
                </a:ln>
              </p:spPr>
            </p:sp>
          </p:grpSp>
          <p:sp>
            <p:nvSpPr>
              <p:cNvPr id="3552" name="直线"/>
              <p:cNvSpPr/>
              <p:nvPr/>
            </p:nvSpPr>
            <p:spPr>
              <a:xfrm flipH="1">
                <a:off x="7092948" y="3167062"/>
                <a:ext cx="658017" cy="0"/>
              </a:xfrm>
              <a:prstGeom prst="line">
                <a:avLst/>
              </a:prstGeom>
              <a:noFill/>
              <a:ln w="38100" cap="flat" cmpd="sng">
                <a:solidFill>
                  <a:srgbClr val="0000FF"/>
                </a:solidFill>
                <a:prstDash val="sysDot"/>
                <a:round/>
              </a:ln>
            </p:spPr>
          </p:sp>
        </p:grpSp>
        <p:grpSp>
          <p:nvGrpSpPr>
            <p:cNvPr id="3562" name="组合"/>
            <p:cNvGrpSpPr/>
            <p:nvPr/>
          </p:nvGrpSpPr>
          <p:grpSpPr>
            <a:xfrm>
              <a:off x="5613400" y="533400"/>
              <a:ext cx="3343273" cy="2879724"/>
              <a:chOff x="5613400" y="533400"/>
              <a:chExt cx="3343273" cy="2879724"/>
            </a:xfrm>
          </p:grpSpPr>
          <p:sp>
            <p:nvSpPr>
              <p:cNvPr id="3554" name="直线"/>
              <p:cNvSpPr/>
              <p:nvPr/>
            </p:nvSpPr>
            <p:spPr>
              <a:xfrm>
                <a:off x="5613400" y="2260600"/>
                <a:ext cx="2960687" cy="0"/>
              </a:xfrm>
              <a:prstGeom prst="line">
                <a:avLst/>
              </a:prstGeom>
              <a:noFill/>
              <a:ln w="28575" cap="flat" cmpd="sng">
                <a:solidFill>
                  <a:srgbClr val="000000"/>
                </a:solidFill>
                <a:prstDash val="solid"/>
                <a:round/>
                <a:tailEnd type="triangle" w="med" len="med"/>
              </a:ln>
            </p:spPr>
          </p:sp>
          <p:grpSp>
            <p:nvGrpSpPr>
              <p:cNvPr id="3561" name="组合"/>
              <p:cNvGrpSpPr/>
              <p:nvPr/>
            </p:nvGrpSpPr>
            <p:grpSpPr>
              <a:xfrm>
                <a:off x="6769100" y="533400"/>
                <a:ext cx="2187573" cy="2879724"/>
                <a:chOff x="6769100" y="533400"/>
                <a:chExt cx="2187573" cy="2879724"/>
              </a:xfrm>
            </p:grpSpPr>
            <p:sp>
              <p:nvSpPr>
                <p:cNvPr id="3555" name="直线"/>
                <p:cNvSpPr/>
                <p:nvPr/>
              </p:nvSpPr>
              <p:spPr>
                <a:xfrm flipV="1">
                  <a:off x="7092948" y="781050"/>
                  <a:ext cx="0" cy="2632074"/>
                </a:xfrm>
                <a:prstGeom prst="line">
                  <a:avLst/>
                </a:prstGeom>
                <a:noFill/>
                <a:ln w="28575" cap="flat" cmpd="sng">
                  <a:solidFill>
                    <a:srgbClr val="000000"/>
                  </a:solidFill>
                  <a:prstDash val="solid"/>
                  <a:round/>
                  <a:tailEnd type="triangle" w="med" len="med"/>
                </a:ln>
              </p:spPr>
            </p:sp>
            <p:sp>
              <p:nvSpPr>
                <p:cNvPr id="3556" name="矩形"/>
                <p:cNvSpPr/>
                <p:nvPr/>
              </p:nvSpPr>
              <p:spPr>
                <a:xfrm>
                  <a:off x="8382000" y="2147887"/>
                  <a:ext cx="574674"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57" name="矩形"/>
                <p:cNvSpPr/>
                <p:nvPr/>
              </p:nvSpPr>
              <p:spPr>
                <a:xfrm>
                  <a:off x="7113587" y="533400"/>
                  <a:ext cx="658811" cy="5207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58" name="矩形"/>
                <p:cNvSpPr/>
                <p:nvPr/>
              </p:nvSpPr>
              <p:spPr>
                <a:xfrm flipH="1">
                  <a:off x="6769100" y="2193925"/>
                  <a:ext cx="411162" cy="396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559" name="矩形"/>
                <p:cNvSpPr/>
                <p:nvPr/>
              </p:nvSpPr>
              <p:spPr>
                <a:xfrm>
                  <a:off x="7696200" y="1752599"/>
                  <a:ext cx="620712" cy="46196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R</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560" name="直线"/>
                <p:cNvSpPr/>
                <p:nvPr/>
              </p:nvSpPr>
              <p:spPr>
                <a:xfrm>
                  <a:off x="7751762" y="2179637"/>
                  <a:ext cx="0" cy="80961"/>
                </a:xfrm>
                <a:prstGeom prst="line">
                  <a:avLst/>
                </a:prstGeom>
                <a:noFill/>
                <a:ln w="38100" cap="flat" cmpd="sng">
                  <a:solidFill>
                    <a:srgbClr val="000000"/>
                  </a:solidFill>
                  <a:prstDash val="solid"/>
                  <a:round/>
                </a:ln>
              </p:spPr>
            </p:sp>
          </p:grpSp>
        </p:grpSp>
      </p:grpSp>
      <p:grpSp>
        <p:nvGrpSpPr>
          <p:cNvPr id="3569" name="组合"/>
          <p:cNvGrpSpPr/>
          <p:nvPr/>
        </p:nvGrpSpPr>
        <p:grpSpPr>
          <a:xfrm>
            <a:off x="6324599" y="1752599"/>
            <a:ext cx="2133600" cy="1066800"/>
            <a:chOff x="6324599" y="1752599"/>
            <a:chExt cx="2133600" cy="1066800"/>
          </a:xfrm>
        </p:grpSpPr>
        <p:grpSp>
          <p:nvGrpSpPr>
            <p:cNvPr id="3567" name="组合"/>
            <p:cNvGrpSpPr/>
            <p:nvPr/>
          </p:nvGrpSpPr>
          <p:grpSpPr>
            <a:xfrm>
              <a:off x="6324599" y="1752599"/>
              <a:ext cx="2133600" cy="1066800"/>
              <a:chOff x="6324599" y="1752599"/>
              <a:chExt cx="2133600" cy="1066800"/>
            </a:xfrm>
          </p:grpSpPr>
          <p:sp>
            <p:nvSpPr>
              <p:cNvPr id="3564" name="直线"/>
              <p:cNvSpPr/>
              <p:nvPr/>
            </p:nvSpPr>
            <p:spPr>
              <a:xfrm>
                <a:off x="6324599" y="1752599"/>
                <a:ext cx="1422400" cy="0"/>
              </a:xfrm>
              <a:prstGeom prst="line">
                <a:avLst/>
              </a:prstGeom>
              <a:noFill/>
              <a:ln w="38100" cap="flat" cmpd="sng">
                <a:solidFill>
                  <a:srgbClr val="FF0000"/>
                </a:solidFill>
                <a:prstDash val="solid"/>
                <a:round/>
              </a:ln>
            </p:spPr>
          </p:sp>
          <p:sp>
            <p:nvSpPr>
              <p:cNvPr id="3565" name="直线"/>
              <p:cNvSpPr/>
              <p:nvPr/>
            </p:nvSpPr>
            <p:spPr>
              <a:xfrm>
                <a:off x="7747001" y="1752599"/>
                <a:ext cx="0" cy="1066799"/>
              </a:xfrm>
              <a:prstGeom prst="line">
                <a:avLst/>
              </a:prstGeom>
              <a:noFill/>
              <a:ln w="38100" cap="flat" cmpd="sng">
                <a:solidFill>
                  <a:srgbClr val="FF0000"/>
                </a:solidFill>
                <a:prstDash val="solid"/>
                <a:round/>
              </a:ln>
            </p:spPr>
          </p:sp>
          <p:sp>
            <p:nvSpPr>
              <p:cNvPr id="3566" name="直线"/>
              <p:cNvSpPr/>
              <p:nvPr/>
            </p:nvSpPr>
            <p:spPr>
              <a:xfrm>
                <a:off x="7747001" y="2819400"/>
                <a:ext cx="711199" cy="0"/>
              </a:xfrm>
              <a:prstGeom prst="line">
                <a:avLst/>
              </a:prstGeom>
              <a:noFill/>
              <a:ln w="38100" cap="flat" cmpd="sng">
                <a:solidFill>
                  <a:srgbClr val="FF0000"/>
                </a:solidFill>
                <a:prstDash val="solid"/>
                <a:round/>
              </a:ln>
            </p:spPr>
          </p:sp>
        </p:grpSp>
        <p:sp>
          <p:nvSpPr>
            <p:cNvPr id="3568" name="直线"/>
            <p:cNvSpPr/>
            <p:nvPr/>
          </p:nvSpPr>
          <p:spPr>
            <a:xfrm>
              <a:off x="7035801" y="2819400"/>
              <a:ext cx="711198" cy="0"/>
            </a:xfrm>
            <a:prstGeom prst="line">
              <a:avLst/>
            </a:prstGeom>
            <a:noFill/>
            <a:ln w="38100" cap="flat" cmpd="sng">
              <a:solidFill>
                <a:srgbClr val="FF0000"/>
              </a:solidFill>
              <a:prstDash val="sysDot"/>
              <a:round/>
            </a:ln>
          </p:spPr>
        </p:sp>
      </p:grpSp>
      <p:sp>
        <p:nvSpPr>
          <p:cNvPr id="3570" name="矩形"/>
          <p:cNvSpPr/>
          <p:nvPr/>
        </p:nvSpPr>
        <p:spPr>
          <a:xfrm>
            <a:off x="609600" y="3006725"/>
            <a:ext cx="3895900" cy="104028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2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&lt;U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R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2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i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&gt;U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R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 (sat) </a:t>
            </a:r>
            <a:endParaRPr lang="zh-CN" altLang="en-US"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77">
                                            <p:txEl>
                                              <p:pRg st="0" end="0"/>
                                            </p:txEl>
                                          </p:spTgt>
                                        </p:tgtEl>
                                        <p:attrNameLst>
                                          <p:attrName>style.visibility</p:attrName>
                                        </p:attrNameLst>
                                      </p:cBhvr>
                                      <p:to>
                                        <p:strVal val="visible"/>
                                      </p:to>
                                    </p:set>
                                    <p:animEffect transition="in" filter="blinds(vertical)">
                                      <p:cBhvr>
                                        <p:cTn id="7" dur="500"/>
                                        <p:tgtEl>
                                          <p:spTgt spid="34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477">
                                            <p:txEl>
                                              <p:pRg st="1" end="1"/>
                                            </p:txEl>
                                          </p:spTgt>
                                        </p:tgtEl>
                                        <p:attrNameLst>
                                          <p:attrName>style.visibility</p:attrName>
                                        </p:attrNameLst>
                                      </p:cBhvr>
                                      <p:to>
                                        <p:strVal val="visible"/>
                                      </p:to>
                                    </p:set>
                                    <p:animEffect transition="in" filter="blinds(vertical)">
                                      <p:cBhvr>
                                        <p:cTn id="12" dur="500"/>
                                        <p:tgtEl>
                                          <p:spTgt spid="34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477">
                                            <p:txEl>
                                              <p:pRg st="2" end="2"/>
                                            </p:txEl>
                                          </p:spTgt>
                                        </p:tgtEl>
                                        <p:attrNameLst>
                                          <p:attrName>style.visibility</p:attrName>
                                        </p:attrNameLst>
                                      </p:cBhvr>
                                      <p:to>
                                        <p:strVal val="visible"/>
                                      </p:to>
                                    </p:set>
                                    <p:animEffect transition="in" filter="blinds(vertical)">
                                      <p:cBhvr>
                                        <p:cTn id="17" dur="500"/>
                                        <p:tgtEl>
                                          <p:spTgt spid="34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477">
                                            <p:txEl>
                                              <p:pRg st="3" end="3"/>
                                            </p:txEl>
                                          </p:spTgt>
                                        </p:tgtEl>
                                        <p:attrNameLst>
                                          <p:attrName>style.visibility</p:attrName>
                                        </p:attrNameLst>
                                      </p:cBhvr>
                                      <p:to>
                                        <p:strVal val="visible"/>
                                      </p:to>
                                    </p:set>
                                    <p:animEffect transition="in" filter="blinds(vertical)">
                                      <p:cBhvr>
                                        <p:cTn id="22" dur="500"/>
                                        <p:tgtEl>
                                          <p:spTgt spid="34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569"/>
                                        </p:tgtEl>
                                        <p:attrNameLst>
                                          <p:attrName>style.visibility</p:attrName>
                                        </p:attrNameLst>
                                      </p:cBhvr>
                                      <p:to>
                                        <p:strVal val="visible"/>
                                      </p:to>
                                    </p:set>
                                    <p:animEffect transition="in" filter="strips(downRight)">
                                      <p:cBhvr>
                                        <p:cTn id="27" dur="500"/>
                                        <p:tgtEl>
                                          <p:spTgt spid="3569"/>
                                        </p:tgtEl>
                                      </p:cBhvr>
                                    </p:animEffect>
                                  </p:childTnLst>
                                </p:cTn>
                              </p:par>
                            </p:childTnLst>
                          </p:cTn>
                        </p:par>
                        <p:par>
                          <p:cTn id="28" fill="hold">
                            <p:stCondLst>
                              <p:cond delay="500"/>
                            </p:stCondLst>
                            <p:childTnLst>
                              <p:par>
                                <p:cTn id="29" presetID="18" presetClass="entr" presetSubtype="6" fill="hold" grpId="0" nodeType="afterEffect">
                                  <p:stCondLst>
                                    <p:cond delay="0"/>
                                  </p:stCondLst>
                                  <p:childTnLst>
                                    <p:set>
                                      <p:cBhvr>
                                        <p:cTn id="30" dur="1" fill="hold">
                                          <p:stCondLst>
                                            <p:cond delay="0"/>
                                          </p:stCondLst>
                                        </p:cTn>
                                        <p:tgtEl>
                                          <p:spTgt spid="3480"/>
                                        </p:tgtEl>
                                        <p:attrNameLst>
                                          <p:attrName>style.visibility</p:attrName>
                                        </p:attrNameLst>
                                      </p:cBhvr>
                                      <p:to>
                                        <p:strVal val="visible"/>
                                      </p:to>
                                    </p:set>
                                    <p:animEffect transition="in" filter="strips(downRight)">
                                      <p:cBhvr>
                                        <p:cTn id="31" dur="500"/>
                                        <p:tgtEl>
                                          <p:spTgt spid="3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9" grpId="0" animBg="1"/>
      <p:bldP spid="348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73" name="文本框"/>
          <p:cNvSpPr>
            <a:spLocks noGrp="1"/>
          </p:cNvSpPr>
          <p:nvPr>
            <p:ph type="subTitle" idx="1"/>
          </p:nvPr>
        </p:nvSpPr>
        <p:spPr>
          <a:xfrm>
            <a:off x="481013" y="304800"/>
            <a:ext cx="3124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过零电压比较器</a:t>
            </a:r>
            <a:endParaRPr lang="zh-CN" altLang="en-US" sz="2800" b="0"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3578" name="组合"/>
          <p:cNvGrpSpPr/>
          <p:nvPr/>
        </p:nvGrpSpPr>
        <p:grpSpPr>
          <a:xfrm>
            <a:off x="5867400" y="1676400"/>
            <a:ext cx="1905000" cy="1981200"/>
            <a:chOff x="5867400" y="1676400"/>
            <a:chExt cx="1905000" cy="1981200"/>
          </a:xfrm>
        </p:grpSpPr>
        <p:sp>
          <p:nvSpPr>
            <p:cNvPr id="3574" name="直线"/>
            <p:cNvSpPr/>
            <p:nvPr/>
          </p:nvSpPr>
          <p:spPr>
            <a:xfrm>
              <a:off x="5867400" y="1676400"/>
              <a:ext cx="0" cy="1981200"/>
            </a:xfrm>
            <a:prstGeom prst="line">
              <a:avLst/>
            </a:prstGeom>
            <a:noFill/>
            <a:ln w="19050" cap="flat" cmpd="sng">
              <a:solidFill>
                <a:srgbClr val="000000"/>
              </a:solidFill>
              <a:prstDash val="dash"/>
              <a:round/>
            </a:ln>
          </p:spPr>
        </p:sp>
        <p:sp>
          <p:nvSpPr>
            <p:cNvPr id="3575" name="直线"/>
            <p:cNvSpPr/>
            <p:nvPr/>
          </p:nvSpPr>
          <p:spPr>
            <a:xfrm>
              <a:off x="6502400" y="1676400"/>
              <a:ext cx="0" cy="1981200"/>
            </a:xfrm>
            <a:prstGeom prst="line">
              <a:avLst/>
            </a:prstGeom>
            <a:noFill/>
            <a:ln w="19050" cap="flat" cmpd="sng">
              <a:solidFill>
                <a:srgbClr val="000000"/>
              </a:solidFill>
              <a:prstDash val="dash"/>
              <a:round/>
            </a:ln>
          </p:spPr>
        </p:sp>
        <p:sp>
          <p:nvSpPr>
            <p:cNvPr id="3576" name="直线"/>
            <p:cNvSpPr/>
            <p:nvPr/>
          </p:nvSpPr>
          <p:spPr>
            <a:xfrm>
              <a:off x="7137400" y="1676400"/>
              <a:ext cx="0" cy="1981200"/>
            </a:xfrm>
            <a:prstGeom prst="line">
              <a:avLst/>
            </a:prstGeom>
            <a:noFill/>
            <a:ln w="19050" cap="flat" cmpd="sng">
              <a:solidFill>
                <a:srgbClr val="000000"/>
              </a:solidFill>
              <a:prstDash val="dash"/>
              <a:round/>
            </a:ln>
          </p:spPr>
        </p:sp>
        <p:sp>
          <p:nvSpPr>
            <p:cNvPr id="3577" name="直线"/>
            <p:cNvSpPr/>
            <p:nvPr/>
          </p:nvSpPr>
          <p:spPr>
            <a:xfrm>
              <a:off x="7772400" y="1676400"/>
              <a:ext cx="0" cy="1981200"/>
            </a:xfrm>
            <a:prstGeom prst="line">
              <a:avLst/>
            </a:prstGeom>
            <a:noFill/>
            <a:ln w="19050" cap="flat" cmpd="sng">
              <a:solidFill>
                <a:srgbClr val="000000"/>
              </a:solidFill>
              <a:prstDash val="dash"/>
              <a:round/>
            </a:ln>
          </p:spPr>
        </p:sp>
      </p:grpSp>
      <p:grpSp>
        <p:nvGrpSpPr>
          <p:cNvPr id="3597" name="组合"/>
          <p:cNvGrpSpPr/>
          <p:nvPr/>
        </p:nvGrpSpPr>
        <p:grpSpPr>
          <a:xfrm flipH="1">
            <a:off x="5243515" y="2957513"/>
            <a:ext cx="2547934" cy="1525586"/>
            <a:chOff x="5243515" y="2957513"/>
            <a:chExt cx="2547934" cy="1525586"/>
          </a:xfrm>
        </p:grpSpPr>
        <p:grpSp>
          <p:nvGrpSpPr>
            <p:cNvPr id="3587" name="组合"/>
            <p:cNvGrpSpPr/>
            <p:nvPr/>
          </p:nvGrpSpPr>
          <p:grpSpPr>
            <a:xfrm>
              <a:off x="5243515" y="2957513"/>
              <a:ext cx="1295454" cy="1507186"/>
              <a:chOff x="5243515" y="2957513"/>
              <a:chExt cx="1295454" cy="1507186"/>
            </a:xfrm>
          </p:grpSpPr>
          <p:grpSp>
            <p:nvGrpSpPr>
              <p:cNvPr id="3582" name="组合"/>
              <p:cNvGrpSpPr/>
              <p:nvPr/>
            </p:nvGrpSpPr>
            <p:grpSpPr>
              <a:xfrm>
                <a:off x="5243515" y="2957513"/>
                <a:ext cx="669215" cy="780425"/>
                <a:chOff x="5243515" y="2957513"/>
                <a:chExt cx="669215" cy="780425"/>
              </a:xfrm>
            </p:grpSpPr>
            <p:sp>
              <p:nvSpPr>
                <p:cNvPr id="3579" name="直线"/>
                <p:cNvSpPr/>
                <p:nvPr/>
              </p:nvSpPr>
              <p:spPr>
                <a:xfrm flipH="1">
                  <a:off x="5261933" y="2966712"/>
                  <a:ext cx="6139" cy="771226"/>
                </a:xfrm>
                <a:prstGeom prst="line">
                  <a:avLst/>
                </a:prstGeom>
                <a:noFill/>
                <a:ln w="38100" cap="flat" cmpd="sng">
                  <a:solidFill>
                    <a:srgbClr val="FF0000"/>
                  </a:solidFill>
                  <a:prstDash val="solid"/>
                  <a:round/>
                </a:ln>
              </p:spPr>
            </p:sp>
            <p:sp>
              <p:nvSpPr>
                <p:cNvPr id="3580" name="直线"/>
                <p:cNvSpPr/>
                <p:nvPr/>
              </p:nvSpPr>
              <p:spPr>
                <a:xfrm>
                  <a:off x="5243515" y="2966712"/>
                  <a:ext cx="669215" cy="0"/>
                </a:xfrm>
                <a:prstGeom prst="line">
                  <a:avLst/>
                </a:prstGeom>
                <a:noFill/>
                <a:ln w="38100" cap="flat" cmpd="sng">
                  <a:solidFill>
                    <a:srgbClr val="FF0000"/>
                  </a:solidFill>
                  <a:prstDash val="solid"/>
                  <a:round/>
                </a:ln>
              </p:spPr>
            </p:sp>
            <p:sp>
              <p:nvSpPr>
                <p:cNvPr id="3581" name="直线"/>
                <p:cNvSpPr/>
                <p:nvPr/>
              </p:nvSpPr>
              <p:spPr>
                <a:xfrm flipH="1">
                  <a:off x="5888174" y="2957513"/>
                  <a:ext cx="6139" cy="771226"/>
                </a:xfrm>
                <a:prstGeom prst="line">
                  <a:avLst/>
                </a:prstGeom>
                <a:noFill/>
                <a:ln w="38100" cap="flat" cmpd="sng">
                  <a:solidFill>
                    <a:srgbClr val="FF0000"/>
                  </a:solidFill>
                  <a:prstDash val="solid"/>
                  <a:round/>
                </a:ln>
              </p:spPr>
            </p:sp>
          </p:grpSp>
          <p:grpSp>
            <p:nvGrpSpPr>
              <p:cNvPr id="3586" name="组合"/>
              <p:cNvGrpSpPr/>
              <p:nvPr/>
            </p:nvGrpSpPr>
            <p:grpSpPr>
              <a:xfrm flipV="1">
                <a:off x="5869754" y="3684274"/>
                <a:ext cx="669215" cy="780425"/>
                <a:chOff x="5869754" y="3684274"/>
                <a:chExt cx="669215" cy="780425"/>
              </a:xfrm>
            </p:grpSpPr>
            <p:sp>
              <p:nvSpPr>
                <p:cNvPr id="3583" name="直线"/>
                <p:cNvSpPr/>
                <p:nvPr/>
              </p:nvSpPr>
              <p:spPr>
                <a:xfrm flipH="1">
                  <a:off x="5888173" y="3684275"/>
                  <a:ext cx="6139" cy="771226"/>
                </a:xfrm>
                <a:prstGeom prst="line">
                  <a:avLst/>
                </a:prstGeom>
                <a:noFill/>
                <a:ln w="38100" cap="flat" cmpd="sng">
                  <a:solidFill>
                    <a:srgbClr val="FF0000"/>
                  </a:solidFill>
                  <a:prstDash val="solid"/>
                  <a:round/>
                </a:ln>
              </p:spPr>
            </p:sp>
            <p:sp>
              <p:nvSpPr>
                <p:cNvPr id="3584" name="直线"/>
                <p:cNvSpPr/>
                <p:nvPr/>
              </p:nvSpPr>
              <p:spPr>
                <a:xfrm>
                  <a:off x="5869754" y="3693474"/>
                  <a:ext cx="669215" cy="0"/>
                </a:xfrm>
                <a:prstGeom prst="line">
                  <a:avLst/>
                </a:prstGeom>
                <a:noFill/>
                <a:ln w="38100" cap="flat" cmpd="sng">
                  <a:solidFill>
                    <a:srgbClr val="FF0000"/>
                  </a:solidFill>
                  <a:prstDash val="solid"/>
                  <a:round/>
                </a:ln>
              </p:spPr>
            </p:sp>
            <p:sp>
              <p:nvSpPr>
                <p:cNvPr id="3585" name="直线"/>
                <p:cNvSpPr/>
                <p:nvPr/>
              </p:nvSpPr>
              <p:spPr>
                <a:xfrm flipH="1">
                  <a:off x="6514413" y="3693474"/>
                  <a:ext cx="6139" cy="771226"/>
                </a:xfrm>
                <a:prstGeom prst="line">
                  <a:avLst/>
                </a:prstGeom>
                <a:noFill/>
                <a:ln w="38100" cap="flat" cmpd="sng">
                  <a:solidFill>
                    <a:srgbClr val="FF0000"/>
                  </a:solidFill>
                  <a:prstDash val="solid"/>
                  <a:round/>
                </a:ln>
              </p:spPr>
            </p:sp>
          </p:grpSp>
        </p:grpSp>
        <p:grpSp>
          <p:nvGrpSpPr>
            <p:cNvPr id="3596" name="组合"/>
            <p:cNvGrpSpPr/>
            <p:nvPr/>
          </p:nvGrpSpPr>
          <p:grpSpPr>
            <a:xfrm>
              <a:off x="6495995" y="2975912"/>
              <a:ext cx="1295454" cy="1507187"/>
              <a:chOff x="6495995" y="2975912"/>
              <a:chExt cx="1295454" cy="1507187"/>
            </a:xfrm>
          </p:grpSpPr>
          <p:grpSp>
            <p:nvGrpSpPr>
              <p:cNvPr id="3591" name="组合"/>
              <p:cNvGrpSpPr/>
              <p:nvPr/>
            </p:nvGrpSpPr>
            <p:grpSpPr>
              <a:xfrm>
                <a:off x="6495995" y="2975912"/>
                <a:ext cx="669215" cy="780425"/>
                <a:chOff x="6495995" y="2975912"/>
                <a:chExt cx="669215" cy="780425"/>
              </a:xfrm>
            </p:grpSpPr>
            <p:sp>
              <p:nvSpPr>
                <p:cNvPr id="3588" name="直线"/>
                <p:cNvSpPr/>
                <p:nvPr/>
              </p:nvSpPr>
              <p:spPr>
                <a:xfrm flipH="1">
                  <a:off x="6514413" y="2985111"/>
                  <a:ext cx="6139" cy="771226"/>
                </a:xfrm>
                <a:prstGeom prst="line">
                  <a:avLst/>
                </a:prstGeom>
                <a:noFill/>
                <a:ln w="38100" cap="flat" cmpd="sng">
                  <a:solidFill>
                    <a:srgbClr val="FF0000"/>
                  </a:solidFill>
                  <a:prstDash val="solid"/>
                  <a:round/>
                </a:ln>
              </p:spPr>
            </p:sp>
            <p:sp>
              <p:nvSpPr>
                <p:cNvPr id="3589" name="直线"/>
                <p:cNvSpPr/>
                <p:nvPr/>
              </p:nvSpPr>
              <p:spPr>
                <a:xfrm>
                  <a:off x="6495995" y="2985111"/>
                  <a:ext cx="669215" cy="0"/>
                </a:xfrm>
                <a:prstGeom prst="line">
                  <a:avLst/>
                </a:prstGeom>
                <a:noFill/>
                <a:ln w="38100" cap="flat" cmpd="sng">
                  <a:solidFill>
                    <a:srgbClr val="FF0000"/>
                  </a:solidFill>
                  <a:prstDash val="solid"/>
                  <a:round/>
                </a:ln>
              </p:spPr>
            </p:sp>
            <p:sp>
              <p:nvSpPr>
                <p:cNvPr id="3590" name="直线"/>
                <p:cNvSpPr/>
                <p:nvPr/>
              </p:nvSpPr>
              <p:spPr>
                <a:xfrm flipH="1">
                  <a:off x="7140652" y="2975912"/>
                  <a:ext cx="6140" cy="771226"/>
                </a:xfrm>
                <a:prstGeom prst="line">
                  <a:avLst/>
                </a:prstGeom>
                <a:noFill/>
                <a:ln w="38100" cap="flat" cmpd="sng">
                  <a:solidFill>
                    <a:srgbClr val="FF0000"/>
                  </a:solidFill>
                  <a:prstDash val="solid"/>
                  <a:round/>
                </a:ln>
              </p:spPr>
            </p:sp>
          </p:grpSp>
          <p:grpSp>
            <p:nvGrpSpPr>
              <p:cNvPr id="3595" name="组合"/>
              <p:cNvGrpSpPr/>
              <p:nvPr/>
            </p:nvGrpSpPr>
            <p:grpSpPr>
              <a:xfrm flipV="1">
                <a:off x="7122234" y="3702673"/>
                <a:ext cx="669215" cy="780425"/>
                <a:chOff x="7122234" y="3702673"/>
                <a:chExt cx="669215" cy="780425"/>
              </a:xfrm>
            </p:grpSpPr>
            <p:sp>
              <p:nvSpPr>
                <p:cNvPr id="3592" name="直线"/>
                <p:cNvSpPr/>
                <p:nvPr/>
              </p:nvSpPr>
              <p:spPr>
                <a:xfrm flipH="1">
                  <a:off x="7140652" y="3702673"/>
                  <a:ext cx="6140" cy="771226"/>
                </a:xfrm>
                <a:prstGeom prst="line">
                  <a:avLst/>
                </a:prstGeom>
                <a:noFill/>
                <a:ln w="38100" cap="flat" cmpd="sng">
                  <a:solidFill>
                    <a:srgbClr val="FF0000"/>
                  </a:solidFill>
                  <a:prstDash val="solid"/>
                  <a:round/>
                </a:ln>
              </p:spPr>
            </p:sp>
            <p:sp>
              <p:nvSpPr>
                <p:cNvPr id="3593" name="直线"/>
                <p:cNvSpPr/>
                <p:nvPr/>
              </p:nvSpPr>
              <p:spPr>
                <a:xfrm>
                  <a:off x="7122234" y="3711873"/>
                  <a:ext cx="669215" cy="0"/>
                </a:xfrm>
                <a:prstGeom prst="line">
                  <a:avLst/>
                </a:prstGeom>
                <a:noFill/>
                <a:ln w="38100" cap="flat" cmpd="sng">
                  <a:solidFill>
                    <a:srgbClr val="FF0000"/>
                  </a:solidFill>
                  <a:prstDash val="solid"/>
                  <a:round/>
                </a:ln>
              </p:spPr>
            </p:sp>
            <p:sp>
              <p:nvSpPr>
                <p:cNvPr id="3594" name="直线"/>
                <p:cNvSpPr/>
                <p:nvPr/>
              </p:nvSpPr>
              <p:spPr>
                <a:xfrm flipH="1">
                  <a:off x="7766892" y="3711873"/>
                  <a:ext cx="6139" cy="771226"/>
                </a:xfrm>
                <a:prstGeom prst="line">
                  <a:avLst/>
                </a:prstGeom>
                <a:noFill/>
                <a:ln w="38100" cap="flat" cmpd="sng">
                  <a:solidFill>
                    <a:srgbClr val="FF0000"/>
                  </a:solidFill>
                  <a:prstDash val="solid"/>
                  <a:round/>
                </a:ln>
              </p:spPr>
            </p:sp>
          </p:grpSp>
        </p:grpSp>
      </p:grpSp>
      <p:sp>
        <p:nvSpPr>
          <p:cNvPr id="3598" name="矩形"/>
          <p:cNvSpPr/>
          <p:nvPr/>
        </p:nvSpPr>
        <p:spPr>
          <a:xfrm>
            <a:off x="4748213" y="4800600"/>
            <a:ext cx="3557587" cy="1117600"/>
          </a:xfrm>
          <a:prstGeom prst="rect">
            <a:avLst/>
          </a:prstGeom>
          <a:noFill/>
          <a:ln w="9525" cap="flat" cmpd="sng">
            <a:noFill/>
            <a:prstDash val="solid"/>
            <a:miter/>
          </a:ln>
        </p:spPr>
        <p:txBody>
          <a:bodyPr vert="horz" wrap="square" lIns="91440" tIns="45720" rIns="91440" bIns="45720" anchor="ctr" anchorCtr="0">
            <a:spAutoFit/>
          </a:bodyPr>
          <a:lstStyle/>
          <a:p>
            <a:pPr marL="0" indent="0" algn="ctr" eaLnBrk="0" latinLnBrk="0" hangingPunct="0">
              <a:lnSpc>
                <a:spcPct val="12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利用电压比较器</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ctr" eaLnBrk="0" latinLnBrk="0" hangingPunct="0">
              <a:lnSpc>
                <a:spcPct val="12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将正弦波变为方波</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nvGrpSpPr>
          <p:cNvPr id="3642" name="组合"/>
          <p:cNvGrpSpPr/>
          <p:nvPr/>
        </p:nvGrpSpPr>
        <p:grpSpPr>
          <a:xfrm>
            <a:off x="638175" y="914400"/>
            <a:ext cx="3805237" cy="2081213"/>
            <a:chOff x="638175" y="914400"/>
            <a:chExt cx="3805237" cy="2081213"/>
          </a:xfrm>
        </p:grpSpPr>
        <p:sp>
          <p:nvSpPr>
            <p:cNvPr id="3599" name="矩形"/>
            <p:cNvSpPr/>
            <p:nvPr/>
          </p:nvSpPr>
          <p:spPr>
            <a:xfrm>
              <a:off x="1095375" y="2057400"/>
              <a:ext cx="6857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600" name="矩形"/>
            <p:cNvSpPr/>
            <p:nvPr/>
          </p:nvSpPr>
          <p:spPr>
            <a:xfrm>
              <a:off x="3757612" y="1752599"/>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601" name="矩形"/>
            <p:cNvSpPr/>
            <p:nvPr/>
          </p:nvSpPr>
          <p:spPr>
            <a:xfrm>
              <a:off x="638175" y="17668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602" name="矩形"/>
            <p:cNvSpPr/>
            <p:nvPr/>
          </p:nvSpPr>
          <p:spPr>
            <a:xfrm>
              <a:off x="1752599" y="1905000"/>
              <a:ext cx="409575" cy="125411"/>
            </a:xfrm>
            <a:prstGeom prst="rect">
              <a:avLst/>
            </a:prstGeom>
            <a:noFill/>
            <a:ln w="38100" cap="flat" cmpd="sng">
              <a:solidFill>
                <a:srgbClr val="000000"/>
              </a:solidFill>
              <a:prstDash val="solid"/>
              <a:miter/>
            </a:ln>
          </p:spPr>
        </p:sp>
        <p:sp>
          <p:nvSpPr>
            <p:cNvPr id="3603" name="矩形"/>
            <p:cNvSpPr/>
            <p:nvPr/>
          </p:nvSpPr>
          <p:spPr>
            <a:xfrm>
              <a:off x="1752599" y="1493836"/>
              <a:ext cx="409575" cy="125411"/>
            </a:xfrm>
            <a:prstGeom prst="rect">
              <a:avLst/>
            </a:prstGeom>
            <a:noFill/>
            <a:ln w="38100" cap="flat" cmpd="sng">
              <a:solidFill>
                <a:srgbClr val="000000"/>
              </a:solidFill>
              <a:prstDash val="solid"/>
              <a:miter/>
            </a:ln>
          </p:spPr>
        </p:sp>
        <p:sp>
          <p:nvSpPr>
            <p:cNvPr id="3604" name="矩形"/>
            <p:cNvSpPr/>
            <p:nvPr/>
          </p:nvSpPr>
          <p:spPr>
            <a:xfrm>
              <a:off x="1704974" y="1995486"/>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605" name="直线"/>
            <p:cNvSpPr/>
            <p:nvPr/>
          </p:nvSpPr>
          <p:spPr>
            <a:xfrm flipH="1">
              <a:off x="1095375" y="1554162"/>
              <a:ext cx="665161" cy="0"/>
            </a:xfrm>
            <a:prstGeom prst="line">
              <a:avLst/>
            </a:prstGeom>
            <a:noFill/>
            <a:ln w="38100" cap="flat" cmpd="sng">
              <a:solidFill>
                <a:srgbClr val="000000"/>
              </a:solidFill>
              <a:prstDash val="solid"/>
              <a:round/>
            </a:ln>
          </p:spPr>
        </p:sp>
        <p:sp>
          <p:nvSpPr>
            <p:cNvPr id="3606" name="直线"/>
            <p:cNvSpPr/>
            <p:nvPr/>
          </p:nvSpPr>
          <p:spPr>
            <a:xfrm flipH="1">
              <a:off x="1587500" y="1966912"/>
              <a:ext cx="193674" cy="0"/>
            </a:xfrm>
            <a:prstGeom prst="line">
              <a:avLst/>
            </a:prstGeom>
            <a:noFill/>
            <a:ln w="38100" cap="flat" cmpd="sng">
              <a:solidFill>
                <a:srgbClr val="000000"/>
              </a:solidFill>
              <a:prstDash val="solid"/>
              <a:round/>
            </a:ln>
          </p:spPr>
        </p:sp>
        <p:sp>
          <p:nvSpPr>
            <p:cNvPr id="3607" name="矩形" descr="40%"/>
            <p:cNvSpPr/>
            <p:nvPr/>
          </p:nvSpPr>
          <p:spPr>
            <a:xfrm>
              <a:off x="2463799" y="1189037"/>
              <a:ext cx="822325" cy="982661"/>
            </a:xfrm>
            <a:prstGeom prst="rect">
              <a:avLst/>
            </a:prstGeom>
            <a:noFill/>
            <a:ln w="38100" cap="flat" cmpd="sng">
              <a:solidFill>
                <a:srgbClr val="000000"/>
              </a:solidFill>
              <a:prstDash val="solid"/>
              <a:miter/>
            </a:ln>
          </p:spPr>
        </p:sp>
        <p:sp>
          <p:nvSpPr>
            <p:cNvPr id="3608" name="矩形"/>
            <p:cNvSpPr/>
            <p:nvPr/>
          </p:nvSpPr>
          <p:spPr>
            <a:xfrm>
              <a:off x="2452687" y="17018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609" name="矩形"/>
            <p:cNvSpPr/>
            <p:nvPr/>
          </p:nvSpPr>
          <p:spPr>
            <a:xfrm>
              <a:off x="2957512" y="14779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610" name="矩形"/>
            <p:cNvSpPr/>
            <p:nvPr/>
          </p:nvSpPr>
          <p:spPr>
            <a:xfrm>
              <a:off x="2797175" y="1131887"/>
              <a:ext cx="8366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611" name="直线"/>
            <p:cNvSpPr/>
            <p:nvPr/>
          </p:nvSpPr>
          <p:spPr>
            <a:xfrm>
              <a:off x="2146300" y="1966912"/>
              <a:ext cx="315912" cy="0"/>
            </a:xfrm>
            <a:prstGeom prst="line">
              <a:avLst/>
            </a:prstGeom>
            <a:noFill/>
            <a:ln w="38100" cap="flat" cmpd="sng">
              <a:solidFill>
                <a:srgbClr val="000000"/>
              </a:solidFill>
              <a:prstDash val="solid"/>
              <a:round/>
            </a:ln>
          </p:spPr>
        </p:sp>
        <p:sp>
          <p:nvSpPr>
            <p:cNvPr id="3612" name="直线"/>
            <p:cNvSpPr/>
            <p:nvPr/>
          </p:nvSpPr>
          <p:spPr>
            <a:xfrm>
              <a:off x="3286124" y="1706562"/>
              <a:ext cx="403225" cy="0"/>
            </a:xfrm>
            <a:prstGeom prst="line">
              <a:avLst/>
            </a:prstGeom>
            <a:noFill/>
            <a:ln w="38100" cap="flat" cmpd="sng">
              <a:solidFill>
                <a:srgbClr val="000000"/>
              </a:solidFill>
              <a:prstDash val="solid"/>
              <a:round/>
            </a:ln>
          </p:spPr>
        </p:sp>
        <p:sp>
          <p:nvSpPr>
            <p:cNvPr id="3613" name="直线"/>
            <p:cNvSpPr/>
            <p:nvPr/>
          </p:nvSpPr>
          <p:spPr>
            <a:xfrm>
              <a:off x="2309812" y="914400"/>
              <a:ext cx="0" cy="0"/>
            </a:xfrm>
            <a:prstGeom prst="line">
              <a:avLst/>
            </a:prstGeom>
            <a:noFill/>
            <a:ln w="28575" cap="flat" cmpd="sng">
              <a:solidFill>
                <a:srgbClr val="000000"/>
              </a:solidFill>
              <a:prstDash val="solid"/>
              <a:round/>
            </a:ln>
          </p:spPr>
        </p:sp>
        <p:sp>
          <p:nvSpPr>
            <p:cNvPr id="3614" name="直线"/>
            <p:cNvSpPr/>
            <p:nvPr/>
          </p:nvSpPr>
          <p:spPr>
            <a:xfrm>
              <a:off x="2146300" y="1555750"/>
              <a:ext cx="315912" cy="0"/>
            </a:xfrm>
            <a:prstGeom prst="line">
              <a:avLst/>
            </a:prstGeom>
            <a:noFill/>
            <a:ln w="38100" cap="flat" cmpd="sng">
              <a:solidFill>
                <a:srgbClr val="000000"/>
              </a:solidFill>
              <a:prstDash val="solid"/>
              <a:round/>
            </a:ln>
          </p:spPr>
        </p:sp>
        <p:sp>
          <p:nvSpPr>
            <p:cNvPr id="3615" name="矩形"/>
            <p:cNvSpPr/>
            <p:nvPr/>
          </p:nvSpPr>
          <p:spPr>
            <a:xfrm>
              <a:off x="2463799" y="1269999"/>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616" name="矩形"/>
            <p:cNvSpPr/>
            <p:nvPr/>
          </p:nvSpPr>
          <p:spPr>
            <a:xfrm rot="5400000">
              <a:off x="2571748" y="1150937"/>
              <a:ext cx="371475"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617" name="椭圆"/>
            <p:cNvSpPr/>
            <p:nvPr/>
          </p:nvSpPr>
          <p:spPr>
            <a:xfrm>
              <a:off x="1476375" y="1939925"/>
              <a:ext cx="100012" cy="100012"/>
            </a:xfrm>
            <a:prstGeom prst="ellipse">
              <a:avLst/>
            </a:prstGeom>
            <a:noFill/>
            <a:ln w="38100" cap="flat" cmpd="sng">
              <a:solidFill>
                <a:srgbClr val="000000"/>
              </a:solidFill>
              <a:prstDash val="solid"/>
              <a:round/>
            </a:ln>
          </p:spPr>
        </p:sp>
        <p:sp>
          <p:nvSpPr>
            <p:cNvPr id="3618" name="椭圆"/>
            <p:cNvSpPr/>
            <p:nvPr/>
          </p:nvSpPr>
          <p:spPr>
            <a:xfrm>
              <a:off x="3681412" y="1652587"/>
              <a:ext cx="100011" cy="100012"/>
            </a:xfrm>
            <a:prstGeom prst="ellipse">
              <a:avLst/>
            </a:prstGeom>
            <a:noFill/>
            <a:ln w="38100" cap="flat" cmpd="sng">
              <a:solidFill>
                <a:srgbClr val="000000"/>
              </a:solidFill>
              <a:prstDash val="solid"/>
              <a:round/>
            </a:ln>
          </p:spPr>
        </p:sp>
        <p:sp>
          <p:nvSpPr>
            <p:cNvPr id="3619" name="椭圆"/>
            <p:cNvSpPr/>
            <p:nvPr/>
          </p:nvSpPr>
          <p:spPr>
            <a:xfrm>
              <a:off x="1019175" y="1500187"/>
              <a:ext cx="100012" cy="100012"/>
            </a:xfrm>
            <a:prstGeom prst="ellipse">
              <a:avLst/>
            </a:prstGeom>
            <a:noFill/>
            <a:ln w="38100" cap="flat" cmpd="sng">
              <a:solidFill>
                <a:srgbClr val="000000"/>
              </a:solidFill>
              <a:prstDash val="solid"/>
              <a:round/>
            </a:ln>
          </p:spPr>
        </p:sp>
        <p:sp>
          <p:nvSpPr>
            <p:cNvPr id="3620" name="矩形"/>
            <p:cNvSpPr/>
            <p:nvPr/>
          </p:nvSpPr>
          <p:spPr>
            <a:xfrm>
              <a:off x="1677987" y="928687"/>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625" name="组合"/>
            <p:cNvGrpSpPr/>
            <p:nvPr/>
          </p:nvGrpSpPr>
          <p:grpSpPr>
            <a:xfrm>
              <a:off x="3605212" y="2338388"/>
              <a:ext cx="234948" cy="328612"/>
              <a:chOff x="3605212" y="2338388"/>
              <a:chExt cx="234948" cy="328612"/>
            </a:xfrm>
          </p:grpSpPr>
          <p:grpSp>
            <p:nvGrpSpPr>
              <p:cNvPr id="3623" name="组合"/>
              <p:cNvGrpSpPr/>
              <p:nvPr/>
            </p:nvGrpSpPr>
            <p:grpSpPr>
              <a:xfrm>
                <a:off x="3605212" y="2424113"/>
                <a:ext cx="234948" cy="242887"/>
                <a:chOff x="3605212" y="2424113"/>
                <a:chExt cx="234948" cy="242887"/>
              </a:xfrm>
            </p:grpSpPr>
            <p:sp>
              <p:nvSpPr>
                <p:cNvPr id="3621" name="直线"/>
                <p:cNvSpPr/>
                <p:nvPr/>
              </p:nvSpPr>
              <p:spPr>
                <a:xfrm>
                  <a:off x="3605212" y="2667001"/>
                  <a:ext cx="234948" cy="0"/>
                </a:xfrm>
                <a:prstGeom prst="line">
                  <a:avLst/>
                </a:prstGeom>
                <a:noFill/>
                <a:ln w="38100" cap="flat" cmpd="sng">
                  <a:solidFill>
                    <a:srgbClr val="000000"/>
                  </a:solidFill>
                  <a:prstDash val="solid"/>
                  <a:round/>
                </a:ln>
              </p:spPr>
            </p:sp>
            <p:sp>
              <p:nvSpPr>
                <p:cNvPr id="3622" name="直线"/>
                <p:cNvSpPr/>
                <p:nvPr/>
              </p:nvSpPr>
              <p:spPr>
                <a:xfrm>
                  <a:off x="3727132" y="2424113"/>
                  <a:ext cx="0" cy="242886"/>
                </a:xfrm>
                <a:prstGeom prst="line">
                  <a:avLst/>
                </a:prstGeom>
                <a:noFill/>
                <a:ln w="38100" cap="flat" cmpd="sng">
                  <a:solidFill>
                    <a:srgbClr val="000000"/>
                  </a:solidFill>
                  <a:prstDash val="solid"/>
                  <a:round/>
                </a:ln>
              </p:spPr>
            </p:sp>
          </p:grpSp>
          <p:sp>
            <p:nvSpPr>
              <p:cNvPr id="3624" name="椭圆"/>
              <p:cNvSpPr/>
              <p:nvPr/>
            </p:nvSpPr>
            <p:spPr>
              <a:xfrm>
                <a:off x="3681412" y="2338388"/>
                <a:ext cx="100011" cy="100012"/>
              </a:xfrm>
              <a:prstGeom prst="ellipse">
                <a:avLst/>
              </a:prstGeom>
              <a:noFill/>
              <a:ln w="38100" cap="flat" cmpd="sng">
                <a:solidFill>
                  <a:srgbClr val="000000"/>
                </a:solidFill>
                <a:prstDash val="solid"/>
                <a:round/>
              </a:ln>
            </p:spPr>
          </p:sp>
        </p:grpSp>
        <p:sp>
          <p:nvSpPr>
            <p:cNvPr id="3626" name="矩形"/>
            <p:cNvSpPr/>
            <p:nvPr/>
          </p:nvSpPr>
          <p:spPr>
            <a:xfrm>
              <a:off x="3757612" y="1462087"/>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627" name="矩形"/>
            <p:cNvSpPr/>
            <p:nvPr/>
          </p:nvSpPr>
          <p:spPr>
            <a:xfrm>
              <a:off x="3757612" y="2147888"/>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632" name="组合"/>
            <p:cNvGrpSpPr/>
            <p:nvPr/>
          </p:nvGrpSpPr>
          <p:grpSpPr>
            <a:xfrm>
              <a:off x="1393824" y="2667000"/>
              <a:ext cx="234949" cy="328613"/>
              <a:chOff x="1393824" y="2667000"/>
              <a:chExt cx="234949" cy="328613"/>
            </a:xfrm>
          </p:grpSpPr>
          <p:grpSp>
            <p:nvGrpSpPr>
              <p:cNvPr id="3630" name="组合"/>
              <p:cNvGrpSpPr/>
              <p:nvPr/>
            </p:nvGrpSpPr>
            <p:grpSpPr>
              <a:xfrm>
                <a:off x="1393824" y="2752726"/>
                <a:ext cx="234949" cy="242886"/>
                <a:chOff x="1393824" y="2752726"/>
                <a:chExt cx="234949" cy="242886"/>
              </a:xfrm>
            </p:grpSpPr>
            <p:sp>
              <p:nvSpPr>
                <p:cNvPr id="3628" name="直线"/>
                <p:cNvSpPr/>
                <p:nvPr/>
              </p:nvSpPr>
              <p:spPr>
                <a:xfrm>
                  <a:off x="1393824" y="2995613"/>
                  <a:ext cx="234949" cy="0"/>
                </a:xfrm>
                <a:prstGeom prst="line">
                  <a:avLst/>
                </a:prstGeom>
                <a:noFill/>
                <a:ln w="38100" cap="flat" cmpd="sng">
                  <a:solidFill>
                    <a:srgbClr val="000000"/>
                  </a:solidFill>
                  <a:prstDash val="solid"/>
                  <a:round/>
                </a:ln>
              </p:spPr>
            </p:sp>
            <p:sp>
              <p:nvSpPr>
                <p:cNvPr id="3629" name="直线"/>
                <p:cNvSpPr/>
                <p:nvPr/>
              </p:nvSpPr>
              <p:spPr>
                <a:xfrm>
                  <a:off x="1515744" y="2752726"/>
                  <a:ext cx="0" cy="242886"/>
                </a:xfrm>
                <a:prstGeom prst="line">
                  <a:avLst/>
                </a:prstGeom>
                <a:noFill/>
                <a:ln w="38100" cap="flat" cmpd="sng">
                  <a:solidFill>
                    <a:srgbClr val="000000"/>
                  </a:solidFill>
                  <a:prstDash val="solid"/>
                  <a:round/>
                </a:ln>
              </p:spPr>
            </p:sp>
          </p:grpSp>
          <p:sp>
            <p:nvSpPr>
              <p:cNvPr id="3631" name="椭圆"/>
              <p:cNvSpPr/>
              <p:nvPr/>
            </p:nvSpPr>
            <p:spPr>
              <a:xfrm>
                <a:off x="1470025" y="2667000"/>
                <a:ext cx="100012" cy="100012"/>
              </a:xfrm>
              <a:prstGeom prst="ellipse">
                <a:avLst/>
              </a:prstGeom>
              <a:noFill/>
              <a:ln w="38100" cap="flat" cmpd="sng">
                <a:solidFill>
                  <a:srgbClr val="000000"/>
                </a:solidFill>
                <a:prstDash val="solid"/>
                <a:round/>
              </a:ln>
            </p:spPr>
          </p:sp>
        </p:grpSp>
        <p:sp>
          <p:nvSpPr>
            <p:cNvPr id="3633" name="矩形"/>
            <p:cNvSpPr/>
            <p:nvPr/>
          </p:nvSpPr>
          <p:spPr>
            <a:xfrm>
              <a:off x="674687" y="13096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638" name="组合"/>
            <p:cNvGrpSpPr/>
            <p:nvPr/>
          </p:nvGrpSpPr>
          <p:grpSpPr>
            <a:xfrm>
              <a:off x="936625" y="2667000"/>
              <a:ext cx="234950" cy="328613"/>
              <a:chOff x="936625" y="2667000"/>
              <a:chExt cx="234950" cy="328613"/>
            </a:xfrm>
          </p:grpSpPr>
          <p:grpSp>
            <p:nvGrpSpPr>
              <p:cNvPr id="3636" name="组合"/>
              <p:cNvGrpSpPr/>
              <p:nvPr/>
            </p:nvGrpSpPr>
            <p:grpSpPr>
              <a:xfrm>
                <a:off x="936625" y="2752726"/>
                <a:ext cx="234950" cy="242886"/>
                <a:chOff x="936625" y="2752726"/>
                <a:chExt cx="234950" cy="242886"/>
              </a:xfrm>
            </p:grpSpPr>
            <p:sp>
              <p:nvSpPr>
                <p:cNvPr id="3634" name="直线"/>
                <p:cNvSpPr/>
                <p:nvPr/>
              </p:nvSpPr>
              <p:spPr>
                <a:xfrm>
                  <a:off x="936625" y="2995613"/>
                  <a:ext cx="234950" cy="0"/>
                </a:xfrm>
                <a:prstGeom prst="line">
                  <a:avLst/>
                </a:prstGeom>
                <a:noFill/>
                <a:ln w="38100" cap="flat" cmpd="sng">
                  <a:solidFill>
                    <a:srgbClr val="000000"/>
                  </a:solidFill>
                  <a:prstDash val="solid"/>
                  <a:round/>
                </a:ln>
              </p:spPr>
            </p:sp>
            <p:sp>
              <p:nvSpPr>
                <p:cNvPr id="3635" name="直线"/>
                <p:cNvSpPr/>
                <p:nvPr/>
              </p:nvSpPr>
              <p:spPr>
                <a:xfrm>
                  <a:off x="1058545" y="2752726"/>
                  <a:ext cx="0" cy="242886"/>
                </a:xfrm>
                <a:prstGeom prst="line">
                  <a:avLst/>
                </a:prstGeom>
                <a:noFill/>
                <a:ln w="38100" cap="flat" cmpd="sng">
                  <a:solidFill>
                    <a:srgbClr val="000000"/>
                  </a:solidFill>
                  <a:prstDash val="solid"/>
                  <a:round/>
                </a:ln>
              </p:spPr>
            </p:sp>
          </p:grpSp>
          <p:sp>
            <p:nvSpPr>
              <p:cNvPr id="3637" name="椭圆"/>
              <p:cNvSpPr/>
              <p:nvPr/>
            </p:nvSpPr>
            <p:spPr>
              <a:xfrm>
                <a:off x="1012825" y="2667000"/>
                <a:ext cx="100012" cy="100012"/>
              </a:xfrm>
              <a:prstGeom prst="ellipse">
                <a:avLst/>
              </a:prstGeom>
              <a:noFill/>
              <a:ln w="38100" cap="flat" cmpd="sng">
                <a:solidFill>
                  <a:srgbClr val="000000"/>
                </a:solidFill>
                <a:prstDash val="solid"/>
                <a:round/>
              </a:ln>
            </p:spPr>
          </p:sp>
        </p:grpSp>
        <p:sp>
          <p:nvSpPr>
            <p:cNvPr id="3639" name="矩形"/>
            <p:cNvSpPr/>
            <p:nvPr/>
          </p:nvSpPr>
          <p:spPr>
            <a:xfrm>
              <a:off x="1171575" y="1752599"/>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640" name="矩形"/>
            <p:cNvSpPr/>
            <p:nvPr/>
          </p:nvSpPr>
          <p:spPr>
            <a:xfrm>
              <a:off x="638175" y="2438400"/>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641" name="矩形"/>
            <p:cNvSpPr/>
            <p:nvPr/>
          </p:nvSpPr>
          <p:spPr>
            <a:xfrm>
              <a:off x="1171575" y="2452688"/>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658" name="组合"/>
          <p:cNvGrpSpPr/>
          <p:nvPr/>
        </p:nvGrpSpPr>
        <p:grpSpPr>
          <a:xfrm>
            <a:off x="854075" y="3200400"/>
            <a:ext cx="2825749" cy="2971799"/>
            <a:chOff x="854075" y="3200400"/>
            <a:chExt cx="2825749" cy="2971799"/>
          </a:xfrm>
        </p:grpSpPr>
        <p:sp>
          <p:nvSpPr>
            <p:cNvPr id="3643" name="矩形"/>
            <p:cNvSpPr/>
            <p:nvPr/>
          </p:nvSpPr>
          <p:spPr>
            <a:xfrm>
              <a:off x="1128712" y="5653087"/>
              <a:ext cx="233044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44" name="矩形"/>
            <p:cNvSpPr/>
            <p:nvPr/>
          </p:nvSpPr>
          <p:spPr>
            <a:xfrm>
              <a:off x="1082674" y="5173662"/>
              <a:ext cx="1371598"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645" name="矩形"/>
            <p:cNvSpPr/>
            <p:nvPr/>
          </p:nvSpPr>
          <p:spPr>
            <a:xfrm>
              <a:off x="990600" y="3459161"/>
              <a:ext cx="1303336"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3646" name="直线"/>
            <p:cNvSpPr/>
            <p:nvPr/>
          </p:nvSpPr>
          <p:spPr>
            <a:xfrm>
              <a:off x="1387475" y="3938587"/>
              <a:ext cx="719137" cy="1587"/>
            </a:xfrm>
            <a:prstGeom prst="line">
              <a:avLst/>
            </a:prstGeom>
            <a:noFill/>
            <a:ln w="38100" cap="flat" cmpd="sng">
              <a:solidFill>
                <a:srgbClr val="0000FF"/>
              </a:solidFill>
              <a:prstDash val="solid"/>
              <a:round/>
            </a:ln>
          </p:spPr>
        </p:sp>
        <p:grpSp>
          <p:nvGrpSpPr>
            <p:cNvPr id="3654" name="组合"/>
            <p:cNvGrpSpPr/>
            <p:nvPr/>
          </p:nvGrpSpPr>
          <p:grpSpPr>
            <a:xfrm>
              <a:off x="854075" y="3200400"/>
              <a:ext cx="2825749" cy="2452686"/>
              <a:chOff x="854075" y="3200400"/>
              <a:chExt cx="2825749" cy="2452686"/>
            </a:xfrm>
          </p:grpSpPr>
          <p:sp>
            <p:nvSpPr>
              <p:cNvPr id="3647" name="直线"/>
              <p:cNvSpPr/>
              <p:nvPr/>
            </p:nvSpPr>
            <p:spPr>
              <a:xfrm>
                <a:off x="854075" y="4692649"/>
                <a:ext cx="2468562" cy="0"/>
              </a:xfrm>
              <a:prstGeom prst="line">
                <a:avLst/>
              </a:prstGeom>
              <a:noFill/>
              <a:ln w="28575" cap="flat" cmpd="sng">
                <a:solidFill>
                  <a:srgbClr val="000000"/>
                </a:solidFill>
                <a:prstDash val="solid"/>
                <a:round/>
                <a:tailEnd type="triangle" w="med" len="med"/>
              </a:ln>
            </p:spPr>
          </p:sp>
          <p:grpSp>
            <p:nvGrpSpPr>
              <p:cNvPr id="3653" name="组合"/>
              <p:cNvGrpSpPr/>
              <p:nvPr/>
            </p:nvGrpSpPr>
            <p:grpSpPr>
              <a:xfrm>
                <a:off x="1752599" y="3200400"/>
                <a:ext cx="1927224" cy="2452686"/>
                <a:chOff x="1752599" y="3200400"/>
                <a:chExt cx="1927224" cy="2452686"/>
              </a:xfrm>
            </p:grpSpPr>
            <p:sp>
              <p:nvSpPr>
                <p:cNvPr id="3648" name="直线"/>
                <p:cNvSpPr/>
                <p:nvPr/>
              </p:nvSpPr>
              <p:spPr>
                <a:xfrm flipV="1">
                  <a:off x="2087562" y="3459161"/>
                  <a:ext cx="0" cy="2193925"/>
                </a:xfrm>
                <a:prstGeom prst="line">
                  <a:avLst/>
                </a:prstGeom>
                <a:noFill/>
                <a:ln w="28575" cap="flat" cmpd="sng">
                  <a:solidFill>
                    <a:srgbClr val="000000"/>
                  </a:solidFill>
                  <a:prstDash val="solid"/>
                  <a:round/>
                  <a:tailEnd type="triangle" w="med" len="med"/>
                </a:ln>
              </p:spPr>
            </p:sp>
            <p:sp>
              <p:nvSpPr>
                <p:cNvPr id="3649" name="矩形"/>
                <p:cNvSpPr/>
                <p:nvPr/>
              </p:nvSpPr>
              <p:spPr>
                <a:xfrm>
                  <a:off x="3200399" y="4572000"/>
                  <a:ext cx="479425"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50" name="矩形"/>
                <p:cNvSpPr/>
                <p:nvPr/>
              </p:nvSpPr>
              <p:spPr>
                <a:xfrm>
                  <a:off x="2117725" y="3200400"/>
                  <a:ext cx="549273"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51" name="矩形"/>
                <p:cNvSpPr/>
                <p:nvPr/>
              </p:nvSpPr>
              <p:spPr>
                <a:xfrm flipH="1">
                  <a:off x="1752599" y="4632325"/>
                  <a:ext cx="342900" cy="3968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52" name="矩形"/>
                <p:cNvSpPr/>
                <p:nvPr/>
              </p:nvSpPr>
              <p:spPr>
                <a:xfrm>
                  <a:off x="2301875" y="3659187"/>
                  <a:ext cx="1085849"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R</a:t>
                  </a: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0</a:t>
                  </a:r>
                  <a:endParaRPr lang="zh-CN" altLang="en-US" sz="2800" b="0"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grpSp>
          <p:nvGrpSpPr>
            <p:cNvPr id="3657" name="组合"/>
            <p:cNvGrpSpPr/>
            <p:nvPr/>
          </p:nvGrpSpPr>
          <p:grpSpPr>
            <a:xfrm>
              <a:off x="2089149" y="3938587"/>
              <a:ext cx="547687" cy="1509713"/>
              <a:chOff x="2089149" y="3938587"/>
              <a:chExt cx="547687" cy="1509713"/>
            </a:xfrm>
          </p:grpSpPr>
          <p:sp>
            <p:nvSpPr>
              <p:cNvPr id="3655" name="直线"/>
              <p:cNvSpPr/>
              <p:nvPr/>
            </p:nvSpPr>
            <p:spPr>
              <a:xfrm>
                <a:off x="2089149" y="3938587"/>
                <a:ext cx="0" cy="1509711"/>
              </a:xfrm>
              <a:prstGeom prst="line">
                <a:avLst/>
              </a:prstGeom>
              <a:noFill/>
              <a:ln w="38100" cap="flat" cmpd="sng">
                <a:solidFill>
                  <a:srgbClr val="0000FF"/>
                </a:solidFill>
                <a:prstDash val="solid"/>
                <a:round/>
              </a:ln>
            </p:spPr>
          </p:sp>
          <p:sp>
            <p:nvSpPr>
              <p:cNvPr id="3656" name="直线"/>
              <p:cNvSpPr/>
              <p:nvPr/>
            </p:nvSpPr>
            <p:spPr>
              <a:xfrm>
                <a:off x="2089149" y="5448300"/>
                <a:ext cx="547687" cy="0"/>
              </a:xfrm>
              <a:prstGeom prst="line">
                <a:avLst/>
              </a:prstGeom>
              <a:noFill/>
              <a:ln w="38100" cap="flat" cmpd="sng">
                <a:solidFill>
                  <a:srgbClr val="0000FF"/>
                </a:solidFill>
                <a:prstDash val="solid"/>
                <a:round/>
              </a:ln>
            </p:spPr>
          </p:sp>
        </p:grpSp>
      </p:grpSp>
      <p:grpSp>
        <p:nvGrpSpPr>
          <p:cNvPr id="3669" name="组合"/>
          <p:cNvGrpSpPr/>
          <p:nvPr/>
        </p:nvGrpSpPr>
        <p:grpSpPr>
          <a:xfrm>
            <a:off x="4889499" y="381000"/>
            <a:ext cx="3721097" cy="2057398"/>
            <a:chOff x="4889499" y="381000"/>
            <a:chExt cx="3721097" cy="2057398"/>
          </a:xfrm>
        </p:grpSpPr>
        <p:grpSp>
          <p:nvGrpSpPr>
            <p:cNvPr id="3663" name="组合"/>
            <p:cNvGrpSpPr/>
            <p:nvPr/>
          </p:nvGrpSpPr>
          <p:grpSpPr>
            <a:xfrm>
              <a:off x="5233987" y="917575"/>
              <a:ext cx="2538411" cy="1444625"/>
              <a:chOff x="5233987" y="917575"/>
              <a:chExt cx="2538411" cy="1444625"/>
            </a:xfrm>
          </p:grpSpPr>
          <p:sp>
            <p:nvSpPr>
              <p:cNvPr id="3659" name="曲线"/>
              <p:cNvSpPr/>
              <p:nvPr/>
            </p:nvSpPr>
            <p:spPr>
              <a:xfrm>
                <a:off x="5233987" y="917575"/>
                <a:ext cx="634034" cy="722312"/>
              </a:xfrm>
              <a:custGeom>
                <a:avLst/>
                <a:gdLst>
                  <a:gd name="T1" fmla="*/ 0 w 21600"/>
                  <a:gd name="T2" fmla="*/ 0 h 21600"/>
                  <a:gd name="T3" fmla="*/ 21600 w 21600"/>
                  <a:gd name="T4" fmla="*/ 21600 h 21600"/>
                </a:gdLst>
                <a:ahLst/>
                <a:cxnLst/>
                <a:rect l="T1" t="T2" r="T3" b="T4"/>
                <a:pathLst>
                  <a:path w="21600" h="21600">
                    <a:moveTo>
                      <a:pt x="0" y="21550"/>
                    </a:moveTo>
                    <a:lnTo>
                      <a:pt x="1823" y="15663"/>
                    </a:lnTo>
                    <a:lnTo>
                      <a:pt x="3646" y="10574"/>
                    </a:lnTo>
                    <a:lnTo>
                      <a:pt x="5469" y="6184"/>
                    </a:lnTo>
                    <a:lnTo>
                      <a:pt x="7292" y="2543"/>
                    </a:lnTo>
                    <a:lnTo>
                      <a:pt x="8811" y="698"/>
                    </a:lnTo>
                    <a:lnTo>
                      <a:pt x="10634" y="0"/>
                    </a:lnTo>
                    <a:lnTo>
                      <a:pt x="12457" y="698"/>
                    </a:lnTo>
                    <a:lnTo>
                      <a:pt x="14279" y="2543"/>
                    </a:lnTo>
                    <a:lnTo>
                      <a:pt x="16102" y="6184"/>
                    </a:lnTo>
                    <a:lnTo>
                      <a:pt x="17925" y="10574"/>
                    </a:lnTo>
                    <a:lnTo>
                      <a:pt x="19749" y="16062"/>
                    </a:lnTo>
                    <a:lnTo>
                      <a:pt x="21571" y="21550"/>
                    </a:lnTo>
                  </a:path>
                </a:pathLst>
              </a:custGeom>
              <a:noFill/>
              <a:ln w="38100" cap="rnd" cmpd="sng">
                <a:solidFill>
                  <a:srgbClr val="FF6600"/>
                </a:solidFill>
                <a:prstDash val="solid"/>
                <a:round/>
              </a:ln>
            </p:spPr>
          </p:sp>
          <p:sp>
            <p:nvSpPr>
              <p:cNvPr id="3660" name="曲线"/>
              <p:cNvSpPr/>
              <p:nvPr/>
            </p:nvSpPr>
            <p:spPr>
              <a:xfrm>
                <a:off x="5865748" y="1639888"/>
                <a:ext cx="636307" cy="722311"/>
              </a:xfrm>
              <a:custGeom>
                <a:avLst/>
                <a:gdLst>
                  <a:gd name="T1" fmla="*/ 0 w 21600"/>
                  <a:gd name="T2" fmla="*/ 0 h 21600"/>
                  <a:gd name="T3" fmla="*/ 21600 w 21600"/>
                  <a:gd name="T4" fmla="*/ 21600 h 21600"/>
                </a:gdLst>
                <a:ahLst/>
                <a:cxnLst/>
                <a:rect l="T1" t="T2" r="T3" b="T4"/>
                <a:pathLst>
                  <a:path w="21600" h="21600">
                    <a:moveTo>
                      <a:pt x="21571" y="0"/>
                    </a:moveTo>
                    <a:lnTo>
                      <a:pt x="19725" y="5835"/>
                    </a:lnTo>
                    <a:lnTo>
                      <a:pt x="17907" y="10924"/>
                    </a:lnTo>
                    <a:lnTo>
                      <a:pt x="16089" y="15313"/>
                    </a:lnTo>
                    <a:lnTo>
                      <a:pt x="14270" y="18956"/>
                    </a:lnTo>
                    <a:lnTo>
                      <a:pt x="12756" y="20800"/>
                    </a:lnTo>
                    <a:lnTo>
                      <a:pt x="10936" y="21550"/>
                    </a:lnTo>
                    <a:lnTo>
                      <a:pt x="9090" y="20800"/>
                    </a:lnTo>
                    <a:lnTo>
                      <a:pt x="7272" y="18956"/>
                    </a:lnTo>
                    <a:lnTo>
                      <a:pt x="5455" y="15313"/>
                    </a:lnTo>
                    <a:lnTo>
                      <a:pt x="3635" y="10924"/>
                    </a:lnTo>
                    <a:lnTo>
                      <a:pt x="1817" y="5436"/>
                    </a:lnTo>
                    <a:lnTo>
                      <a:pt x="0" y="0"/>
                    </a:lnTo>
                  </a:path>
                </a:pathLst>
              </a:custGeom>
              <a:noFill/>
              <a:ln w="38100" cap="rnd" cmpd="sng">
                <a:solidFill>
                  <a:srgbClr val="FF6600"/>
                </a:solidFill>
                <a:prstDash val="solid"/>
                <a:round/>
              </a:ln>
            </p:spPr>
          </p:sp>
          <p:sp>
            <p:nvSpPr>
              <p:cNvPr id="3661" name="曲线"/>
              <p:cNvSpPr/>
              <p:nvPr/>
            </p:nvSpPr>
            <p:spPr>
              <a:xfrm>
                <a:off x="6504329" y="917575"/>
                <a:ext cx="634034" cy="722312"/>
              </a:xfrm>
              <a:custGeom>
                <a:avLst/>
                <a:gdLst>
                  <a:gd name="T1" fmla="*/ 0 w 21600"/>
                  <a:gd name="T2" fmla="*/ 0 h 21600"/>
                  <a:gd name="T3" fmla="*/ 21600 w 21600"/>
                  <a:gd name="T4" fmla="*/ 21600 h 21600"/>
                </a:gdLst>
                <a:ahLst/>
                <a:cxnLst/>
                <a:rect l="T1" t="T2" r="T3" b="T4"/>
                <a:pathLst>
                  <a:path w="21600" h="21600">
                    <a:moveTo>
                      <a:pt x="0" y="21550"/>
                    </a:moveTo>
                    <a:lnTo>
                      <a:pt x="1823" y="15663"/>
                    </a:lnTo>
                    <a:lnTo>
                      <a:pt x="3646" y="10574"/>
                    </a:lnTo>
                    <a:lnTo>
                      <a:pt x="5469" y="6184"/>
                    </a:lnTo>
                    <a:lnTo>
                      <a:pt x="7292" y="2543"/>
                    </a:lnTo>
                    <a:lnTo>
                      <a:pt x="8811" y="698"/>
                    </a:lnTo>
                    <a:lnTo>
                      <a:pt x="10634" y="0"/>
                    </a:lnTo>
                    <a:lnTo>
                      <a:pt x="12457" y="698"/>
                    </a:lnTo>
                    <a:lnTo>
                      <a:pt x="14279" y="2543"/>
                    </a:lnTo>
                    <a:lnTo>
                      <a:pt x="16102" y="6184"/>
                    </a:lnTo>
                    <a:lnTo>
                      <a:pt x="17925" y="10574"/>
                    </a:lnTo>
                    <a:lnTo>
                      <a:pt x="19749" y="16062"/>
                    </a:lnTo>
                    <a:lnTo>
                      <a:pt x="21571" y="21550"/>
                    </a:lnTo>
                  </a:path>
                </a:pathLst>
              </a:custGeom>
              <a:noFill/>
              <a:ln w="38100" cap="rnd" cmpd="sng">
                <a:solidFill>
                  <a:srgbClr val="FF6600"/>
                </a:solidFill>
                <a:prstDash val="solid"/>
                <a:round/>
              </a:ln>
            </p:spPr>
          </p:sp>
          <p:sp>
            <p:nvSpPr>
              <p:cNvPr id="3662" name="曲线"/>
              <p:cNvSpPr/>
              <p:nvPr/>
            </p:nvSpPr>
            <p:spPr>
              <a:xfrm>
                <a:off x="7136091" y="1639888"/>
                <a:ext cx="636306" cy="722311"/>
              </a:xfrm>
              <a:custGeom>
                <a:avLst/>
                <a:gdLst>
                  <a:gd name="T1" fmla="*/ 0 w 21600"/>
                  <a:gd name="T2" fmla="*/ 0 h 21600"/>
                  <a:gd name="T3" fmla="*/ 21600 w 21600"/>
                  <a:gd name="T4" fmla="*/ 21600 h 21600"/>
                </a:gdLst>
                <a:ahLst/>
                <a:cxnLst/>
                <a:rect l="T1" t="T2" r="T3" b="T4"/>
                <a:pathLst>
                  <a:path w="21600" h="21600">
                    <a:moveTo>
                      <a:pt x="21571" y="0"/>
                    </a:moveTo>
                    <a:lnTo>
                      <a:pt x="19725" y="5835"/>
                    </a:lnTo>
                    <a:lnTo>
                      <a:pt x="17907" y="10924"/>
                    </a:lnTo>
                    <a:lnTo>
                      <a:pt x="16089" y="15313"/>
                    </a:lnTo>
                    <a:lnTo>
                      <a:pt x="14271" y="18956"/>
                    </a:lnTo>
                    <a:lnTo>
                      <a:pt x="12755" y="20800"/>
                    </a:lnTo>
                    <a:lnTo>
                      <a:pt x="10937" y="21550"/>
                    </a:lnTo>
                    <a:lnTo>
                      <a:pt x="9091" y="20800"/>
                    </a:lnTo>
                    <a:lnTo>
                      <a:pt x="7273" y="18956"/>
                    </a:lnTo>
                    <a:lnTo>
                      <a:pt x="5455" y="15313"/>
                    </a:lnTo>
                    <a:lnTo>
                      <a:pt x="3635" y="10924"/>
                    </a:lnTo>
                    <a:lnTo>
                      <a:pt x="1817" y="5436"/>
                    </a:lnTo>
                    <a:lnTo>
                      <a:pt x="0" y="0"/>
                    </a:lnTo>
                  </a:path>
                </a:pathLst>
              </a:custGeom>
              <a:noFill/>
              <a:ln w="38100" cap="rnd" cmpd="sng">
                <a:solidFill>
                  <a:srgbClr val="FF6600"/>
                </a:solidFill>
                <a:prstDash val="solid"/>
                <a:round/>
              </a:ln>
            </p:spPr>
          </p:sp>
        </p:grpSp>
        <p:sp>
          <p:nvSpPr>
            <p:cNvPr id="3664" name="矩形"/>
            <p:cNvSpPr/>
            <p:nvPr/>
          </p:nvSpPr>
          <p:spPr>
            <a:xfrm>
              <a:off x="8066086" y="1524000"/>
              <a:ext cx="54451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0" latinLnBrk="0" hangingPunct="0">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t</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3665" name="直线"/>
            <p:cNvSpPr/>
            <p:nvPr/>
          </p:nvSpPr>
          <p:spPr>
            <a:xfrm>
              <a:off x="5235574" y="1630361"/>
              <a:ext cx="3130549" cy="0"/>
            </a:xfrm>
            <a:prstGeom prst="line">
              <a:avLst/>
            </a:prstGeom>
            <a:noFill/>
            <a:ln w="38100" cap="flat" cmpd="sng">
              <a:solidFill>
                <a:srgbClr val="000000"/>
              </a:solidFill>
              <a:prstDash val="solid"/>
              <a:round/>
              <a:tailEnd type="triangle" w="med" len="med"/>
            </a:ln>
          </p:spPr>
        </p:sp>
        <p:sp>
          <p:nvSpPr>
            <p:cNvPr id="3666" name="直线"/>
            <p:cNvSpPr/>
            <p:nvPr/>
          </p:nvSpPr>
          <p:spPr>
            <a:xfrm>
              <a:off x="5248273" y="655636"/>
              <a:ext cx="0" cy="1782762"/>
            </a:xfrm>
            <a:prstGeom prst="line">
              <a:avLst/>
            </a:prstGeom>
            <a:noFill/>
            <a:ln w="38100" cap="flat" cmpd="sng">
              <a:solidFill>
                <a:srgbClr val="000000"/>
              </a:solidFill>
              <a:prstDash val="solid"/>
              <a:round/>
              <a:headEnd type="triangle" w="med" len="med"/>
            </a:ln>
          </p:spPr>
        </p:sp>
        <p:sp>
          <p:nvSpPr>
            <p:cNvPr id="3667" name="矩形"/>
            <p:cNvSpPr/>
            <p:nvPr/>
          </p:nvSpPr>
          <p:spPr>
            <a:xfrm>
              <a:off x="5181599" y="381000"/>
              <a:ext cx="6937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0" latinLnBrk="0" hangingPunct="0">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i</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3668" name="矩形"/>
            <p:cNvSpPr/>
            <p:nvPr/>
          </p:nvSpPr>
          <p:spPr>
            <a:xfrm>
              <a:off x="4889499" y="1447800"/>
              <a:ext cx="368299" cy="396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O</a:t>
              </a:r>
              <a:endParaRPr lang="zh-CN" altLang="en-US"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nvGrpSpPr>
          <p:cNvPr id="3678" name="组合"/>
          <p:cNvGrpSpPr/>
          <p:nvPr/>
        </p:nvGrpSpPr>
        <p:grpSpPr>
          <a:xfrm>
            <a:off x="4191000" y="2209800"/>
            <a:ext cx="4419599" cy="2463799"/>
            <a:chOff x="4191000" y="2209800"/>
            <a:chExt cx="4419599" cy="2463799"/>
          </a:xfrm>
        </p:grpSpPr>
        <p:sp>
          <p:nvSpPr>
            <p:cNvPr id="3670" name="矩形"/>
            <p:cNvSpPr/>
            <p:nvPr/>
          </p:nvSpPr>
          <p:spPr>
            <a:xfrm>
              <a:off x="8077200" y="3581399"/>
              <a:ext cx="5333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0" latinLnBrk="0" hangingPunct="0">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t</a:t>
              </a:r>
              <a:endParaRPr lang="zh-CN" altLang="en-US" sz="2800" b="1" i="1"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3671" name="直线"/>
            <p:cNvSpPr/>
            <p:nvPr/>
          </p:nvSpPr>
          <p:spPr>
            <a:xfrm>
              <a:off x="5251450" y="3698875"/>
              <a:ext cx="3059112" cy="0"/>
            </a:xfrm>
            <a:prstGeom prst="line">
              <a:avLst/>
            </a:prstGeom>
            <a:noFill/>
            <a:ln w="38100" cap="flat" cmpd="sng">
              <a:solidFill>
                <a:srgbClr val="000000"/>
              </a:solidFill>
              <a:prstDash val="solid"/>
              <a:round/>
              <a:tailEnd type="triangle" w="med" len="med"/>
            </a:ln>
          </p:spPr>
        </p:sp>
        <p:sp>
          <p:nvSpPr>
            <p:cNvPr id="3672" name="直线"/>
            <p:cNvSpPr/>
            <p:nvPr/>
          </p:nvSpPr>
          <p:spPr>
            <a:xfrm>
              <a:off x="5254624" y="2520950"/>
              <a:ext cx="0" cy="2152650"/>
            </a:xfrm>
            <a:prstGeom prst="line">
              <a:avLst/>
            </a:prstGeom>
            <a:noFill/>
            <a:ln w="38100" cap="flat" cmpd="sng">
              <a:solidFill>
                <a:srgbClr val="000000"/>
              </a:solidFill>
              <a:prstDash val="solid"/>
              <a:round/>
              <a:headEnd type="triangle" w="med" len="med"/>
            </a:ln>
          </p:spPr>
        </p:sp>
        <p:sp>
          <p:nvSpPr>
            <p:cNvPr id="3673" name="矩形"/>
            <p:cNvSpPr/>
            <p:nvPr/>
          </p:nvSpPr>
          <p:spPr>
            <a:xfrm>
              <a:off x="5181599" y="2209800"/>
              <a:ext cx="67944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0" latinLnBrk="0" hangingPunct="0">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grpSp>
          <p:nvGrpSpPr>
            <p:cNvPr id="3676" name="组合"/>
            <p:cNvGrpSpPr/>
            <p:nvPr/>
          </p:nvGrpSpPr>
          <p:grpSpPr>
            <a:xfrm>
              <a:off x="4191000" y="2641599"/>
              <a:ext cx="1614487" cy="1876425"/>
              <a:chOff x="4191000" y="2641599"/>
              <a:chExt cx="1614487" cy="1876425"/>
            </a:xfrm>
          </p:grpSpPr>
          <p:sp>
            <p:nvSpPr>
              <p:cNvPr id="3674" name="矩形"/>
              <p:cNvSpPr/>
              <p:nvPr/>
            </p:nvSpPr>
            <p:spPr>
              <a:xfrm>
                <a:off x="4191000" y="2641599"/>
                <a:ext cx="1362074" cy="4578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sp>
            <p:nvSpPr>
              <p:cNvPr id="3675" name="矩形"/>
              <p:cNvSpPr/>
              <p:nvPr/>
            </p:nvSpPr>
            <p:spPr>
              <a:xfrm>
                <a:off x="4267200" y="3998468"/>
                <a:ext cx="1538287" cy="51955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0" latinLnBrk="0" hangingPunct="0">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grpSp>
        <p:sp>
          <p:nvSpPr>
            <p:cNvPr id="3677" name="矩形"/>
            <p:cNvSpPr/>
            <p:nvPr/>
          </p:nvSpPr>
          <p:spPr>
            <a:xfrm>
              <a:off x="4953000" y="3489324"/>
              <a:ext cx="368299" cy="396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O</a:t>
              </a:r>
              <a:endParaRPr lang="zh-CN" altLang="en-US"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3679" name="直线"/>
          <p:cNvSpPr/>
          <p:nvPr/>
        </p:nvSpPr>
        <p:spPr>
          <a:xfrm>
            <a:off x="5257800" y="2971799"/>
            <a:ext cx="685800" cy="0"/>
          </a:xfrm>
          <a:prstGeom prst="line">
            <a:avLst/>
          </a:prstGeom>
          <a:noFill/>
          <a:ln w="28575" cap="flat" cmpd="sng">
            <a:solidFill>
              <a:srgbClr val="000000"/>
            </a:solidFill>
            <a:prstDash val="dash"/>
            <a:roun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58"/>
                                        </p:tgtEl>
                                        <p:attrNameLst>
                                          <p:attrName>style.visibility</p:attrName>
                                        </p:attrNameLst>
                                      </p:cBhvr>
                                      <p:to>
                                        <p:strVal val="visible"/>
                                      </p:to>
                                    </p:set>
                                    <p:animEffect transition="in" filter="box(in)">
                                      <p:cBhvr>
                                        <p:cTn id="7" dur="500"/>
                                        <p:tgtEl>
                                          <p:spTgt spid="36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9"/>
                                        </p:tgtEl>
                                        <p:attrNameLst>
                                          <p:attrName>style.visibility</p:attrName>
                                        </p:attrNameLst>
                                      </p:cBhvr>
                                      <p:to>
                                        <p:strVal val="visible"/>
                                      </p:to>
                                    </p:set>
                                    <p:animEffect transition="in" filter="wipe(left)">
                                      <p:cBhvr>
                                        <p:cTn id="12" dur="500"/>
                                        <p:tgtEl>
                                          <p:spTgt spid="36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78"/>
                                        </p:tgtEl>
                                        <p:attrNameLst>
                                          <p:attrName>style.visibility</p:attrName>
                                        </p:attrNameLst>
                                      </p:cBhvr>
                                      <p:to>
                                        <p:strVal val="visible"/>
                                      </p:to>
                                    </p:set>
                                    <p:animEffect transition="in" filter="wipe(left)">
                                      <p:cBhvr>
                                        <p:cTn id="17" dur="500"/>
                                        <p:tgtEl>
                                          <p:spTgt spid="36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78"/>
                                        </p:tgtEl>
                                        <p:attrNameLst>
                                          <p:attrName>style.visibility</p:attrName>
                                        </p:attrNameLst>
                                      </p:cBhvr>
                                      <p:to>
                                        <p:strVal val="visible"/>
                                      </p:to>
                                    </p:set>
                                    <p:animEffect transition="in" filter="wipe(up)">
                                      <p:cBhvr>
                                        <p:cTn id="22" dur="500"/>
                                        <p:tgtEl>
                                          <p:spTgt spid="357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597"/>
                                        </p:tgtEl>
                                        <p:attrNameLst>
                                          <p:attrName>style.visibility</p:attrName>
                                        </p:attrNameLst>
                                      </p:cBhvr>
                                      <p:to>
                                        <p:strVal val="visible"/>
                                      </p:to>
                                    </p:set>
                                    <p:animEffect transition="in" filter="wipe(left)">
                                      <p:cBhvr>
                                        <p:cTn id="26" dur="500"/>
                                        <p:tgtEl>
                                          <p:spTgt spid="3597"/>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3679"/>
                                        </p:tgtEl>
                                        <p:attrNameLst>
                                          <p:attrName>style.visibility</p:attrName>
                                        </p:attrNameLst>
                                      </p:cBhvr>
                                      <p:to>
                                        <p:strVal val="visible"/>
                                      </p:to>
                                    </p:set>
                                    <p:animEffect transition="in" filter="wipe(right)">
                                      <p:cBhvr>
                                        <p:cTn id="30" dur="500"/>
                                        <p:tgtEl>
                                          <p:spTgt spid="367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98"/>
                                        </p:tgtEl>
                                        <p:attrNameLst>
                                          <p:attrName>style.visibility</p:attrName>
                                        </p:attrNameLst>
                                      </p:cBhvr>
                                      <p:to>
                                        <p:strVal val="visible"/>
                                      </p:to>
                                    </p:set>
                                    <p:animEffect transition="in" filter="wipe(left)">
                                      <p:cBhvr>
                                        <p:cTn id="35" dur="500"/>
                                        <p:tgtEl>
                                          <p:spTgt spid="3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8" grpId="0" animBg="1"/>
      <p:bldP spid="3669" grpId="0" animBg="1"/>
      <p:bldP spid="3678" grpId="0" animBg="1"/>
      <p:bldP spid="3578" grpId="0" animBg="1"/>
      <p:bldP spid="3597" grpId="0" animBg="1"/>
      <p:bldP spid="3679" grpId="0" animBg="1"/>
      <p:bldP spid="359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 name="文本框"/>
          <p:cNvSpPr>
            <a:spLocks noGrp="1"/>
          </p:cNvSpPr>
          <p:nvPr>
            <p:ph type="ctrTitle"/>
          </p:nvPr>
        </p:nvSpPr>
        <p:spPr>
          <a:xfrm>
            <a:off x="457200" y="457200"/>
            <a:ext cx="6248400" cy="6096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理想运放工作在线性区的特点</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28" name="矩形"/>
          <p:cNvSpPr/>
          <p:nvPr/>
        </p:nvSpPr>
        <p:spPr>
          <a:xfrm>
            <a:off x="3810000" y="1000124"/>
            <a:ext cx="4724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因为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o</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229" name="矩形" descr="40%"/>
          <p:cNvSpPr/>
          <p:nvPr/>
        </p:nvSpPr>
        <p:spPr>
          <a:xfrm>
            <a:off x="3733800" y="1711325"/>
            <a:ext cx="4876800" cy="954106"/>
          </a:xfrm>
          <a:prstGeom prst="rect">
            <a:avLst/>
          </a:prstGeom>
          <a:pattFill prst="pct40">
            <a:fgClr>
              <a:srgbClr val="FFFF00"/>
            </a:fgClr>
            <a:bgClr>
              <a:srgbClr val="FFFFFF"/>
            </a:bgClr>
          </a:patt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a:t>
            </a:r>
            <a:r>
              <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rPr>
              <a:t>差模输入电压约等于</a:t>
            </a:r>
            <a:r>
              <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Times New Roman" panose="02020603050405020304" charset="0"/>
              </a:rPr>
              <a:t>0      </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即 </a:t>
            </a: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1" u="none" strike="noStrike" kern="1200" cap="none" spc="0" baseline="-2500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 u</a:t>
            </a:r>
            <a:r>
              <a:rPr lang="en-US" altLang="zh-CN" sz="2800" b="1" i="1" u="none" strike="noStrike" kern="1200" cap="none" spc="0" baseline="-2500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2500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sym typeface="Symbol" panose="05050102010706020507" charset="0"/>
              </a:rPr>
              <a:t>称“虚短”</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230" name="矩形" descr="40%"/>
          <p:cNvSpPr/>
          <p:nvPr/>
        </p:nvSpPr>
        <p:spPr>
          <a:xfrm>
            <a:off x="3810000" y="2909255"/>
            <a:ext cx="4800600" cy="1031875"/>
          </a:xfrm>
          <a:prstGeom prst="rect">
            <a:avLst/>
          </a:prstGeom>
          <a:pattFill prst="pct40">
            <a:fgClr>
              <a:srgbClr val="00FF00"/>
            </a:fgClr>
            <a:bgClr>
              <a:srgbClr val="FFFFFF"/>
            </a:bgClr>
          </a:patt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宋体" panose="02010600030101010101" pitchFamily="2" charset="-122"/>
              </a:rPr>
              <a:t>   (2) </a:t>
            </a:r>
            <a:r>
              <a:rPr lang="zh-CN" altLang="en-US" sz="2800" b="1" i="0" u="none" strike="noStrike" kern="1200" cap="none" spc="0" baseline="0">
                <a:solidFill>
                  <a:srgbClr val="131C9E"/>
                </a:solidFill>
                <a:latin typeface="Times New Roman" panose="02020603050405020304" charset="0"/>
                <a:ea typeface="宋体" panose="02010600030101010101" pitchFamily="2" charset="-122"/>
                <a:cs typeface="宋体" panose="02010600030101010101" pitchFamily="2" charset="-122"/>
              </a:rPr>
              <a:t>输入电流约等于 </a:t>
            </a:r>
            <a:r>
              <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宋体" panose="02010600030101010101" pitchFamily="2" charset="-122"/>
              </a:rPr>
              <a:t>0</a:t>
            </a:r>
            <a:endParaRPr lang="en-US" altLang="zh-CN" sz="2800" b="1" i="0" u="none" strike="noStrike" kern="1200" cap="none" spc="0" baseline="0">
              <a:solidFill>
                <a:srgbClr val="131C9E"/>
              </a:solidFill>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即 </a:t>
            </a:r>
            <a:r>
              <a:rPr lang="en-US" altLang="zh-CN" sz="2800" b="1" i="1" u="none" strike="noStrike" kern="1200" cap="none" spc="0" baseline="0">
                <a:solidFill>
                  <a:srgbClr val="FF3300"/>
                </a:solidFill>
                <a:latin typeface="Times New Roman" panose="02020603050405020304" charset="0"/>
                <a:ea typeface="创艺繁标宋" charset="0"/>
                <a:cs typeface="创艺繁标宋" charset="0"/>
                <a:sym typeface="Symbol" panose="05050102010706020507" charset="0"/>
              </a:rPr>
              <a:t>i</a:t>
            </a:r>
            <a:r>
              <a:rPr lang="en-US" altLang="zh-CN" sz="2800" b="1" i="1" u="none" strike="noStrike" kern="1200" cap="none" spc="0" baseline="-25000">
                <a:solidFill>
                  <a:srgbClr val="FF3300"/>
                </a:solidFill>
                <a:latin typeface="Times New Roman" panose="02020603050405020304" charset="0"/>
                <a:ea typeface="创艺繁标宋" charset="0"/>
                <a:cs typeface="创艺繁标宋" charset="0"/>
                <a:sym typeface="Symbol" panose="05050102010706020507" charset="0"/>
              </a:rPr>
              <a:t>+</a:t>
            </a:r>
            <a:r>
              <a:rPr lang="en-US" altLang="zh-CN" sz="2800" b="1" i="1" u="none" strike="noStrike" kern="1200" cap="none" spc="0" baseline="0">
                <a:solidFill>
                  <a:srgbClr val="FF3300"/>
                </a:solidFill>
                <a:latin typeface="Times New Roman" panose="02020603050405020304" charset="0"/>
                <a:ea typeface="创艺繁标宋" charset="0"/>
                <a:cs typeface="创艺繁标宋" charset="0"/>
                <a:sym typeface="Symbol" panose="05050102010706020507" charset="0"/>
              </a:rPr>
              <a:t>= i</a:t>
            </a:r>
            <a:r>
              <a:rPr lang="en-US" altLang="zh-CN" sz="2800" b="1" i="0" u="none" strike="noStrike" kern="1200" cap="none" spc="0" baseline="-25000">
                <a:solidFill>
                  <a:srgbClr val="FF3300"/>
                </a:solidFill>
                <a:latin typeface="Times New Roman" panose="02020603050405020304" charset="0"/>
                <a:ea typeface="创艺繁标宋" charset="0"/>
                <a:cs typeface="创艺繁标宋" charset="0"/>
                <a:sym typeface="Symbol" panose="05050102010706020507" charset="0"/>
              </a:rPr>
              <a:t>– </a:t>
            </a:r>
            <a:r>
              <a:rPr lang="en-US" altLang="zh-CN" sz="2800" b="1" i="0" u="none" strike="noStrike" kern="1200" cap="none" spc="0" baseline="0">
                <a:solidFill>
                  <a:srgbClr val="FF3300"/>
                </a:solidFill>
                <a:latin typeface="Times New Roman" panose="02020603050405020304" charset="0"/>
                <a:ea typeface="创艺繁标宋" charset="0"/>
                <a:cs typeface="创艺繁标宋" charset="0"/>
                <a:sym typeface="Symbol" panose="05050102010706020507" charset="0"/>
              </a:rPr>
              <a:t> 0 ,</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称“虚断”</a:t>
            </a:r>
            <a:r>
              <a:rPr lang="en-US" altLang="zh-CN" sz="2800" b="0"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zh-CN" altLang="en-US" sz="2800" b="0" i="0" u="none" strike="noStrike" kern="1200" cap="none" spc="0" baseline="0">
              <a:solidFill>
                <a:schemeClr val="accent2"/>
              </a:solidFill>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231" name="矩形"/>
          <p:cNvSpPr/>
          <p:nvPr/>
        </p:nvSpPr>
        <p:spPr>
          <a:xfrm>
            <a:off x="762000" y="2819400"/>
            <a:ext cx="3200400"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电压传输特性</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232" name="横卷形" descr="20%"/>
          <p:cNvSpPr/>
          <p:nvPr/>
        </p:nvSpPr>
        <p:spPr>
          <a:xfrm>
            <a:off x="4572000" y="3886200"/>
            <a:ext cx="4038600" cy="2743200"/>
          </a:xfrm>
          <a:prstGeom prst="horizontalScroll">
            <a:avLst>
              <a:gd name="adj" fmla="val 12500"/>
            </a:avLst>
          </a:prstGeom>
          <a:pattFill prst="pct20">
            <a:fgClr>
              <a:srgbClr val="00CC99"/>
            </a:fgClr>
            <a:bgClr>
              <a:srgbClr val="FFFFFF"/>
            </a:bgClr>
          </a:pattFill>
          <a:ln w="38100" cap="flat" cmpd="sng">
            <a:solidFill>
              <a:srgbClr val="339933"/>
            </a:solidFill>
            <a:prstDash val="solid"/>
            <a:round/>
          </a:ln>
        </p:spPr>
        <p:txBody>
          <a:bodyPr vert="horz" wrap="none" lIns="91440" tIns="45720" rIns="91440" bIns="45720" anchor="ctr" anchorCtr="0"/>
          <a:lstStyle/>
          <a:p>
            <a:pPr marL="0" indent="0" algn="l" eaLnBrk="0" latinLnBrk="0" hangingPunct="0">
              <a:lnSpc>
                <a:spcPct val="100000"/>
              </a:lnSpc>
              <a:spcBef>
                <a:spcPts val="0"/>
              </a:spcBef>
              <a:spcAft>
                <a:spcPts val="0"/>
              </a:spcAft>
              <a:buNone/>
            </a:pPr>
            <a:r>
              <a:rPr lang="en-US" altLang="zh-CN" sz="2800" b="1" i="0" u="none" strike="noStrike" kern="1200" cap="none" spc="0" baseline="0">
                <a:solidFill>
                  <a:srgbClr val="000099"/>
                </a:solidFill>
                <a:latin typeface="Times New Roman" panose="02020603050405020304" charset="0"/>
                <a:ea typeface="楷体_GB2312" pitchFamily="49" charset="-122"/>
                <a:cs typeface="Times New Roman" panose="02020603050405020304" charset="0"/>
              </a:rPr>
              <a:t>      </a:t>
            </a: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uo</a:t>
            </a:r>
            <a:r>
              <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越大，运放的</a:t>
            </a:r>
            <a:endPar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ts val="0"/>
              </a:spcBef>
              <a:spcAft>
                <a:spcPts val="0"/>
              </a:spcAft>
              <a:buNone/>
            </a:pP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  线性范围越小，必</a:t>
            </a:r>
            <a:endPar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ts val="0"/>
              </a:spcBef>
              <a:spcAft>
                <a:spcPts val="0"/>
              </a:spcAft>
              <a:buNone/>
            </a:pP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  须加负反馈才能使</a:t>
            </a:r>
            <a:endPar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a:p>
            <a:pPr marL="0" indent="0" algn="l" eaLnBrk="0" latinLnBrk="0" hangingPunct="0">
              <a:lnSpc>
                <a:spcPct val="100000"/>
              </a:lnSpc>
              <a:spcBef>
                <a:spcPts val="0"/>
              </a:spcBef>
              <a:spcAft>
                <a:spcPts val="0"/>
              </a:spcAft>
              <a:buNone/>
            </a:pPr>
            <a:r>
              <a:rPr lang="en-US" altLang="zh-CN"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  其工作于线性区。</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grpSp>
        <p:nvGrpSpPr>
          <p:cNvPr id="252" name="组合"/>
          <p:cNvGrpSpPr/>
          <p:nvPr/>
        </p:nvGrpSpPr>
        <p:grpSpPr>
          <a:xfrm>
            <a:off x="457200" y="1066800"/>
            <a:ext cx="3200400" cy="1523998"/>
            <a:chOff x="457200" y="1066800"/>
            <a:chExt cx="3200400" cy="1523998"/>
          </a:xfrm>
        </p:grpSpPr>
        <p:sp>
          <p:nvSpPr>
            <p:cNvPr id="233" name="矩形"/>
            <p:cNvSpPr/>
            <p:nvPr/>
          </p:nvSpPr>
          <p:spPr>
            <a:xfrm>
              <a:off x="1447800" y="1217612"/>
              <a:ext cx="1066800" cy="1296986"/>
            </a:xfrm>
            <a:prstGeom prst="rect">
              <a:avLst/>
            </a:prstGeom>
            <a:noFill/>
            <a:ln w="38100" cap="flat" cmpd="sng">
              <a:solidFill>
                <a:srgbClr val="000000"/>
              </a:solidFill>
              <a:prstDash val="solid"/>
              <a:miter/>
            </a:ln>
          </p:spPr>
        </p:sp>
        <p:sp>
          <p:nvSpPr>
            <p:cNvPr id="234" name="矩形"/>
            <p:cNvSpPr/>
            <p:nvPr/>
          </p:nvSpPr>
          <p:spPr>
            <a:xfrm>
              <a:off x="1497012" y="2071687"/>
              <a:ext cx="40798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35" name="矩形"/>
            <p:cNvSpPr/>
            <p:nvPr/>
          </p:nvSpPr>
          <p:spPr>
            <a:xfrm>
              <a:off x="2133600" y="1676400"/>
              <a:ext cx="2793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36" name="矩形"/>
            <p:cNvSpPr/>
            <p:nvPr/>
          </p:nvSpPr>
          <p:spPr>
            <a:xfrm>
              <a:off x="1922462" y="1144587"/>
              <a:ext cx="82073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创艺简宋体" charset="0"/>
                  <a:cs typeface="创艺简宋体"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37" name="矩形"/>
            <p:cNvSpPr/>
            <p:nvPr/>
          </p:nvSpPr>
          <p:spPr>
            <a:xfrm>
              <a:off x="3124200" y="1614486"/>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238" name="矩形"/>
            <p:cNvSpPr/>
            <p:nvPr/>
          </p:nvSpPr>
          <p:spPr>
            <a:xfrm>
              <a:off x="457200" y="1355723"/>
              <a:ext cx="609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39" name="直线"/>
            <p:cNvSpPr/>
            <p:nvPr/>
          </p:nvSpPr>
          <p:spPr>
            <a:xfrm>
              <a:off x="1006475" y="2360612"/>
              <a:ext cx="441323" cy="0"/>
            </a:xfrm>
            <a:prstGeom prst="line">
              <a:avLst/>
            </a:prstGeom>
            <a:noFill/>
            <a:ln w="38100" cap="flat" cmpd="sng">
              <a:solidFill>
                <a:srgbClr val="000000"/>
              </a:solidFill>
              <a:prstDash val="solid"/>
              <a:round/>
            </a:ln>
          </p:spPr>
        </p:sp>
        <p:sp>
          <p:nvSpPr>
            <p:cNvPr id="240" name="直线"/>
            <p:cNvSpPr/>
            <p:nvPr/>
          </p:nvSpPr>
          <p:spPr>
            <a:xfrm>
              <a:off x="1014411" y="1671637"/>
              <a:ext cx="441323" cy="0"/>
            </a:xfrm>
            <a:prstGeom prst="line">
              <a:avLst/>
            </a:prstGeom>
            <a:noFill/>
            <a:ln w="38100" cap="flat" cmpd="sng">
              <a:solidFill>
                <a:srgbClr val="000000"/>
              </a:solidFill>
              <a:prstDash val="solid"/>
              <a:round/>
            </a:ln>
          </p:spPr>
        </p:sp>
        <p:sp>
          <p:nvSpPr>
            <p:cNvPr id="241" name="直线"/>
            <p:cNvSpPr/>
            <p:nvPr/>
          </p:nvSpPr>
          <p:spPr>
            <a:xfrm>
              <a:off x="2514600" y="1893886"/>
              <a:ext cx="457198" cy="0"/>
            </a:xfrm>
            <a:prstGeom prst="line">
              <a:avLst/>
            </a:prstGeom>
            <a:noFill/>
            <a:ln w="38100" cap="flat" cmpd="sng">
              <a:solidFill>
                <a:srgbClr val="000000"/>
              </a:solidFill>
              <a:prstDash val="solid"/>
              <a:round/>
            </a:ln>
          </p:spPr>
        </p:sp>
        <p:sp>
          <p:nvSpPr>
            <p:cNvPr id="242" name="矩形"/>
            <p:cNvSpPr/>
            <p:nvPr/>
          </p:nvSpPr>
          <p:spPr>
            <a:xfrm>
              <a:off x="457200" y="2027237"/>
              <a:ext cx="520699" cy="51911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u</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43" name="直线"/>
            <p:cNvSpPr/>
            <p:nvPr/>
          </p:nvSpPr>
          <p:spPr>
            <a:xfrm>
              <a:off x="1066800" y="1585912"/>
              <a:ext cx="360362" cy="0"/>
            </a:xfrm>
            <a:prstGeom prst="line">
              <a:avLst/>
            </a:prstGeom>
            <a:noFill/>
            <a:ln w="38100" cap="flat" cmpd="sng">
              <a:solidFill>
                <a:srgbClr val="FF3300"/>
              </a:solidFill>
              <a:prstDash val="solid"/>
              <a:round/>
              <a:tailEnd type="triangle" w="med" len="med"/>
            </a:ln>
          </p:spPr>
        </p:sp>
        <p:sp>
          <p:nvSpPr>
            <p:cNvPr id="244" name="直线"/>
            <p:cNvSpPr/>
            <p:nvPr/>
          </p:nvSpPr>
          <p:spPr>
            <a:xfrm>
              <a:off x="1066800" y="2209800"/>
              <a:ext cx="360362" cy="0"/>
            </a:xfrm>
            <a:prstGeom prst="line">
              <a:avLst/>
            </a:prstGeom>
            <a:noFill/>
            <a:ln w="38100" cap="flat" cmpd="sng">
              <a:solidFill>
                <a:srgbClr val="FF3300"/>
              </a:solidFill>
              <a:prstDash val="solid"/>
              <a:round/>
              <a:tailEnd type="triangle" w="med" len="med"/>
            </a:ln>
          </p:spPr>
        </p:sp>
        <p:sp>
          <p:nvSpPr>
            <p:cNvPr id="245" name="矩形"/>
            <p:cNvSpPr/>
            <p:nvPr/>
          </p:nvSpPr>
          <p:spPr>
            <a:xfrm>
              <a:off x="1066800" y="1722437"/>
              <a:ext cx="420687"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i</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46" name="矩形"/>
            <p:cNvSpPr/>
            <p:nvPr/>
          </p:nvSpPr>
          <p:spPr>
            <a:xfrm>
              <a:off x="990600" y="1066800"/>
              <a:ext cx="403224" cy="51911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0" i="0" u="none" strike="noStrike" kern="1200" cap="none" spc="0" baseline="0">
                  <a:solidFill>
                    <a:srgbClr val="000099"/>
                  </a:solidFill>
                  <a:latin typeface="Times New Roman" panose="02020603050405020304" charset="0"/>
                  <a:ea typeface="宋体" panose="02010600030101010101" pitchFamily="2" charset="-122"/>
                  <a:cs typeface="Calibri" panose="020F0502020204030204" charset="0"/>
                </a:rPr>
                <a:t>i</a:t>
              </a:r>
              <a:r>
                <a:rPr lang="en-US" altLang="zh-CN"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25000">
                <a:solidFill>
                  <a:srgbClr val="000099"/>
                </a:solidFill>
                <a:latin typeface="Times New Roman" panose="02020603050405020304" charset="0"/>
                <a:ea typeface="宋体" panose="02010600030101010101" pitchFamily="2" charset="-122"/>
                <a:cs typeface="Calibri" panose="020F0502020204030204" charset="0"/>
              </a:endParaRPr>
            </a:p>
          </p:txBody>
        </p:sp>
        <p:sp>
          <p:nvSpPr>
            <p:cNvPr id="247" name="矩形"/>
            <p:cNvSpPr/>
            <p:nvPr/>
          </p:nvSpPr>
          <p:spPr>
            <a:xfrm>
              <a:off x="1447800" y="1385887"/>
              <a:ext cx="4079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8" name="矩形"/>
            <p:cNvSpPr/>
            <p:nvPr/>
          </p:nvSpPr>
          <p:spPr>
            <a:xfrm rot="5400000">
              <a:off x="1649412" y="1163636"/>
              <a:ext cx="4079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249" name="椭圆"/>
            <p:cNvSpPr/>
            <p:nvPr/>
          </p:nvSpPr>
          <p:spPr>
            <a:xfrm>
              <a:off x="2971799" y="1881187"/>
              <a:ext cx="100011" cy="100012"/>
            </a:xfrm>
            <a:prstGeom prst="ellipse">
              <a:avLst/>
            </a:prstGeom>
            <a:noFill/>
            <a:ln w="38100" cap="flat" cmpd="sng">
              <a:solidFill>
                <a:srgbClr val="000000"/>
              </a:solidFill>
              <a:prstDash val="solid"/>
              <a:round/>
            </a:ln>
          </p:spPr>
        </p:sp>
        <p:sp>
          <p:nvSpPr>
            <p:cNvPr id="250" name="椭圆"/>
            <p:cNvSpPr/>
            <p:nvPr/>
          </p:nvSpPr>
          <p:spPr>
            <a:xfrm>
              <a:off x="914400" y="1636712"/>
              <a:ext cx="100012" cy="100012"/>
            </a:xfrm>
            <a:prstGeom prst="ellipse">
              <a:avLst/>
            </a:prstGeom>
            <a:noFill/>
            <a:ln w="38100" cap="flat" cmpd="sng">
              <a:solidFill>
                <a:srgbClr val="000000"/>
              </a:solidFill>
              <a:prstDash val="solid"/>
              <a:round/>
            </a:ln>
          </p:spPr>
        </p:sp>
        <p:sp>
          <p:nvSpPr>
            <p:cNvPr id="251" name="椭圆"/>
            <p:cNvSpPr/>
            <p:nvPr/>
          </p:nvSpPr>
          <p:spPr>
            <a:xfrm>
              <a:off x="914400" y="2286000"/>
              <a:ext cx="100012" cy="100012"/>
            </a:xfrm>
            <a:prstGeom prst="ellipse">
              <a:avLst/>
            </a:prstGeom>
            <a:noFill/>
            <a:ln w="38100" cap="flat" cmpd="sng">
              <a:solidFill>
                <a:srgbClr val="000000"/>
              </a:solidFill>
              <a:prstDash val="solid"/>
              <a:round/>
            </a:ln>
          </p:spPr>
        </p:sp>
      </p:grpSp>
      <p:grpSp>
        <p:nvGrpSpPr>
          <p:cNvPr id="264" name="组合"/>
          <p:cNvGrpSpPr/>
          <p:nvPr/>
        </p:nvGrpSpPr>
        <p:grpSpPr>
          <a:xfrm>
            <a:off x="338137" y="3276600"/>
            <a:ext cx="4005260" cy="2819399"/>
            <a:chOff x="338137" y="3276600"/>
            <a:chExt cx="4005260" cy="2819399"/>
          </a:xfrm>
        </p:grpSpPr>
        <p:sp>
          <p:nvSpPr>
            <p:cNvPr id="253" name="矩形"/>
            <p:cNvSpPr/>
            <p:nvPr/>
          </p:nvSpPr>
          <p:spPr>
            <a:xfrm>
              <a:off x="2395537" y="4433887"/>
              <a:ext cx="19478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楷体_GB2312" pitchFamily="49" charset="-122"/>
                </a:rPr>
                <a:t>    </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创艺繁标宋" charset="0"/>
                  <a:cs typeface="创艺繁标宋"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rPr>
                <a:t> </a:t>
              </a:r>
              <a:endParaRPr lang="zh-CN" altLang="en-US" sz="2800" b="1" i="0" u="none" strike="noStrike" kern="1200" cap="none" spc="0" baseline="-25000">
                <a:solidFill>
                  <a:schemeClr val="tx1"/>
                </a:solidFill>
                <a:latin typeface="Times New Roman" panose="02020603050405020304" charset="0"/>
                <a:ea typeface="创艺繁标宋" charset="0"/>
                <a:cs typeface="创艺繁标宋" charset="0"/>
                <a:sym typeface="Symbol" panose="05050102010706020507" charset="0"/>
              </a:endParaRPr>
            </a:p>
          </p:txBody>
        </p:sp>
        <p:sp>
          <p:nvSpPr>
            <p:cNvPr id="254" name="矩形"/>
            <p:cNvSpPr/>
            <p:nvPr/>
          </p:nvSpPr>
          <p:spPr>
            <a:xfrm>
              <a:off x="2005012" y="3276600"/>
              <a:ext cx="674686"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255" name="圆角矩形标注" descr="40%"/>
            <p:cNvSpPr/>
            <p:nvPr/>
          </p:nvSpPr>
          <p:spPr>
            <a:xfrm>
              <a:off x="338137" y="4191000"/>
              <a:ext cx="1371599" cy="609600"/>
            </a:xfrm>
            <a:prstGeom prst="wedgeRoundRectCallout">
              <a:avLst>
                <a:gd name="adj1" fmla="val 65962"/>
                <a:gd name="adj2" fmla="val 26296"/>
                <a:gd name="adj3" fmla="val 16667"/>
              </a:avLst>
            </a:prstGeom>
            <a:noFill/>
            <a:ln w="38100" cap="flat" cmpd="sng">
              <a:solidFill>
                <a:srgbClr val="FF33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线性区</a:t>
              </a:r>
              <a:endParaRPr lang="zh-CN" altLang="en-US" sz="2800" b="1" i="0" u="none" strike="noStrike" kern="1200" cap="none" spc="0" baseline="0">
                <a:solidFill>
                  <a:schemeClr val="tx1"/>
                </a:solidFill>
                <a:latin typeface="Times New Roman" panose="02020603050405020304" charset="0"/>
                <a:ea typeface="楷体_GB2312" pitchFamily="49" charset="-122"/>
                <a:cs typeface="楷体_GB2312" pitchFamily="49" charset="-122"/>
              </a:endParaRPr>
            </a:p>
          </p:txBody>
        </p:sp>
        <p:sp>
          <p:nvSpPr>
            <p:cNvPr id="256" name="矩形"/>
            <p:cNvSpPr/>
            <p:nvPr/>
          </p:nvSpPr>
          <p:spPr>
            <a:xfrm>
              <a:off x="1971675" y="5500687"/>
              <a:ext cx="14906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endParaRPr>
            </a:p>
          </p:txBody>
        </p:sp>
        <p:sp>
          <p:nvSpPr>
            <p:cNvPr id="257" name="直线"/>
            <p:cNvSpPr/>
            <p:nvPr/>
          </p:nvSpPr>
          <p:spPr>
            <a:xfrm>
              <a:off x="627062" y="4933950"/>
              <a:ext cx="2725736" cy="0"/>
            </a:xfrm>
            <a:prstGeom prst="line">
              <a:avLst/>
            </a:prstGeom>
            <a:noFill/>
            <a:ln w="38100" cap="flat" cmpd="sng">
              <a:solidFill>
                <a:srgbClr val="000000"/>
              </a:solidFill>
              <a:prstDash val="solid"/>
              <a:round/>
              <a:tailEnd type="triangle" w="med" len="med"/>
            </a:ln>
          </p:spPr>
        </p:sp>
        <p:sp>
          <p:nvSpPr>
            <p:cNvPr id="258" name="直线"/>
            <p:cNvSpPr/>
            <p:nvPr/>
          </p:nvSpPr>
          <p:spPr>
            <a:xfrm flipV="1">
              <a:off x="1960562" y="3505199"/>
              <a:ext cx="0" cy="2590799"/>
            </a:xfrm>
            <a:prstGeom prst="line">
              <a:avLst/>
            </a:prstGeom>
            <a:noFill/>
            <a:ln w="38100" cap="flat" cmpd="sng">
              <a:solidFill>
                <a:srgbClr val="000000"/>
              </a:solidFill>
              <a:prstDash val="solid"/>
              <a:round/>
              <a:tailEnd type="triangle" w="med" len="med"/>
            </a:ln>
          </p:spPr>
        </p:sp>
        <p:grpSp>
          <p:nvGrpSpPr>
            <p:cNvPr id="262" name="组合"/>
            <p:cNvGrpSpPr/>
            <p:nvPr/>
          </p:nvGrpSpPr>
          <p:grpSpPr>
            <a:xfrm>
              <a:off x="771525" y="4038600"/>
              <a:ext cx="2362199" cy="1752600"/>
              <a:chOff x="771525" y="4038600"/>
              <a:chExt cx="2362199" cy="1752600"/>
            </a:xfrm>
          </p:grpSpPr>
          <p:sp>
            <p:nvSpPr>
              <p:cNvPr id="259" name="直线"/>
              <p:cNvSpPr/>
              <p:nvPr/>
            </p:nvSpPr>
            <p:spPr>
              <a:xfrm flipH="1">
                <a:off x="771525" y="5791200"/>
                <a:ext cx="1181099" cy="0"/>
              </a:xfrm>
              <a:prstGeom prst="line">
                <a:avLst/>
              </a:prstGeom>
              <a:noFill/>
              <a:ln w="38100" cap="flat" cmpd="sng">
                <a:solidFill>
                  <a:srgbClr val="0000FF"/>
                </a:solidFill>
                <a:prstDash val="solid"/>
                <a:round/>
              </a:ln>
            </p:spPr>
          </p:sp>
          <p:sp>
            <p:nvSpPr>
              <p:cNvPr id="260" name="直线"/>
              <p:cNvSpPr/>
              <p:nvPr/>
            </p:nvSpPr>
            <p:spPr>
              <a:xfrm flipH="1">
                <a:off x="1952626" y="4038600"/>
                <a:ext cx="1181098" cy="0"/>
              </a:xfrm>
              <a:prstGeom prst="line">
                <a:avLst/>
              </a:prstGeom>
              <a:noFill/>
              <a:ln w="38100" cap="flat" cmpd="sng">
                <a:solidFill>
                  <a:srgbClr val="0000FF"/>
                </a:solidFill>
                <a:prstDash val="solid"/>
                <a:round/>
              </a:ln>
            </p:spPr>
          </p:sp>
          <p:sp>
            <p:nvSpPr>
              <p:cNvPr id="261" name="直线"/>
              <p:cNvSpPr/>
              <p:nvPr/>
            </p:nvSpPr>
            <p:spPr>
              <a:xfrm flipH="1">
                <a:off x="1952626" y="4038600"/>
                <a:ext cx="0" cy="1752600"/>
              </a:xfrm>
              <a:prstGeom prst="line">
                <a:avLst/>
              </a:prstGeom>
              <a:noFill/>
              <a:ln w="38100" cap="flat" cmpd="sng">
                <a:solidFill>
                  <a:srgbClr val="FF0000"/>
                </a:solidFill>
                <a:prstDash val="solid"/>
                <a:round/>
              </a:ln>
            </p:spPr>
          </p:sp>
        </p:grpSp>
        <p:sp>
          <p:nvSpPr>
            <p:cNvPr id="263" name="矩形"/>
            <p:cNvSpPr/>
            <p:nvPr/>
          </p:nvSpPr>
          <p:spPr>
            <a:xfrm>
              <a:off x="752474" y="3657600"/>
              <a:ext cx="149066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楷体_GB2312" pitchFamily="49" charset="-122"/>
                </a:rPr>
                <a:t>+</a:t>
              </a:r>
              <a:r>
                <a:rPr lang="en-US" altLang="zh-CN" sz="2800" b="1" i="1" u="none" strike="noStrike" kern="1200" cap="none" spc="0" baseline="0">
                  <a:solidFill>
                    <a:schemeClr val="tx1"/>
                  </a:solidFill>
                  <a:latin typeface="Times New Roman" panose="02020603050405020304" charset="0"/>
                  <a:ea typeface="楷体_GB2312" pitchFamily="49" charset="-122"/>
                  <a:cs typeface="楷体_GB2312" pitchFamily="49" charset="-122"/>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endParaRPr>
            </a:p>
          </p:txBody>
        </p:sp>
      </p:grpSp>
      <p:sp>
        <p:nvSpPr>
          <p:cNvPr id="265" name="矩形"/>
          <p:cNvSpPr/>
          <p:nvPr/>
        </p:nvSpPr>
        <p:spPr>
          <a:xfrm>
            <a:off x="1549400" y="4876800"/>
            <a:ext cx="431800" cy="396873"/>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blinds(horizontal)">
                                      <p:cBhvr>
                                        <p:cTn id="11" dur="500"/>
                                        <p:tgtEl>
                                          <p:spTgt spid="2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blinds(vertical)">
                                      <p:cBhvr>
                                        <p:cTn id="16" dur="500"/>
                                        <p:tgtEl>
                                          <p:spTgt spid="22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30"/>
                                        </p:tgtEl>
                                        <p:attrNameLst>
                                          <p:attrName>style.visibility</p:attrName>
                                        </p:attrNameLst>
                                      </p:cBhvr>
                                      <p:to>
                                        <p:strVal val="visible"/>
                                      </p:to>
                                    </p:set>
                                    <p:animEffect transition="in" filter="blinds(vertical)">
                                      <p:cBhvr>
                                        <p:cTn id="21" dur="500"/>
                                        <p:tgtEl>
                                          <p:spTgt spid="2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wipe(left)">
                                      <p:cBhvr>
                                        <p:cTn id="26"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28" grpId="0"/>
      <p:bldP spid="229" grpId="0" animBg="1"/>
      <p:bldP spid="230" grpId="0" animBg="1"/>
      <p:bldP spid="23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2" name="文本框"/>
          <p:cNvSpPr>
            <a:spLocks noGrp="1"/>
          </p:cNvSpPr>
          <p:nvPr>
            <p:ph type="subTitle" idx="1"/>
          </p:nvPr>
        </p:nvSpPr>
        <p:spPr>
          <a:xfrm>
            <a:off x="609600" y="228600"/>
            <a:ext cx="28956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滞回比较器</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3683" name="对象"/>
          <p:cNvGraphicFramePr>
            <a:graphicFrameLocks noChangeAspect="1"/>
          </p:cNvGraphicFramePr>
          <p:nvPr/>
        </p:nvGraphicFramePr>
        <p:xfrm>
          <a:off x="6280150" y="5079998"/>
          <a:ext cx="87313" cy="176212"/>
        </p:xfrm>
        <a:graphic>
          <a:graphicData uri="http://schemas.openxmlformats.org/presentationml/2006/ole">
            <mc:AlternateContent xmlns:mc="http://schemas.openxmlformats.org/markup-compatibility/2006">
              <mc:Choice xmlns:v="urn:schemas-microsoft-com:vml" Requires="v">
                <p:oleObj spid="_x0000_s0" name="package" r:id="rId1" imgW="88900" imgH="177165" progId="package">
                  <p:embed/>
                </p:oleObj>
              </mc:Choice>
              <mc:Fallback>
                <p:oleObj name="package" r:id="rId1" imgW="88900" imgH="177165" progId="package">
                  <p:embed/>
                  <p:pic>
                    <p:nvPicPr>
                      <p:cNvPr id="0" name="对象"/>
                      <p:cNvPicPr>
                        <a:picLocks noChangeAspect="1"/>
                      </p:cNvPicPr>
                      <p:nvPr/>
                    </p:nvPicPr>
                    <p:blipFill>
                      <a:blip r:embed="rId2" cstate="print"/>
                      <a:stretch>
                        <a:fillRect/>
                      </a:stretch>
                    </p:blipFill>
                    <p:spPr>
                      <a:xfrm>
                        <a:off x="6280150" y="5079998"/>
                        <a:ext cx="87313" cy="176212"/>
                      </a:xfrm>
                      <a:prstGeom prst="rect">
                        <a:avLst/>
                      </a:prstGeom>
                      <a:noFill/>
                      <a:ln w="9525" cap="flat" cmpd="sng">
                        <a:noFill/>
                        <a:prstDash val="solid"/>
                        <a:miter/>
                      </a:ln>
                    </p:spPr>
                  </p:pic>
                </p:oleObj>
              </mc:Fallback>
            </mc:AlternateContent>
          </a:graphicData>
        </a:graphic>
      </p:graphicFrame>
      <p:graphicFrame>
        <p:nvGraphicFramePr>
          <p:cNvPr id="3684" name="对象"/>
          <p:cNvGraphicFramePr>
            <a:graphicFrameLocks noChangeAspect="1"/>
          </p:cNvGraphicFramePr>
          <p:nvPr/>
        </p:nvGraphicFramePr>
        <p:xfrm>
          <a:off x="5486400" y="3733800"/>
          <a:ext cx="87313" cy="176213"/>
        </p:xfrm>
        <a:graphic>
          <a:graphicData uri="http://schemas.openxmlformats.org/presentationml/2006/ole">
            <mc:AlternateContent xmlns:mc="http://schemas.openxmlformats.org/markup-compatibility/2006">
              <mc:Choice xmlns:v="urn:schemas-microsoft-com:vml" Requires="v">
                <p:oleObj spid="_x0000_s2" name="package" r:id="rId3" imgW="88900" imgH="177165" progId="package">
                  <p:embed/>
                </p:oleObj>
              </mc:Choice>
              <mc:Fallback>
                <p:oleObj name="package" r:id="rId3" imgW="88900" imgH="177165" progId="package">
                  <p:embed/>
                  <p:pic>
                    <p:nvPicPr>
                      <p:cNvPr id="0" name="对象"/>
                      <p:cNvPicPr>
                        <a:picLocks noChangeAspect="1"/>
                      </p:cNvPicPr>
                      <p:nvPr/>
                    </p:nvPicPr>
                    <p:blipFill>
                      <a:blip r:embed="rId2" cstate="print"/>
                      <a:stretch>
                        <a:fillRect/>
                      </a:stretch>
                    </p:blipFill>
                    <p:spPr>
                      <a:xfrm>
                        <a:off x="5486400" y="3733800"/>
                        <a:ext cx="87313" cy="176213"/>
                      </a:xfrm>
                      <a:prstGeom prst="rect">
                        <a:avLst/>
                      </a:prstGeom>
                      <a:noFill/>
                      <a:ln w="9525" cap="flat" cmpd="sng">
                        <a:noFill/>
                        <a:prstDash val="solid"/>
                        <a:miter/>
                      </a:ln>
                    </p:spPr>
                  </p:pic>
                </p:oleObj>
              </mc:Fallback>
            </mc:AlternateContent>
          </a:graphicData>
        </a:graphic>
      </p:graphicFrame>
      <p:sp>
        <p:nvSpPr>
          <p:cNvPr id="3685" name="矩形"/>
          <p:cNvSpPr/>
          <p:nvPr/>
        </p:nvSpPr>
        <p:spPr>
          <a:xfrm>
            <a:off x="6705600" y="4433888"/>
            <a:ext cx="22860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上门限电压</a:t>
            </a:r>
            <a:endPar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86" name="矩形"/>
          <p:cNvSpPr/>
          <p:nvPr/>
        </p:nvSpPr>
        <p:spPr>
          <a:xfrm>
            <a:off x="6705600" y="5653088"/>
            <a:ext cx="22860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ts val="0"/>
              </a:spcBef>
              <a:spcAft>
                <a:spcPts val="0"/>
              </a:spcAft>
              <a:buNone/>
            </a:pP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下门限电压</a:t>
            </a:r>
            <a:endPar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687" name="矩形"/>
          <p:cNvSpPr/>
          <p:nvPr/>
        </p:nvSpPr>
        <p:spPr>
          <a:xfrm>
            <a:off x="4114800" y="457200"/>
            <a:ext cx="4876800" cy="19288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10000"/>
              </a:spcBef>
              <a:spcAft>
                <a:spcPts val="0"/>
              </a:spcAft>
              <a:buNone/>
            </a:pPr>
            <a:r>
              <a:rPr lang="en-US" altLang="zh-CN" sz="2800" b="0"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电路中引入正反馈</a:t>
            </a:r>
            <a:endParaRPr lang="en-US" altLang="zh-CN"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提高了比较器的响应速度；</a:t>
            </a:r>
            <a:endPar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输出电压的跃变不是发生</a:t>
            </a:r>
            <a:endPar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10000"/>
              </a:spcBef>
              <a:spcAft>
                <a:spcPts val="0"/>
              </a:spcAft>
              <a:buNone/>
            </a:pP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在同一门限电压上。</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3696" name="组合"/>
          <p:cNvGrpSpPr/>
          <p:nvPr/>
        </p:nvGrpSpPr>
        <p:grpSpPr>
          <a:xfrm>
            <a:off x="2209800" y="1495425"/>
            <a:ext cx="1147762" cy="1385887"/>
            <a:chOff x="2209800" y="1495425"/>
            <a:chExt cx="1147762" cy="1385887"/>
          </a:xfrm>
        </p:grpSpPr>
        <p:grpSp>
          <p:nvGrpSpPr>
            <p:cNvPr id="3694" name="组合"/>
            <p:cNvGrpSpPr/>
            <p:nvPr/>
          </p:nvGrpSpPr>
          <p:grpSpPr>
            <a:xfrm>
              <a:off x="2209800" y="1495425"/>
              <a:ext cx="1147762" cy="942975"/>
              <a:chOff x="2209800" y="1495425"/>
              <a:chExt cx="1147762" cy="942975"/>
            </a:xfrm>
          </p:grpSpPr>
          <p:sp>
            <p:nvSpPr>
              <p:cNvPr id="3688" name="直线"/>
              <p:cNvSpPr/>
              <p:nvPr/>
            </p:nvSpPr>
            <p:spPr>
              <a:xfrm>
                <a:off x="2209800" y="1752599"/>
                <a:ext cx="0" cy="633412"/>
              </a:xfrm>
              <a:prstGeom prst="line">
                <a:avLst/>
              </a:prstGeom>
              <a:noFill/>
              <a:ln w="38100" cap="flat" cmpd="sng">
                <a:solidFill>
                  <a:srgbClr val="0033CC"/>
                </a:solidFill>
                <a:prstDash val="solid"/>
                <a:round/>
              </a:ln>
            </p:spPr>
          </p:sp>
          <p:grpSp>
            <p:nvGrpSpPr>
              <p:cNvPr id="3692" name="组合"/>
              <p:cNvGrpSpPr/>
              <p:nvPr/>
            </p:nvGrpSpPr>
            <p:grpSpPr>
              <a:xfrm>
                <a:off x="2209800" y="2286000"/>
                <a:ext cx="1147762" cy="152400"/>
                <a:chOff x="2209800" y="2286000"/>
                <a:chExt cx="1147762" cy="152400"/>
              </a:xfrm>
            </p:grpSpPr>
            <p:sp>
              <p:nvSpPr>
                <p:cNvPr id="3689" name="矩形"/>
                <p:cNvSpPr/>
                <p:nvPr/>
              </p:nvSpPr>
              <p:spPr>
                <a:xfrm rot="10800000">
                  <a:off x="2582863" y="2286000"/>
                  <a:ext cx="388936" cy="152400"/>
                </a:xfrm>
                <a:prstGeom prst="rect">
                  <a:avLst/>
                </a:prstGeom>
                <a:noFill/>
                <a:ln w="38100" cap="flat" cmpd="sng">
                  <a:solidFill>
                    <a:srgbClr val="0033CC"/>
                  </a:solidFill>
                  <a:prstDash val="solid"/>
                  <a:miter/>
                </a:ln>
              </p:spPr>
            </p:sp>
            <p:sp>
              <p:nvSpPr>
                <p:cNvPr id="3690" name="直线"/>
                <p:cNvSpPr/>
                <p:nvPr/>
              </p:nvSpPr>
              <p:spPr>
                <a:xfrm>
                  <a:off x="2209800" y="2349500"/>
                  <a:ext cx="385762" cy="0"/>
                </a:xfrm>
                <a:prstGeom prst="line">
                  <a:avLst/>
                </a:prstGeom>
                <a:noFill/>
                <a:ln w="38100" cap="flat" cmpd="sng">
                  <a:solidFill>
                    <a:srgbClr val="0033CC"/>
                  </a:solidFill>
                  <a:prstDash val="solid"/>
                  <a:round/>
                </a:ln>
              </p:spPr>
            </p:sp>
            <p:sp>
              <p:nvSpPr>
                <p:cNvPr id="3691" name="直线"/>
                <p:cNvSpPr/>
                <p:nvPr/>
              </p:nvSpPr>
              <p:spPr>
                <a:xfrm>
                  <a:off x="2965450" y="2349500"/>
                  <a:ext cx="392111" cy="0"/>
                </a:xfrm>
                <a:prstGeom prst="line">
                  <a:avLst/>
                </a:prstGeom>
                <a:noFill/>
                <a:ln w="38100" cap="flat" cmpd="sng">
                  <a:solidFill>
                    <a:srgbClr val="0033CC"/>
                  </a:solidFill>
                  <a:prstDash val="solid"/>
                  <a:round/>
                </a:ln>
              </p:spPr>
            </p:sp>
          </p:grpSp>
          <p:sp>
            <p:nvSpPr>
              <p:cNvPr id="3693" name="直线"/>
              <p:cNvSpPr/>
              <p:nvPr/>
            </p:nvSpPr>
            <p:spPr>
              <a:xfrm flipV="1">
                <a:off x="3352801" y="1495425"/>
                <a:ext cx="0" cy="889000"/>
              </a:xfrm>
              <a:prstGeom prst="line">
                <a:avLst/>
              </a:prstGeom>
              <a:noFill/>
              <a:ln w="38100" cap="flat" cmpd="sng">
                <a:solidFill>
                  <a:srgbClr val="0033CC"/>
                </a:solidFill>
                <a:prstDash val="solid"/>
                <a:round/>
              </a:ln>
            </p:spPr>
          </p:sp>
        </p:grpSp>
        <p:sp>
          <p:nvSpPr>
            <p:cNvPr id="3695" name="矩形"/>
            <p:cNvSpPr/>
            <p:nvPr/>
          </p:nvSpPr>
          <p:spPr>
            <a:xfrm>
              <a:off x="2514600" y="2362200"/>
              <a:ext cx="83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grpSp>
      <p:graphicFrame>
        <p:nvGraphicFramePr>
          <p:cNvPr id="3697" name="对象"/>
          <p:cNvGraphicFramePr>
            <a:graphicFrameLocks noChangeAspect="1"/>
          </p:cNvGraphicFramePr>
          <p:nvPr/>
        </p:nvGraphicFramePr>
        <p:xfrm>
          <a:off x="6705600" y="3733800"/>
          <a:ext cx="1600200" cy="485775"/>
        </p:xfrm>
        <a:graphic>
          <a:graphicData uri="http://schemas.openxmlformats.org/presentationml/2006/ole">
            <mc:AlternateContent xmlns:mc="http://schemas.openxmlformats.org/markup-compatibility/2006">
              <mc:Choice xmlns:v="urn:schemas-microsoft-com:vml" Requires="v">
                <p:oleObj spid="_x0000_s3" name="package" r:id="rId4" imgW="0" imgH="0" progId="package">
                  <p:embed/>
                </p:oleObj>
              </mc:Choice>
              <mc:Fallback>
                <p:oleObj name="package" r:id="rId4" imgW="0" imgH="0" progId="package">
                  <p:embed/>
                  <p:pic>
                    <p:nvPicPr>
                      <p:cNvPr id="0" name="对象"/>
                      <p:cNvPicPr>
                        <a:picLocks noChangeAspect="1"/>
                      </p:cNvPicPr>
                      <p:nvPr/>
                    </p:nvPicPr>
                    <p:blipFill>
                      <a:blip r:embed="rId5" cstate="print"/>
                      <a:stretch>
                        <a:fillRect/>
                      </a:stretch>
                    </p:blipFill>
                    <p:spPr>
                      <a:xfrm>
                        <a:off x="6705600" y="3733800"/>
                        <a:ext cx="1600200" cy="485775"/>
                      </a:xfrm>
                      <a:prstGeom prst="rect">
                        <a:avLst/>
                      </a:prstGeom>
                      <a:noFill/>
                      <a:ln w="9525" cap="flat" cmpd="sng">
                        <a:noFill/>
                        <a:prstDash val="solid"/>
                        <a:miter/>
                      </a:ln>
                    </p:spPr>
                  </p:pic>
                </p:oleObj>
              </mc:Fallback>
            </mc:AlternateContent>
          </a:graphicData>
        </a:graphic>
      </p:graphicFrame>
      <p:sp>
        <p:nvSpPr>
          <p:cNvPr id="3698" name="矩形"/>
          <p:cNvSpPr/>
          <p:nvPr/>
        </p:nvSpPr>
        <p:spPr>
          <a:xfrm>
            <a:off x="457200" y="3810000"/>
            <a:ext cx="3795712"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当 </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 = + U</a:t>
            </a:r>
            <a:r>
              <a:rPr lang="en-US" altLang="zh-CN" sz="2800" b="1" i="0" u="none" strike="noStrike" kern="1200" cap="none" spc="0" baseline="-25000">
                <a:solidFill>
                  <a:srgbClr val="CC0000"/>
                </a:solidFill>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rgbClr val="CC0000"/>
                </a:solidFill>
                <a:latin typeface="Times New Roman" panose="02020603050405020304" charset="0"/>
                <a:ea typeface="楷体_GB2312" pitchFamily="49" charset="-122"/>
                <a:cs typeface="楷体_GB2312" pitchFamily="49" charset="-122"/>
              </a:rPr>
              <a:t>(sat)</a:t>
            </a:r>
            <a:r>
              <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rPr>
              <a:t>， 则  </a:t>
            </a:r>
            <a:endParaRPr lang="zh-CN" altLang="en-US" sz="2800" b="1" i="0" u="none" strike="noStrike" kern="1200" cap="none" spc="0" baseline="0">
              <a:solidFill>
                <a:srgbClr val="CC0000"/>
              </a:solidFill>
              <a:latin typeface="Times New Roman" panose="02020603050405020304" charset="0"/>
              <a:ea typeface="宋体" panose="02010600030101010101" pitchFamily="2" charset="-122"/>
              <a:cs typeface="宋体" panose="02010600030101010101" pitchFamily="2" charset="-122"/>
            </a:endParaRPr>
          </a:p>
        </p:txBody>
      </p:sp>
      <p:sp>
        <p:nvSpPr>
          <p:cNvPr id="3699" name="矩形"/>
          <p:cNvSpPr/>
          <p:nvPr/>
        </p:nvSpPr>
        <p:spPr>
          <a:xfrm>
            <a:off x="457200" y="5124450"/>
            <a:ext cx="3962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当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 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latin typeface="Times New Roman" panose="02020603050405020304" charset="0"/>
                <a:ea typeface="楷体_GB2312" pitchFamily="49" charset="-122"/>
                <a:cs typeface="楷体_GB2312" pitchFamily="49" charset="-122"/>
              </a:rPr>
              <a:t>(sat)</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则</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700" name="对象"/>
          <p:cNvGraphicFramePr>
            <a:graphicFrameLocks noChangeAspect="1"/>
          </p:cNvGraphicFramePr>
          <p:nvPr/>
        </p:nvGraphicFramePr>
        <p:xfrm>
          <a:off x="609600" y="2971799"/>
          <a:ext cx="1143000" cy="525463"/>
        </p:xfrm>
        <a:graphic>
          <a:graphicData uri="http://schemas.openxmlformats.org/presentationml/2006/ole">
            <mc:AlternateContent xmlns:mc="http://schemas.openxmlformats.org/markup-compatibility/2006">
              <mc:Choice xmlns:v="urn:schemas-microsoft-com:vml" Requires="v">
                <p:oleObj spid="_x0000_s4" name="package" r:id="rId6" imgW="0" imgH="0" progId="package">
                  <p:embed/>
                </p:oleObj>
              </mc:Choice>
              <mc:Fallback>
                <p:oleObj name="package" r:id="rId6" imgW="0" imgH="0" progId="package">
                  <p:embed/>
                  <p:pic>
                    <p:nvPicPr>
                      <p:cNvPr id="0" name="对象"/>
                      <p:cNvPicPr>
                        <a:picLocks noChangeAspect="1"/>
                      </p:cNvPicPr>
                      <p:nvPr/>
                    </p:nvPicPr>
                    <p:blipFill>
                      <a:blip r:embed="rId7" cstate="print"/>
                      <a:stretch>
                        <a:fillRect/>
                      </a:stretch>
                    </p:blipFill>
                    <p:spPr>
                      <a:xfrm>
                        <a:off x="609600" y="2971799"/>
                        <a:ext cx="1143000" cy="525463"/>
                      </a:xfrm>
                      <a:prstGeom prst="rect">
                        <a:avLst/>
                      </a:prstGeom>
                      <a:noFill/>
                      <a:ln w="9525" cap="flat" cmpd="sng">
                        <a:noFill/>
                        <a:prstDash val="solid"/>
                        <a:miter/>
                      </a:ln>
                    </p:spPr>
                  </p:pic>
                </p:oleObj>
              </mc:Fallback>
            </mc:AlternateContent>
          </a:graphicData>
        </a:graphic>
      </p:graphicFrame>
      <p:sp>
        <p:nvSpPr>
          <p:cNvPr id="3701" name="椭圆形标注" descr="40%"/>
          <p:cNvSpPr/>
          <p:nvPr/>
        </p:nvSpPr>
        <p:spPr>
          <a:xfrm>
            <a:off x="4419600" y="2438400"/>
            <a:ext cx="3200400" cy="1219200"/>
          </a:xfrm>
          <a:prstGeom prst="wedgeEllipseCallout">
            <a:avLst>
              <a:gd name="adj1" fmla="val -34439"/>
              <a:gd name="adj2" fmla="val 125560"/>
            </a:avLst>
          </a:prstGeom>
          <a:pattFill prst="pct40">
            <a:fgClr>
              <a:srgbClr val="FFCCFF"/>
            </a:fgClr>
            <a:bgClr>
              <a:srgbClr val="FFFFFF"/>
            </a:bgClr>
          </a:pattFill>
          <a:ln w="19050" cap="flat" cmpd="sng">
            <a:solidFill>
              <a:srgbClr val="000099"/>
            </a:solidFill>
            <a:prstDash val="solid"/>
            <a:miter/>
          </a:ln>
        </p:spPr>
        <p:txBody>
          <a:bodyPr vert="horz" wrap="none" lIns="91440" tIns="45720" rIns="91440" bIns="45720" anchor="ctr" anchorCtr="0"/>
          <a:lstStyle/>
          <a:p>
            <a:pPr marL="0" indent="0" algn="l">
              <a:lnSpc>
                <a:spcPct val="104000"/>
              </a:lnSpc>
              <a:spcBef>
                <a:spcPts val="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门限电压受输</a:t>
            </a:r>
            <a:endPar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a:p>
            <a:pPr marL="0" indent="0" algn="l">
              <a:lnSpc>
                <a:spcPct val="104000"/>
              </a:lnSpc>
              <a:spcBef>
                <a:spcPts val="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出电压的控制</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3702" name="矩形"/>
          <p:cNvSpPr/>
          <p:nvPr/>
        </p:nvSpPr>
        <p:spPr>
          <a:xfrm>
            <a:off x="1600200" y="1766888"/>
            <a:ext cx="635493" cy="523218"/>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3739" name="组合"/>
          <p:cNvGrpSpPr/>
          <p:nvPr/>
        </p:nvGrpSpPr>
        <p:grpSpPr>
          <a:xfrm>
            <a:off x="533400" y="685800"/>
            <a:ext cx="3805235" cy="1752600"/>
            <a:chOff x="533400" y="685800"/>
            <a:chExt cx="3805235" cy="1752600"/>
          </a:xfrm>
        </p:grpSpPr>
        <p:sp>
          <p:nvSpPr>
            <p:cNvPr id="3703" name="矩形"/>
            <p:cNvSpPr/>
            <p:nvPr/>
          </p:nvSpPr>
          <p:spPr>
            <a:xfrm>
              <a:off x="3652837" y="1524000"/>
              <a:ext cx="6857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704" name="矩形"/>
            <p:cNvSpPr/>
            <p:nvPr/>
          </p:nvSpPr>
          <p:spPr>
            <a:xfrm>
              <a:off x="533400" y="13858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705" name="矩形"/>
            <p:cNvSpPr/>
            <p:nvPr/>
          </p:nvSpPr>
          <p:spPr>
            <a:xfrm>
              <a:off x="1647824" y="1676400"/>
              <a:ext cx="409575" cy="125411"/>
            </a:xfrm>
            <a:prstGeom prst="rect">
              <a:avLst/>
            </a:prstGeom>
            <a:noFill/>
            <a:ln w="38100" cap="flat" cmpd="sng">
              <a:solidFill>
                <a:srgbClr val="000000"/>
              </a:solidFill>
              <a:prstDash val="solid"/>
              <a:miter/>
            </a:ln>
          </p:spPr>
        </p:sp>
        <p:sp>
          <p:nvSpPr>
            <p:cNvPr id="3706" name="矩形"/>
            <p:cNvSpPr/>
            <p:nvPr/>
          </p:nvSpPr>
          <p:spPr>
            <a:xfrm>
              <a:off x="1647824" y="1265237"/>
              <a:ext cx="409575" cy="125411"/>
            </a:xfrm>
            <a:prstGeom prst="rect">
              <a:avLst/>
            </a:prstGeom>
            <a:noFill/>
            <a:ln w="38100" cap="flat" cmpd="sng">
              <a:solidFill>
                <a:srgbClr val="000000"/>
              </a:solidFill>
              <a:prstDash val="solid"/>
              <a:miter/>
            </a:ln>
          </p:spPr>
        </p:sp>
        <p:sp>
          <p:nvSpPr>
            <p:cNvPr id="3707" name="直线"/>
            <p:cNvSpPr/>
            <p:nvPr/>
          </p:nvSpPr>
          <p:spPr>
            <a:xfrm flipH="1">
              <a:off x="990600" y="1325562"/>
              <a:ext cx="665162" cy="0"/>
            </a:xfrm>
            <a:prstGeom prst="line">
              <a:avLst/>
            </a:prstGeom>
            <a:noFill/>
            <a:ln w="38100" cap="flat" cmpd="sng">
              <a:solidFill>
                <a:srgbClr val="000000"/>
              </a:solidFill>
              <a:prstDash val="solid"/>
              <a:round/>
            </a:ln>
          </p:spPr>
        </p:sp>
        <p:sp>
          <p:nvSpPr>
            <p:cNvPr id="3708" name="直线"/>
            <p:cNvSpPr/>
            <p:nvPr/>
          </p:nvSpPr>
          <p:spPr>
            <a:xfrm flipH="1">
              <a:off x="1371599" y="1752599"/>
              <a:ext cx="266700" cy="0"/>
            </a:xfrm>
            <a:prstGeom prst="line">
              <a:avLst/>
            </a:prstGeom>
            <a:noFill/>
            <a:ln w="38100" cap="flat" cmpd="sng">
              <a:solidFill>
                <a:srgbClr val="000000"/>
              </a:solidFill>
              <a:prstDash val="solid"/>
              <a:round/>
            </a:ln>
          </p:spPr>
        </p:sp>
        <p:sp>
          <p:nvSpPr>
            <p:cNvPr id="3709" name="矩形" descr="40%"/>
            <p:cNvSpPr/>
            <p:nvPr/>
          </p:nvSpPr>
          <p:spPr>
            <a:xfrm>
              <a:off x="2359025" y="960436"/>
              <a:ext cx="822325" cy="982662"/>
            </a:xfrm>
            <a:prstGeom prst="rect">
              <a:avLst/>
            </a:prstGeom>
            <a:noFill/>
            <a:ln w="38100" cap="flat" cmpd="sng">
              <a:solidFill>
                <a:srgbClr val="000000"/>
              </a:solidFill>
              <a:prstDash val="solid"/>
              <a:miter/>
            </a:ln>
          </p:spPr>
        </p:sp>
        <p:sp>
          <p:nvSpPr>
            <p:cNvPr id="3710" name="矩形"/>
            <p:cNvSpPr/>
            <p:nvPr/>
          </p:nvSpPr>
          <p:spPr>
            <a:xfrm>
              <a:off x="2347912" y="1473200"/>
              <a:ext cx="3540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11" name="矩形"/>
            <p:cNvSpPr/>
            <p:nvPr/>
          </p:nvSpPr>
          <p:spPr>
            <a:xfrm>
              <a:off x="2852737" y="12493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12" name="矩形"/>
            <p:cNvSpPr/>
            <p:nvPr/>
          </p:nvSpPr>
          <p:spPr>
            <a:xfrm>
              <a:off x="2692399" y="903287"/>
              <a:ext cx="8366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13" name="直线"/>
            <p:cNvSpPr/>
            <p:nvPr/>
          </p:nvSpPr>
          <p:spPr>
            <a:xfrm>
              <a:off x="2041524" y="1738312"/>
              <a:ext cx="315911" cy="0"/>
            </a:xfrm>
            <a:prstGeom prst="line">
              <a:avLst/>
            </a:prstGeom>
            <a:noFill/>
            <a:ln w="38100" cap="flat" cmpd="sng">
              <a:solidFill>
                <a:srgbClr val="000000"/>
              </a:solidFill>
              <a:prstDash val="solid"/>
              <a:round/>
            </a:ln>
          </p:spPr>
        </p:sp>
        <p:sp>
          <p:nvSpPr>
            <p:cNvPr id="3714" name="直线"/>
            <p:cNvSpPr/>
            <p:nvPr/>
          </p:nvSpPr>
          <p:spPr>
            <a:xfrm>
              <a:off x="3181350" y="1477962"/>
              <a:ext cx="403223" cy="0"/>
            </a:xfrm>
            <a:prstGeom prst="line">
              <a:avLst/>
            </a:prstGeom>
            <a:noFill/>
            <a:ln w="38100" cap="flat" cmpd="sng">
              <a:solidFill>
                <a:srgbClr val="000000"/>
              </a:solidFill>
              <a:prstDash val="solid"/>
              <a:round/>
            </a:ln>
          </p:spPr>
        </p:sp>
        <p:sp>
          <p:nvSpPr>
            <p:cNvPr id="3715" name="直线"/>
            <p:cNvSpPr/>
            <p:nvPr/>
          </p:nvSpPr>
          <p:spPr>
            <a:xfrm>
              <a:off x="2205037" y="685800"/>
              <a:ext cx="0" cy="0"/>
            </a:xfrm>
            <a:prstGeom prst="line">
              <a:avLst/>
            </a:prstGeom>
            <a:noFill/>
            <a:ln w="28575" cap="flat" cmpd="sng">
              <a:solidFill>
                <a:srgbClr val="000000"/>
              </a:solidFill>
              <a:prstDash val="solid"/>
              <a:round/>
            </a:ln>
          </p:spPr>
        </p:sp>
        <p:sp>
          <p:nvSpPr>
            <p:cNvPr id="3716" name="直线"/>
            <p:cNvSpPr/>
            <p:nvPr/>
          </p:nvSpPr>
          <p:spPr>
            <a:xfrm>
              <a:off x="2041524" y="1327150"/>
              <a:ext cx="315911" cy="0"/>
            </a:xfrm>
            <a:prstGeom prst="line">
              <a:avLst/>
            </a:prstGeom>
            <a:noFill/>
            <a:ln w="38100" cap="flat" cmpd="sng">
              <a:solidFill>
                <a:srgbClr val="000000"/>
              </a:solidFill>
              <a:prstDash val="solid"/>
              <a:round/>
            </a:ln>
          </p:spPr>
        </p:sp>
        <p:sp>
          <p:nvSpPr>
            <p:cNvPr id="3717" name="矩形"/>
            <p:cNvSpPr/>
            <p:nvPr/>
          </p:nvSpPr>
          <p:spPr>
            <a:xfrm>
              <a:off x="2359025" y="1041399"/>
              <a:ext cx="522286"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18" name="矩形"/>
            <p:cNvSpPr/>
            <p:nvPr/>
          </p:nvSpPr>
          <p:spPr>
            <a:xfrm rot="5400000">
              <a:off x="2466975" y="922336"/>
              <a:ext cx="371474"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19" name="椭圆"/>
            <p:cNvSpPr/>
            <p:nvPr/>
          </p:nvSpPr>
          <p:spPr>
            <a:xfrm>
              <a:off x="3576637" y="1423987"/>
              <a:ext cx="100012" cy="100012"/>
            </a:xfrm>
            <a:prstGeom prst="ellipse">
              <a:avLst/>
            </a:prstGeom>
            <a:noFill/>
            <a:ln w="38100" cap="flat" cmpd="sng">
              <a:solidFill>
                <a:srgbClr val="000000"/>
              </a:solidFill>
              <a:prstDash val="solid"/>
              <a:round/>
            </a:ln>
          </p:spPr>
        </p:sp>
        <p:sp>
          <p:nvSpPr>
            <p:cNvPr id="3720" name="椭圆"/>
            <p:cNvSpPr/>
            <p:nvPr/>
          </p:nvSpPr>
          <p:spPr>
            <a:xfrm>
              <a:off x="914400" y="1271587"/>
              <a:ext cx="100012" cy="100012"/>
            </a:xfrm>
            <a:prstGeom prst="ellipse">
              <a:avLst/>
            </a:prstGeom>
            <a:noFill/>
            <a:ln w="38100" cap="flat" cmpd="sng">
              <a:solidFill>
                <a:srgbClr val="000000"/>
              </a:solidFill>
              <a:prstDash val="solid"/>
              <a:round/>
            </a:ln>
          </p:spPr>
        </p:sp>
        <p:sp>
          <p:nvSpPr>
            <p:cNvPr id="3721" name="矩形"/>
            <p:cNvSpPr/>
            <p:nvPr/>
          </p:nvSpPr>
          <p:spPr>
            <a:xfrm>
              <a:off x="1573212" y="700087"/>
              <a:ext cx="5603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726" name="组合"/>
            <p:cNvGrpSpPr/>
            <p:nvPr/>
          </p:nvGrpSpPr>
          <p:grpSpPr>
            <a:xfrm>
              <a:off x="3500437" y="2109787"/>
              <a:ext cx="234950" cy="328613"/>
              <a:chOff x="3500437" y="2109787"/>
              <a:chExt cx="234950" cy="328613"/>
            </a:xfrm>
          </p:grpSpPr>
          <p:grpSp>
            <p:nvGrpSpPr>
              <p:cNvPr id="3724" name="组合"/>
              <p:cNvGrpSpPr/>
              <p:nvPr/>
            </p:nvGrpSpPr>
            <p:grpSpPr>
              <a:xfrm>
                <a:off x="3500437" y="2195513"/>
                <a:ext cx="234950" cy="242887"/>
                <a:chOff x="3500437" y="2195513"/>
                <a:chExt cx="234950" cy="242887"/>
              </a:xfrm>
            </p:grpSpPr>
            <p:sp>
              <p:nvSpPr>
                <p:cNvPr id="3722" name="直线"/>
                <p:cNvSpPr/>
                <p:nvPr/>
              </p:nvSpPr>
              <p:spPr>
                <a:xfrm>
                  <a:off x="3500437" y="2438401"/>
                  <a:ext cx="234950" cy="0"/>
                </a:xfrm>
                <a:prstGeom prst="line">
                  <a:avLst/>
                </a:prstGeom>
                <a:noFill/>
                <a:ln w="38100" cap="flat" cmpd="sng">
                  <a:solidFill>
                    <a:srgbClr val="000000"/>
                  </a:solidFill>
                  <a:prstDash val="solid"/>
                  <a:round/>
                </a:ln>
              </p:spPr>
            </p:sp>
            <p:sp>
              <p:nvSpPr>
                <p:cNvPr id="3723" name="直线"/>
                <p:cNvSpPr/>
                <p:nvPr/>
              </p:nvSpPr>
              <p:spPr>
                <a:xfrm>
                  <a:off x="3622357" y="2195513"/>
                  <a:ext cx="0" cy="242886"/>
                </a:xfrm>
                <a:prstGeom prst="line">
                  <a:avLst/>
                </a:prstGeom>
                <a:noFill/>
                <a:ln w="38100" cap="flat" cmpd="sng">
                  <a:solidFill>
                    <a:srgbClr val="000000"/>
                  </a:solidFill>
                  <a:prstDash val="solid"/>
                  <a:round/>
                </a:ln>
              </p:spPr>
            </p:sp>
          </p:grpSp>
          <p:sp>
            <p:nvSpPr>
              <p:cNvPr id="3725" name="椭圆"/>
              <p:cNvSpPr/>
              <p:nvPr/>
            </p:nvSpPr>
            <p:spPr>
              <a:xfrm>
                <a:off x="3576637" y="2109787"/>
                <a:ext cx="100012" cy="100012"/>
              </a:xfrm>
              <a:prstGeom prst="ellipse">
                <a:avLst/>
              </a:prstGeom>
              <a:noFill/>
              <a:ln w="38100" cap="flat" cmpd="sng">
                <a:solidFill>
                  <a:srgbClr val="000000"/>
                </a:solidFill>
                <a:prstDash val="solid"/>
                <a:round/>
              </a:ln>
            </p:spPr>
          </p:sp>
        </p:grpSp>
        <p:sp>
          <p:nvSpPr>
            <p:cNvPr id="3727" name="矩形"/>
            <p:cNvSpPr/>
            <p:nvPr/>
          </p:nvSpPr>
          <p:spPr>
            <a:xfrm>
              <a:off x="3652837" y="12334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728" name="矩形"/>
            <p:cNvSpPr/>
            <p:nvPr/>
          </p:nvSpPr>
          <p:spPr>
            <a:xfrm>
              <a:off x="3652837" y="19192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731" name="组合"/>
            <p:cNvGrpSpPr/>
            <p:nvPr/>
          </p:nvGrpSpPr>
          <p:grpSpPr>
            <a:xfrm>
              <a:off x="1219199" y="1752599"/>
              <a:ext cx="306386" cy="312737"/>
              <a:chOff x="1219199" y="1752599"/>
              <a:chExt cx="306386" cy="312737"/>
            </a:xfrm>
          </p:grpSpPr>
          <p:sp>
            <p:nvSpPr>
              <p:cNvPr id="3729" name="直线"/>
              <p:cNvSpPr/>
              <p:nvPr/>
            </p:nvSpPr>
            <p:spPr>
              <a:xfrm>
                <a:off x="1219199" y="2057400"/>
                <a:ext cx="306386" cy="7937"/>
              </a:xfrm>
              <a:prstGeom prst="line">
                <a:avLst/>
              </a:prstGeom>
              <a:noFill/>
              <a:ln w="38100" cap="flat" cmpd="sng">
                <a:solidFill>
                  <a:srgbClr val="000000"/>
                </a:solidFill>
                <a:prstDash val="solid"/>
                <a:round/>
              </a:ln>
            </p:spPr>
          </p:sp>
          <p:sp>
            <p:nvSpPr>
              <p:cNvPr id="3730" name="直线"/>
              <p:cNvSpPr/>
              <p:nvPr/>
            </p:nvSpPr>
            <p:spPr>
              <a:xfrm>
                <a:off x="1371599" y="1752599"/>
                <a:ext cx="12700" cy="312737"/>
              </a:xfrm>
              <a:prstGeom prst="line">
                <a:avLst/>
              </a:prstGeom>
              <a:noFill/>
              <a:ln w="38100" cap="flat" cmpd="sng">
                <a:solidFill>
                  <a:srgbClr val="000000"/>
                </a:solidFill>
                <a:prstDash val="solid"/>
                <a:round/>
              </a:ln>
            </p:spPr>
          </p:sp>
        </p:grpSp>
        <p:sp>
          <p:nvSpPr>
            <p:cNvPr id="3732" name="矩形"/>
            <p:cNvSpPr/>
            <p:nvPr/>
          </p:nvSpPr>
          <p:spPr>
            <a:xfrm>
              <a:off x="569912" y="1081087"/>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737" name="组合"/>
            <p:cNvGrpSpPr/>
            <p:nvPr/>
          </p:nvGrpSpPr>
          <p:grpSpPr>
            <a:xfrm>
              <a:off x="831849" y="2109787"/>
              <a:ext cx="234950" cy="328613"/>
              <a:chOff x="831849" y="2109787"/>
              <a:chExt cx="234950" cy="328613"/>
            </a:xfrm>
          </p:grpSpPr>
          <p:grpSp>
            <p:nvGrpSpPr>
              <p:cNvPr id="3735" name="组合"/>
              <p:cNvGrpSpPr/>
              <p:nvPr/>
            </p:nvGrpSpPr>
            <p:grpSpPr>
              <a:xfrm>
                <a:off x="831849" y="2195513"/>
                <a:ext cx="234950" cy="242887"/>
                <a:chOff x="831849" y="2195513"/>
                <a:chExt cx="234950" cy="242887"/>
              </a:xfrm>
            </p:grpSpPr>
            <p:sp>
              <p:nvSpPr>
                <p:cNvPr id="3733" name="直线"/>
                <p:cNvSpPr/>
                <p:nvPr/>
              </p:nvSpPr>
              <p:spPr>
                <a:xfrm>
                  <a:off x="831849" y="2438401"/>
                  <a:ext cx="234950" cy="0"/>
                </a:xfrm>
                <a:prstGeom prst="line">
                  <a:avLst/>
                </a:prstGeom>
                <a:noFill/>
                <a:ln w="38100" cap="flat" cmpd="sng">
                  <a:solidFill>
                    <a:srgbClr val="000000"/>
                  </a:solidFill>
                  <a:prstDash val="solid"/>
                  <a:round/>
                </a:ln>
              </p:spPr>
            </p:sp>
            <p:sp>
              <p:nvSpPr>
                <p:cNvPr id="3734" name="直线"/>
                <p:cNvSpPr/>
                <p:nvPr/>
              </p:nvSpPr>
              <p:spPr>
                <a:xfrm>
                  <a:off x="953769" y="2195513"/>
                  <a:ext cx="0" cy="242886"/>
                </a:xfrm>
                <a:prstGeom prst="line">
                  <a:avLst/>
                </a:prstGeom>
                <a:noFill/>
                <a:ln w="38100" cap="flat" cmpd="sng">
                  <a:solidFill>
                    <a:srgbClr val="000000"/>
                  </a:solidFill>
                  <a:prstDash val="solid"/>
                  <a:round/>
                </a:ln>
              </p:spPr>
            </p:sp>
          </p:grpSp>
          <p:sp>
            <p:nvSpPr>
              <p:cNvPr id="3736" name="椭圆"/>
              <p:cNvSpPr/>
              <p:nvPr/>
            </p:nvSpPr>
            <p:spPr>
              <a:xfrm>
                <a:off x="908049" y="2109787"/>
                <a:ext cx="100012" cy="100012"/>
              </a:xfrm>
              <a:prstGeom prst="ellipse">
                <a:avLst/>
              </a:prstGeom>
              <a:noFill/>
              <a:ln w="38100" cap="flat" cmpd="sng">
                <a:solidFill>
                  <a:srgbClr val="000000"/>
                </a:solidFill>
                <a:prstDash val="solid"/>
                <a:round/>
              </a:ln>
            </p:spPr>
          </p:sp>
        </p:grpSp>
        <p:sp>
          <p:nvSpPr>
            <p:cNvPr id="3738" name="矩形"/>
            <p:cNvSpPr/>
            <p:nvPr/>
          </p:nvSpPr>
          <p:spPr>
            <a:xfrm>
              <a:off x="533400" y="18811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
        <p:nvSpPr>
          <p:cNvPr id="3740" name="椭圆"/>
          <p:cNvSpPr/>
          <p:nvPr/>
        </p:nvSpPr>
        <p:spPr>
          <a:xfrm flipV="1">
            <a:off x="3505199" y="1066800"/>
            <a:ext cx="304800" cy="304800"/>
          </a:xfrm>
          <a:prstGeom prst="ellipse">
            <a:avLst/>
          </a:prstGeom>
          <a:noFill/>
          <a:ln w="38100" cap="flat" cmpd="sng">
            <a:solidFill>
              <a:srgbClr val="003399"/>
            </a:solidFill>
            <a:prstDash val="solid"/>
            <a:round/>
          </a:ln>
        </p:spPr>
        <p:txBody>
          <a:bodyPr vert="horz" wrap="none" lIns="91440" tIns="45720" rIns="91440" bIns="45720" anchor="ctr" anchorCtr="0" upright="1"/>
          <a:lstStyle/>
          <a:p>
            <a:pPr marL="0" indent="0" algn="ctr">
              <a:lnSpc>
                <a:spcPct val="100000"/>
              </a:lnSpc>
              <a:spcBef>
                <a:spcPct val="50000"/>
              </a:spcBef>
              <a:spcAft>
                <a:spcPts val="0"/>
              </a:spcAft>
              <a:buNone/>
            </a:pPr>
            <a:r>
              <a:rPr lang="zh-CN" altLang="en-US" sz="3600" b="0" i="0" u="none" strike="noStrike" kern="1200" cap="none" spc="0" baseline="0">
                <a:solidFill>
                  <a:srgbClr val="003399"/>
                </a:solidFill>
                <a:latin typeface="Times New Roman" panose="02020603050405020304" charset="0"/>
                <a:ea typeface="楷体_GB2312" pitchFamily="49" charset="-122"/>
                <a:cs typeface="楷体_GB2312" pitchFamily="49" charset="-122"/>
              </a:rPr>
              <a:t>－</a:t>
            </a:r>
            <a:endParaRPr lang="zh-CN" altLang="en-US" sz="3600" b="0" i="0" u="none" strike="noStrike" kern="1200" cap="none" spc="0" baseline="0">
              <a:solidFill>
                <a:srgbClr val="003399"/>
              </a:solidFill>
              <a:latin typeface="Times New Roman" panose="02020603050405020304" charset="0"/>
              <a:ea typeface="楷体_GB2312" pitchFamily="49" charset="-122"/>
              <a:cs typeface="楷体_GB2312" pitchFamily="49" charset="-122"/>
            </a:endParaRPr>
          </a:p>
        </p:txBody>
      </p:sp>
      <p:sp>
        <p:nvSpPr>
          <p:cNvPr id="3741" name="矩形"/>
          <p:cNvSpPr/>
          <p:nvPr/>
        </p:nvSpPr>
        <p:spPr>
          <a:xfrm>
            <a:off x="914400" y="838200"/>
            <a:ext cx="496886" cy="579438"/>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0" i="0" u="none" strike="noStrike" kern="1200" cap="none" spc="0" baseline="0">
                <a:solidFill>
                  <a:srgbClr val="0000FF"/>
                </a:solidFill>
                <a:latin typeface="Times New Roman" panose="02020603050405020304" charset="0"/>
                <a:ea typeface="宋体" panose="02010600030101010101" pitchFamily="2" charset="-122"/>
                <a:cs typeface="Calibri" panose="020F0502020204030204" charset="0"/>
                <a:sym typeface="Symbol" panose="05050102010706020507" charset="0"/>
              </a:rPr>
              <a:t></a:t>
            </a:r>
            <a:endParaRPr lang="zh-CN" altLang="en-US" sz="3200" b="0" i="0" u="none" strike="noStrike" kern="1200" cap="none" spc="0" baseline="0">
              <a:solidFill>
                <a:srgbClr val="0000FF"/>
              </a:solidFill>
              <a:latin typeface="Times New Roman" panose="02020603050405020304" charset="0"/>
              <a:ea typeface="宋体" panose="02010600030101010101" pitchFamily="2" charset="-122"/>
              <a:cs typeface="Calibri" panose="020F0502020204030204" charset="0"/>
              <a:sym typeface="Symbol" panose="05050102010706020507" charset="0"/>
            </a:endParaRPr>
          </a:p>
        </p:txBody>
      </p:sp>
      <p:sp>
        <p:nvSpPr>
          <p:cNvPr id="3742" name="椭圆"/>
          <p:cNvSpPr/>
          <p:nvPr/>
        </p:nvSpPr>
        <p:spPr>
          <a:xfrm flipV="1">
            <a:off x="2057400" y="1371600"/>
            <a:ext cx="304800" cy="304800"/>
          </a:xfrm>
          <a:prstGeom prst="ellipse">
            <a:avLst/>
          </a:prstGeom>
          <a:noFill/>
          <a:ln w="38100" cap="flat" cmpd="sng">
            <a:solidFill>
              <a:srgbClr val="FF3300"/>
            </a:solidFill>
            <a:prstDash val="solid"/>
            <a:round/>
          </a:ln>
        </p:spPr>
        <p:txBody>
          <a:bodyPr vert="horz" wrap="none" lIns="91440" tIns="45720" rIns="91440" bIns="45720" anchor="ctr" anchorCtr="0" upright="1"/>
          <a:lstStyle/>
          <a:p>
            <a:pPr marL="0" indent="0" algn="ctr">
              <a:lnSpc>
                <a:spcPct val="110000"/>
              </a:lnSpc>
              <a:spcBef>
                <a:spcPct val="50000"/>
              </a:spcBef>
              <a:spcAft>
                <a:spcPts val="0"/>
              </a:spcAft>
              <a:buNone/>
            </a:pPr>
            <a:r>
              <a:rPr lang="zh-CN" altLang="en-US" sz="3600" b="0"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3600" b="0"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pic>
        <p:nvPicPr>
          <p:cNvPr id="3743" name="图片" descr="C:\Users\Hou\Desktop\图片1.png"/>
          <p:cNvPicPr>
            <a:picLocks noChangeAspect="1"/>
          </p:cNvPicPr>
          <p:nvPr/>
        </p:nvPicPr>
        <p:blipFill>
          <a:blip r:embed="rId8" cstate="print"/>
          <a:stretch>
            <a:fillRect/>
          </a:stretch>
        </p:blipFill>
        <p:spPr>
          <a:xfrm>
            <a:off x="1989138" y="2673350"/>
            <a:ext cx="2511425" cy="1127125"/>
          </a:xfrm>
          <a:prstGeom prst="rect">
            <a:avLst/>
          </a:prstGeom>
          <a:noFill/>
          <a:ln w="9525" cap="flat" cmpd="sng">
            <a:noFill/>
            <a:prstDash val="solid"/>
            <a:round/>
          </a:ln>
        </p:spPr>
      </p:pic>
      <p:pic>
        <p:nvPicPr>
          <p:cNvPr id="3744" name="图片" descr="C:\Users\Hou\Desktop\图片2.png"/>
          <p:cNvPicPr>
            <a:picLocks noChangeAspect="1"/>
          </p:cNvPicPr>
          <p:nvPr/>
        </p:nvPicPr>
        <p:blipFill>
          <a:blip r:embed="rId9" cstate="print"/>
          <a:stretch>
            <a:fillRect/>
          </a:stretch>
        </p:blipFill>
        <p:spPr>
          <a:xfrm>
            <a:off x="817563" y="4164013"/>
            <a:ext cx="4114800" cy="1060448"/>
          </a:xfrm>
          <a:prstGeom prst="rect">
            <a:avLst/>
          </a:prstGeom>
          <a:noFill/>
          <a:ln w="9525" cap="flat" cmpd="sng">
            <a:noFill/>
            <a:prstDash val="solid"/>
            <a:round/>
          </a:ln>
        </p:spPr>
      </p:pic>
      <p:pic>
        <p:nvPicPr>
          <p:cNvPr id="3745" name="图片" descr="C:\Users\Hou\Desktop\图片3.png"/>
          <p:cNvPicPr>
            <a:picLocks noChangeAspect="1"/>
          </p:cNvPicPr>
          <p:nvPr/>
        </p:nvPicPr>
        <p:blipFill>
          <a:blip r:embed="rId10" cstate="print"/>
          <a:stretch>
            <a:fillRect/>
          </a:stretch>
        </p:blipFill>
        <p:spPr>
          <a:xfrm>
            <a:off x="717550" y="5516563"/>
            <a:ext cx="4430713" cy="1116012"/>
          </a:xfrm>
          <a:prstGeom prst="rect">
            <a:avLst/>
          </a:prstGeom>
          <a:noFill/>
          <a:ln w="9525" cap="flat" cmpd="sng">
            <a:noFill/>
            <a:prstDash val="solid"/>
            <a:rou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696"/>
                                        </p:tgtEl>
                                        <p:attrNameLst>
                                          <p:attrName>style.visibility</p:attrName>
                                        </p:attrNameLst>
                                      </p:cBhvr>
                                      <p:to>
                                        <p:strVal val="visible"/>
                                      </p:to>
                                    </p:set>
                                    <p:animEffect transition="in" filter="wipe(right)">
                                      <p:cBhvr>
                                        <p:cTn id="7" dur="500"/>
                                        <p:tgtEl>
                                          <p:spTgt spid="36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41"/>
                                        </p:tgtEl>
                                        <p:attrNameLst>
                                          <p:attrName>style.visibility</p:attrName>
                                        </p:attrNameLst>
                                      </p:cBhvr>
                                      <p:to>
                                        <p:strVal val="visible"/>
                                      </p:to>
                                    </p:set>
                                    <p:animEffect transition="in" filter="blinds(horizontal)">
                                      <p:cBhvr>
                                        <p:cTn id="12" dur="500"/>
                                        <p:tgtEl>
                                          <p:spTgt spid="37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740"/>
                                        </p:tgtEl>
                                        <p:attrNameLst>
                                          <p:attrName>style.visibility</p:attrName>
                                        </p:attrNameLst>
                                      </p:cBhvr>
                                      <p:to>
                                        <p:strVal val="visible"/>
                                      </p:to>
                                    </p:set>
                                    <p:animEffect transition="in" filter="box(out)">
                                      <p:cBhvr>
                                        <p:cTn id="17" dur="500"/>
                                        <p:tgtEl>
                                          <p:spTgt spid="374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742"/>
                                        </p:tgtEl>
                                        <p:attrNameLst>
                                          <p:attrName>style.visibility</p:attrName>
                                        </p:attrNameLst>
                                      </p:cBhvr>
                                      <p:to>
                                        <p:strVal val="visible"/>
                                      </p:to>
                                    </p:set>
                                    <p:animEffect transition="in" filter="box(out)">
                                      <p:cBhvr>
                                        <p:cTn id="22" dur="500"/>
                                        <p:tgtEl>
                                          <p:spTgt spid="37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87">
                                            <p:txEl>
                                              <p:pRg st="0" end="0"/>
                                            </p:txEl>
                                          </p:spTgt>
                                        </p:tgtEl>
                                        <p:attrNameLst>
                                          <p:attrName>style.visibility</p:attrName>
                                        </p:attrNameLst>
                                      </p:cBhvr>
                                      <p:to>
                                        <p:strVal val="visible"/>
                                      </p:to>
                                    </p:set>
                                    <p:animEffect transition="in" filter="wipe(left)">
                                      <p:cBhvr>
                                        <p:cTn id="27" dur="500"/>
                                        <p:tgtEl>
                                          <p:spTgt spid="368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87">
                                            <p:txEl>
                                              <p:pRg st="1" end="1"/>
                                            </p:txEl>
                                          </p:spTgt>
                                        </p:tgtEl>
                                        <p:attrNameLst>
                                          <p:attrName>style.visibility</p:attrName>
                                        </p:attrNameLst>
                                      </p:cBhvr>
                                      <p:to>
                                        <p:strVal val="visible"/>
                                      </p:to>
                                    </p:set>
                                    <p:animEffect transition="in" filter="wipe(left)">
                                      <p:cBhvr>
                                        <p:cTn id="32" dur="500"/>
                                        <p:tgtEl>
                                          <p:spTgt spid="368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87">
                                            <p:txEl>
                                              <p:pRg st="2" end="2"/>
                                            </p:txEl>
                                          </p:spTgt>
                                        </p:tgtEl>
                                        <p:attrNameLst>
                                          <p:attrName>style.visibility</p:attrName>
                                        </p:attrNameLst>
                                      </p:cBhvr>
                                      <p:to>
                                        <p:strVal val="visible"/>
                                      </p:to>
                                    </p:set>
                                    <p:animEffect transition="in" filter="wipe(left)">
                                      <p:cBhvr>
                                        <p:cTn id="37" dur="500"/>
                                        <p:tgtEl>
                                          <p:spTgt spid="368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7">
                                            <p:txEl>
                                              <p:pRg st="3" end="3"/>
                                            </p:txEl>
                                          </p:spTgt>
                                        </p:tgtEl>
                                        <p:attrNameLst>
                                          <p:attrName>style.visibility</p:attrName>
                                        </p:attrNameLst>
                                      </p:cBhvr>
                                      <p:to>
                                        <p:strVal val="visible"/>
                                      </p:to>
                                    </p:set>
                                    <p:animEffect transition="in" filter="wipe(left)">
                                      <p:cBhvr>
                                        <p:cTn id="42" dur="500"/>
                                        <p:tgtEl>
                                          <p:spTgt spid="368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3700"/>
                                        </p:tgtEl>
                                        <p:attrNameLst>
                                          <p:attrName>style.visibility</p:attrName>
                                        </p:attrNameLst>
                                      </p:cBhvr>
                                      <p:to>
                                        <p:strVal val="visible"/>
                                      </p:to>
                                    </p:set>
                                    <p:animEffect transition="in" filter="blinds(vertical)">
                                      <p:cBhvr>
                                        <p:cTn id="47" dur="500"/>
                                        <p:tgtEl>
                                          <p:spTgt spid="370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98"/>
                                        </p:tgtEl>
                                        <p:attrNameLst>
                                          <p:attrName>style.visibility</p:attrName>
                                        </p:attrNameLst>
                                      </p:cBhvr>
                                      <p:to>
                                        <p:strVal val="visible"/>
                                      </p:to>
                                    </p:set>
                                    <p:animEffect transition="in" filter="wipe(left)">
                                      <p:cBhvr>
                                        <p:cTn id="52" dur="500"/>
                                        <p:tgtEl>
                                          <p:spTgt spid="369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5"/>
                                        </p:tgtEl>
                                        <p:attrNameLst>
                                          <p:attrName>style.visibility</p:attrName>
                                        </p:attrNameLst>
                                      </p:cBhvr>
                                      <p:to>
                                        <p:strVal val="visible"/>
                                      </p:to>
                                    </p:set>
                                    <p:animEffect transition="in" filter="blinds(horizontal)">
                                      <p:cBhvr>
                                        <p:cTn id="57" dur="500"/>
                                        <p:tgtEl>
                                          <p:spTgt spid="36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99"/>
                                        </p:tgtEl>
                                        <p:attrNameLst>
                                          <p:attrName>style.visibility</p:attrName>
                                        </p:attrNameLst>
                                      </p:cBhvr>
                                      <p:to>
                                        <p:strVal val="visible"/>
                                      </p:to>
                                    </p:set>
                                    <p:animEffect transition="in" filter="wipe(left)">
                                      <p:cBhvr>
                                        <p:cTn id="62" dur="500"/>
                                        <p:tgtEl>
                                          <p:spTgt spid="369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6"/>
                                        </p:tgtEl>
                                        <p:attrNameLst>
                                          <p:attrName>style.visibility</p:attrName>
                                        </p:attrNameLst>
                                      </p:cBhvr>
                                      <p:to>
                                        <p:strVal val="visible"/>
                                      </p:to>
                                    </p:set>
                                    <p:animEffect transition="in" filter="blinds(horizontal)">
                                      <p:cBhvr>
                                        <p:cTn id="67" dur="500"/>
                                        <p:tgtEl>
                                          <p:spTgt spid="3686"/>
                                        </p:tgtEl>
                                      </p:cBhvr>
                                    </p:animEffect>
                                  </p:childTnLst>
                                </p:cTn>
                              </p:par>
                            </p:childTnLst>
                          </p:cTn>
                        </p:par>
                        <p:par>
                          <p:cTn id="68" fill="hold">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3701"/>
                                        </p:tgtEl>
                                        <p:attrNameLst>
                                          <p:attrName>style.visibility</p:attrName>
                                        </p:attrNameLst>
                                      </p:cBhvr>
                                      <p:to>
                                        <p:strVal val="visible"/>
                                      </p:to>
                                    </p:set>
                                    <p:animEffect transition="in" filter="wipe(up)">
                                      <p:cBhvr>
                                        <p:cTn id="71" dur="500"/>
                                        <p:tgtEl>
                                          <p:spTgt spid="370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697"/>
                                        </p:tgtEl>
                                        <p:attrNameLst>
                                          <p:attrName>style.visibility</p:attrName>
                                        </p:attrNameLst>
                                      </p:cBhvr>
                                      <p:to>
                                        <p:strVal val="visible"/>
                                      </p:to>
                                    </p:set>
                                    <p:animEffect transition="in" filter="blinds(horizontal)">
                                      <p:cBhvr>
                                        <p:cTn id="76" dur="500"/>
                                        <p:tgtEl>
                                          <p:spTgt spid="3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 grpId="0" animBg="1"/>
      <p:bldP spid="3741" grpId="0"/>
      <p:bldP spid="3740" grpId="0" animBg="1"/>
      <p:bldP spid="3742" grpId="0" animBg="1"/>
      <p:bldP spid="3698" grpId="0"/>
      <p:bldP spid="3685" grpId="0"/>
      <p:bldP spid="3699" grpId="0"/>
      <p:bldP spid="3686" grpId="0"/>
      <p:bldP spid="370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50" name="组合"/>
          <p:cNvGrpSpPr/>
          <p:nvPr/>
        </p:nvGrpSpPr>
        <p:grpSpPr>
          <a:xfrm>
            <a:off x="685800" y="3535363"/>
            <a:ext cx="1981200" cy="0"/>
            <a:chOff x="685800" y="3535363"/>
            <a:chExt cx="1981200" cy="0"/>
          </a:xfrm>
        </p:grpSpPr>
        <p:sp>
          <p:nvSpPr>
            <p:cNvPr id="3748" name="直线"/>
            <p:cNvSpPr/>
            <p:nvPr/>
          </p:nvSpPr>
          <p:spPr>
            <a:xfrm>
              <a:off x="685800" y="3535363"/>
              <a:ext cx="1188720" cy="0"/>
            </a:xfrm>
            <a:prstGeom prst="line">
              <a:avLst/>
            </a:prstGeom>
            <a:noFill/>
            <a:ln w="38100" cap="flat" cmpd="sng">
              <a:solidFill>
                <a:srgbClr val="FF6600"/>
              </a:solidFill>
              <a:prstDash val="solid"/>
              <a:round/>
              <a:tailEnd type="triangle" w="sm" len="lg"/>
            </a:ln>
          </p:spPr>
        </p:sp>
        <p:sp>
          <p:nvSpPr>
            <p:cNvPr id="3749" name="直线"/>
            <p:cNvSpPr/>
            <p:nvPr/>
          </p:nvSpPr>
          <p:spPr>
            <a:xfrm>
              <a:off x="1874520" y="3535363"/>
              <a:ext cx="792480" cy="0"/>
            </a:xfrm>
            <a:prstGeom prst="line">
              <a:avLst/>
            </a:prstGeom>
            <a:noFill/>
            <a:ln w="38100" cap="flat" cmpd="sng">
              <a:solidFill>
                <a:srgbClr val="FF6600"/>
              </a:solidFill>
              <a:prstDash val="solid"/>
              <a:round/>
            </a:ln>
          </p:spPr>
        </p:sp>
      </p:grpSp>
      <p:grpSp>
        <p:nvGrpSpPr>
          <p:cNvPr id="3757" name="组合"/>
          <p:cNvGrpSpPr/>
          <p:nvPr/>
        </p:nvGrpSpPr>
        <p:grpSpPr>
          <a:xfrm>
            <a:off x="2667000" y="3535363"/>
            <a:ext cx="457200" cy="1676400"/>
            <a:chOff x="2667000" y="3535363"/>
            <a:chExt cx="457200" cy="1676400"/>
          </a:xfrm>
        </p:grpSpPr>
        <p:sp>
          <p:nvSpPr>
            <p:cNvPr id="3751" name="直线"/>
            <p:cNvSpPr/>
            <p:nvPr/>
          </p:nvSpPr>
          <p:spPr>
            <a:xfrm>
              <a:off x="2667000" y="5211763"/>
              <a:ext cx="304800" cy="0"/>
            </a:xfrm>
            <a:prstGeom prst="line">
              <a:avLst/>
            </a:prstGeom>
            <a:noFill/>
            <a:ln w="38100" cap="flat" cmpd="sng">
              <a:solidFill>
                <a:srgbClr val="FF6600"/>
              </a:solidFill>
              <a:prstDash val="solid"/>
              <a:round/>
              <a:tailEnd type="triangle" w="sm" len="lg"/>
            </a:ln>
          </p:spPr>
        </p:sp>
        <p:grpSp>
          <p:nvGrpSpPr>
            <p:cNvPr id="3756" name="组合"/>
            <p:cNvGrpSpPr/>
            <p:nvPr/>
          </p:nvGrpSpPr>
          <p:grpSpPr>
            <a:xfrm>
              <a:off x="2667000" y="3535363"/>
              <a:ext cx="457200" cy="1676400"/>
              <a:chOff x="2667000" y="3535363"/>
              <a:chExt cx="457200" cy="1676400"/>
            </a:xfrm>
          </p:grpSpPr>
          <p:grpSp>
            <p:nvGrpSpPr>
              <p:cNvPr id="3754" name="组合"/>
              <p:cNvGrpSpPr/>
              <p:nvPr/>
            </p:nvGrpSpPr>
            <p:grpSpPr>
              <a:xfrm>
                <a:off x="2667000" y="3535363"/>
                <a:ext cx="0" cy="1676400"/>
                <a:chOff x="2667000" y="3535363"/>
                <a:chExt cx="0" cy="1676400"/>
              </a:xfrm>
            </p:grpSpPr>
            <p:sp>
              <p:nvSpPr>
                <p:cNvPr id="3752" name="直线"/>
                <p:cNvSpPr/>
                <p:nvPr/>
              </p:nvSpPr>
              <p:spPr>
                <a:xfrm>
                  <a:off x="2667000" y="3535363"/>
                  <a:ext cx="0" cy="609598"/>
                </a:xfrm>
                <a:prstGeom prst="line">
                  <a:avLst/>
                </a:prstGeom>
                <a:noFill/>
                <a:ln w="38100" cap="flat" cmpd="sng">
                  <a:solidFill>
                    <a:srgbClr val="FF6600"/>
                  </a:solidFill>
                  <a:prstDash val="solid"/>
                  <a:round/>
                  <a:tailEnd type="triangle" w="sm" len="lg"/>
                </a:ln>
              </p:spPr>
            </p:sp>
            <p:sp>
              <p:nvSpPr>
                <p:cNvPr id="3753" name="直线"/>
                <p:cNvSpPr/>
                <p:nvPr/>
              </p:nvSpPr>
              <p:spPr>
                <a:xfrm>
                  <a:off x="2667000" y="4068763"/>
                  <a:ext cx="0" cy="1143000"/>
                </a:xfrm>
                <a:prstGeom prst="line">
                  <a:avLst/>
                </a:prstGeom>
                <a:noFill/>
                <a:ln w="38100" cap="flat" cmpd="sng">
                  <a:solidFill>
                    <a:srgbClr val="FF6600"/>
                  </a:solidFill>
                  <a:prstDash val="solid"/>
                  <a:round/>
                </a:ln>
              </p:spPr>
            </p:sp>
          </p:grpSp>
          <p:sp>
            <p:nvSpPr>
              <p:cNvPr id="3755" name="直线"/>
              <p:cNvSpPr/>
              <p:nvPr/>
            </p:nvSpPr>
            <p:spPr>
              <a:xfrm>
                <a:off x="2895600" y="5211762"/>
                <a:ext cx="228600" cy="0"/>
              </a:xfrm>
              <a:prstGeom prst="line">
                <a:avLst/>
              </a:prstGeom>
              <a:noFill/>
              <a:ln w="38100" cap="flat" cmpd="sng">
                <a:solidFill>
                  <a:srgbClr val="FF6600"/>
                </a:solidFill>
                <a:prstDash val="solid"/>
                <a:round/>
              </a:ln>
            </p:spPr>
          </p:sp>
        </p:grpSp>
      </p:grpSp>
      <p:grpSp>
        <p:nvGrpSpPr>
          <p:cNvPr id="3760" name="组合"/>
          <p:cNvGrpSpPr/>
          <p:nvPr/>
        </p:nvGrpSpPr>
        <p:grpSpPr>
          <a:xfrm>
            <a:off x="1219200" y="5211763"/>
            <a:ext cx="1905000" cy="0"/>
            <a:chOff x="1219200" y="5211763"/>
            <a:chExt cx="1905000" cy="0"/>
          </a:xfrm>
        </p:grpSpPr>
        <p:sp>
          <p:nvSpPr>
            <p:cNvPr id="3758" name="直线"/>
            <p:cNvSpPr/>
            <p:nvPr/>
          </p:nvSpPr>
          <p:spPr>
            <a:xfrm flipH="1">
              <a:off x="2522621" y="5211763"/>
              <a:ext cx="601579" cy="0"/>
            </a:xfrm>
            <a:prstGeom prst="line">
              <a:avLst/>
            </a:prstGeom>
            <a:noFill/>
            <a:ln w="38100" cap="flat" cmpd="sng">
              <a:solidFill>
                <a:srgbClr val="006600"/>
              </a:solidFill>
              <a:prstDash val="dash"/>
              <a:round/>
              <a:tailEnd type="triangle" w="sm" len="lg"/>
            </a:ln>
          </p:spPr>
        </p:sp>
        <p:sp>
          <p:nvSpPr>
            <p:cNvPr id="3759" name="直线"/>
            <p:cNvSpPr/>
            <p:nvPr/>
          </p:nvSpPr>
          <p:spPr>
            <a:xfrm flipH="1">
              <a:off x="1219200" y="5211763"/>
              <a:ext cx="1303419" cy="0"/>
            </a:xfrm>
            <a:prstGeom prst="line">
              <a:avLst/>
            </a:prstGeom>
            <a:noFill/>
            <a:ln w="38100" cap="flat" cmpd="sng">
              <a:solidFill>
                <a:srgbClr val="006600"/>
              </a:solidFill>
              <a:prstDash val="dash"/>
              <a:round/>
            </a:ln>
          </p:spPr>
        </p:sp>
      </p:grpSp>
      <p:grpSp>
        <p:nvGrpSpPr>
          <p:cNvPr id="3763" name="组合"/>
          <p:cNvGrpSpPr/>
          <p:nvPr/>
        </p:nvGrpSpPr>
        <p:grpSpPr>
          <a:xfrm flipH="1">
            <a:off x="1295399" y="3535363"/>
            <a:ext cx="0" cy="1676400"/>
            <a:chOff x="1295399" y="3535363"/>
            <a:chExt cx="0" cy="1676400"/>
          </a:xfrm>
        </p:grpSpPr>
        <p:sp>
          <p:nvSpPr>
            <p:cNvPr id="3761" name="直线"/>
            <p:cNvSpPr/>
            <p:nvPr/>
          </p:nvSpPr>
          <p:spPr>
            <a:xfrm flipV="1">
              <a:off x="1295399" y="4602163"/>
              <a:ext cx="0" cy="609599"/>
            </a:xfrm>
            <a:prstGeom prst="line">
              <a:avLst/>
            </a:prstGeom>
            <a:noFill/>
            <a:ln w="38100" cap="flat" cmpd="sng">
              <a:solidFill>
                <a:srgbClr val="006600"/>
              </a:solidFill>
              <a:prstDash val="dash"/>
              <a:round/>
              <a:tailEnd type="triangle" w="sm" len="lg"/>
            </a:ln>
          </p:spPr>
        </p:sp>
        <p:sp>
          <p:nvSpPr>
            <p:cNvPr id="3762" name="直线"/>
            <p:cNvSpPr/>
            <p:nvPr/>
          </p:nvSpPr>
          <p:spPr>
            <a:xfrm flipV="1">
              <a:off x="1295399" y="3535363"/>
              <a:ext cx="0" cy="1066798"/>
            </a:xfrm>
            <a:prstGeom prst="line">
              <a:avLst/>
            </a:prstGeom>
            <a:noFill/>
            <a:ln w="38100" cap="flat" cmpd="sng">
              <a:solidFill>
                <a:srgbClr val="006600"/>
              </a:solidFill>
              <a:prstDash val="dash"/>
              <a:round/>
            </a:ln>
          </p:spPr>
        </p:sp>
      </p:grpSp>
      <p:sp>
        <p:nvSpPr>
          <p:cNvPr id="3764" name="矩形"/>
          <p:cNvSpPr/>
          <p:nvPr/>
        </p:nvSpPr>
        <p:spPr>
          <a:xfrm>
            <a:off x="2590799" y="3987800"/>
            <a:ext cx="184149" cy="381000"/>
          </a:xfrm>
          <a:prstGeom prst="rect">
            <a:avLst/>
          </a:prstGeom>
          <a:noFill/>
          <a:ln w="9525" cap="flat" cmpd="sng">
            <a:noFill/>
            <a:prstDash val="solid"/>
            <a:round/>
          </a:ln>
        </p:spPr>
      </p:sp>
      <p:sp>
        <p:nvSpPr>
          <p:cNvPr id="3765" name="直线"/>
          <p:cNvSpPr/>
          <p:nvPr/>
        </p:nvSpPr>
        <p:spPr>
          <a:xfrm flipH="1">
            <a:off x="533400" y="3535363"/>
            <a:ext cx="685800" cy="0"/>
          </a:xfrm>
          <a:prstGeom prst="line">
            <a:avLst/>
          </a:prstGeom>
          <a:noFill/>
          <a:ln w="38100" cap="flat" cmpd="sng">
            <a:solidFill>
              <a:srgbClr val="006600"/>
            </a:solidFill>
            <a:prstDash val="dash"/>
            <a:round/>
            <a:tailEnd type="triangle" w="sm" len="lg"/>
          </a:ln>
        </p:spPr>
      </p:sp>
      <p:sp>
        <p:nvSpPr>
          <p:cNvPr id="3766" name="矩形"/>
          <p:cNvSpPr/>
          <p:nvPr/>
        </p:nvSpPr>
        <p:spPr>
          <a:xfrm>
            <a:off x="304800" y="196850"/>
            <a:ext cx="43434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上门限电压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逐渐增加时的门限电压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767" name="矩形"/>
          <p:cNvSpPr/>
          <p:nvPr/>
        </p:nvSpPr>
        <p:spPr>
          <a:xfrm>
            <a:off x="304800" y="1143000"/>
            <a:ext cx="4495800" cy="94614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下门限电压</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i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逐渐减小时的门限电压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3789" name="组合"/>
          <p:cNvGrpSpPr/>
          <p:nvPr/>
        </p:nvGrpSpPr>
        <p:grpSpPr>
          <a:xfrm>
            <a:off x="609600" y="2605088"/>
            <a:ext cx="3124200" cy="3781424"/>
            <a:chOff x="609600" y="2605088"/>
            <a:chExt cx="3124200" cy="3781424"/>
          </a:xfrm>
        </p:grpSpPr>
        <p:sp>
          <p:nvSpPr>
            <p:cNvPr id="3768" name="直线"/>
            <p:cNvSpPr/>
            <p:nvPr/>
          </p:nvSpPr>
          <p:spPr>
            <a:xfrm>
              <a:off x="1219200" y="4267200"/>
              <a:ext cx="0" cy="76200"/>
            </a:xfrm>
            <a:prstGeom prst="line">
              <a:avLst/>
            </a:prstGeom>
            <a:noFill/>
            <a:ln w="9525" cap="flat" cmpd="sng">
              <a:solidFill>
                <a:srgbClr val="000000"/>
              </a:solidFill>
              <a:prstDash val="solid"/>
              <a:round/>
            </a:ln>
          </p:spPr>
        </p:sp>
        <p:sp>
          <p:nvSpPr>
            <p:cNvPr id="3769" name="直线"/>
            <p:cNvSpPr/>
            <p:nvPr/>
          </p:nvSpPr>
          <p:spPr>
            <a:xfrm rot="5400000">
              <a:off x="2019300" y="5143501"/>
              <a:ext cx="0" cy="76200"/>
            </a:xfrm>
            <a:prstGeom prst="line">
              <a:avLst/>
            </a:prstGeom>
            <a:noFill/>
            <a:ln w="9525" cap="flat" cmpd="sng">
              <a:solidFill>
                <a:srgbClr val="000000"/>
              </a:solidFill>
              <a:prstDash val="solid"/>
              <a:round/>
            </a:ln>
          </p:spPr>
        </p:sp>
        <p:sp>
          <p:nvSpPr>
            <p:cNvPr id="3770" name="直线"/>
            <p:cNvSpPr/>
            <p:nvPr/>
          </p:nvSpPr>
          <p:spPr>
            <a:xfrm>
              <a:off x="2590799" y="4343400"/>
              <a:ext cx="0" cy="0"/>
            </a:xfrm>
            <a:prstGeom prst="line">
              <a:avLst/>
            </a:prstGeom>
            <a:noFill/>
            <a:ln w="9525" cap="flat" cmpd="sng">
              <a:solidFill>
                <a:srgbClr val="000000"/>
              </a:solidFill>
              <a:prstDash val="solid"/>
              <a:round/>
            </a:ln>
          </p:spPr>
        </p:sp>
        <p:sp>
          <p:nvSpPr>
            <p:cNvPr id="3771" name="直线"/>
            <p:cNvSpPr/>
            <p:nvPr/>
          </p:nvSpPr>
          <p:spPr>
            <a:xfrm>
              <a:off x="2590799" y="4343400"/>
              <a:ext cx="0" cy="0"/>
            </a:xfrm>
            <a:prstGeom prst="line">
              <a:avLst/>
            </a:prstGeom>
            <a:noFill/>
            <a:ln w="9525" cap="flat" cmpd="sng">
              <a:solidFill>
                <a:srgbClr val="000000"/>
              </a:solidFill>
              <a:prstDash val="solid"/>
              <a:round/>
            </a:ln>
          </p:spPr>
        </p:sp>
        <p:sp>
          <p:nvSpPr>
            <p:cNvPr id="3772" name="直线"/>
            <p:cNvSpPr/>
            <p:nvPr/>
          </p:nvSpPr>
          <p:spPr>
            <a:xfrm flipV="1">
              <a:off x="2590799" y="4343400"/>
              <a:ext cx="0" cy="0"/>
            </a:xfrm>
            <a:prstGeom prst="line">
              <a:avLst/>
            </a:prstGeom>
            <a:noFill/>
            <a:ln w="9525" cap="flat" cmpd="sng">
              <a:solidFill>
                <a:srgbClr val="000000"/>
              </a:solidFill>
              <a:prstDash val="solid"/>
              <a:round/>
            </a:ln>
          </p:spPr>
        </p:sp>
        <p:sp>
          <p:nvSpPr>
            <p:cNvPr id="3773" name="直线"/>
            <p:cNvSpPr/>
            <p:nvPr/>
          </p:nvSpPr>
          <p:spPr>
            <a:xfrm>
              <a:off x="2514600" y="4343400"/>
              <a:ext cx="0" cy="0"/>
            </a:xfrm>
            <a:prstGeom prst="line">
              <a:avLst/>
            </a:prstGeom>
            <a:noFill/>
            <a:ln w="9525" cap="flat" cmpd="sng">
              <a:solidFill>
                <a:srgbClr val="000000"/>
              </a:solidFill>
              <a:prstDash val="solid"/>
              <a:round/>
            </a:ln>
          </p:spPr>
        </p:sp>
        <p:sp>
          <p:nvSpPr>
            <p:cNvPr id="3774" name="直线"/>
            <p:cNvSpPr/>
            <p:nvPr/>
          </p:nvSpPr>
          <p:spPr>
            <a:xfrm>
              <a:off x="2667000" y="4343400"/>
              <a:ext cx="0" cy="0"/>
            </a:xfrm>
            <a:prstGeom prst="line">
              <a:avLst/>
            </a:prstGeom>
            <a:noFill/>
            <a:ln w="9525" cap="flat" cmpd="sng">
              <a:solidFill>
                <a:srgbClr val="000000"/>
              </a:solidFill>
              <a:prstDash val="solid"/>
              <a:round/>
            </a:ln>
          </p:spPr>
        </p:sp>
        <p:sp>
          <p:nvSpPr>
            <p:cNvPr id="3775" name="直线"/>
            <p:cNvSpPr/>
            <p:nvPr/>
          </p:nvSpPr>
          <p:spPr>
            <a:xfrm>
              <a:off x="2667000" y="4343400"/>
              <a:ext cx="0" cy="0"/>
            </a:xfrm>
            <a:prstGeom prst="line">
              <a:avLst/>
            </a:prstGeom>
            <a:noFill/>
            <a:ln w="9525" cap="flat" cmpd="sng">
              <a:solidFill>
                <a:srgbClr val="000000"/>
              </a:solidFill>
              <a:prstDash val="solid"/>
              <a:round/>
            </a:ln>
          </p:spPr>
        </p:sp>
        <p:sp>
          <p:nvSpPr>
            <p:cNvPr id="3776" name="直线"/>
            <p:cNvSpPr/>
            <p:nvPr/>
          </p:nvSpPr>
          <p:spPr>
            <a:xfrm>
              <a:off x="2667000" y="4343400"/>
              <a:ext cx="0" cy="0"/>
            </a:xfrm>
            <a:prstGeom prst="line">
              <a:avLst/>
            </a:prstGeom>
            <a:noFill/>
            <a:ln w="9525" cap="flat" cmpd="sng">
              <a:solidFill>
                <a:srgbClr val="000000"/>
              </a:solidFill>
              <a:prstDash val="solid"/>
              <a:round/>
            </a:ln>
          </p:spPr>
        </p:sp>
        <p:sp>
          <p:nvSpPr>
            <p:cNvPr id="3777" name="直线"/>
            <p:cNvSpPr/>
            <p:nvPr/>
          </p:nvSpPr>
          <p:spPr>
            <a:xfrm>
              <a:off x="2667000" y="4267200"/>
              <a:ext cx="0" cy="76200"/>
            </a:xfrm>
            <a:prstGeom prst="line">
              <a:avLst/>
            </a:prstGeom>
            <a:noFill/>
            <a:ln w="9525" cap="flat" cmpd="sng">
              <a:solidFill>
                <a:srgbClr val="000000"/>
              </a:solidFill>
              <a:prstDash val="solid"/>
              <a:round/>
            </a:ln>
          </p:spPr>
        </p:sp>
        <p:sp>
          <p:nvSpPr>
            <p:cNvPr id="3778" name="直线"/>
            <p:cNvSpPr/>
            <p:nvPr/>
          </p:nvSpPr>
          <p:spPr>
            <a:xfrm rot="5400000">
              <a:off x="2019300" y="3467100"/>
              <a:ext cx="0" cy="76199"/>
            </a:xfrm>
            <a:prstGeom prst="line">
              <a:avLst/>
            </a:prstGeom>
            <a:noFill/>
            <a:ln w="9525" cap="flat" cmpd="sng">
              <a:solidFill>
                <a:srgbClr val="000000"/>
              </a:solidFill>
              <a:prstDash val="solid"/>
              <a:round/>
            </a:ln>
          </p:spPr>
        </p:sp>
        <p:sp>
          <p:nvSpPr>
            <p:cNvPr id="3779" name="直线"/>
            <p:cNvSpPr/>
            <p:nvPr/>
          </p:nvSpPr>
          <p:spPr>
            <a:xfrm flipV="1">
              <a:off x="1981200" y="2971799"/>
              <a:ext cx="0" cy="2667000"/>
            </a:xfrm>
            <a:prstGeom prst="line">
              <a:avLst/>
            </a:prstGeom>
            <a:noFill/>
            <a:ln w="28575" cap="flat" cmpd="sng">
              <a:solidFill>
                <a:srgbClr val="000000"/>
              </a:solidFill>
              <a:prstDash val="solid"/>
              <a:round/>
              <a:tailEnd type="triangle" w="med" len="med"/>
            </a:ln>
          </p:spPr>
        </p:sp>
        <p:sp>
          <p:nvSpPr>
            <p:cNvPr id="3780" name="直线"/>
            <p:cNvSpPr/>
            <p:nvPr/>
          </p:nvSpPr>
          <p:spPr>
            <a:xfrm>
              <a:off x="609600" y="4343400"/>
              <a:ext cx="2743200" cy="0"/>
            </a:xfrm>
            <a:prstGeom prst="line">
              <a:avLst/>
            </a:prstGeom>
            <a:noFill/>
            <a:ln w="28575" cap="flat" cmpd="sng">
              <a:solidFill>
                <a:srgbClr val="000000"/>
              </a:solidFill>
              <a:prstDash val="solid"/>
              <a:round/>
              <a:tailEnd type="triangle" w="med" len="med"/>
            </a:ln>
          </p:spPr>
        </p:sp>
        <p:sp>
          <p:nvSpPr>
            <p:cNvPr id="3781" name="矩形"/>
            <p:cNvSpPr/>
            <p:nvPr/>
          </p:nvSpPr>
          <p:spPr>
            <a:xfrm>
              <a:off x="3200400" y="4205288"/>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82" name="矩形"/>
            <p:cNvSpPr/>
            <p:nvPr/>
          </p:nvSpPr>
          <p:spPr>
            <a:xfrm>
              <a:off x="1524000" y="2605088"/>
              <a:ext cx="6096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83" name="矩形"/>
            <p:cNvSpPr/>
            <p:nvPr/>
          </p:nvSpPr>
          <p:spPr>
            <a:xfrm flipH="1">
              <a:off x="1676400" y="4267200"/>
              <a:ext cx="381000" cy="396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32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84" name="矩形"/>
            <p:cNvSpPr/>
            <p:nvPr/>
          </p:nvSpPr>
          <p:spPr>
            <a:xfrm>
              <a:off x="914400" y="5181599"/>
              <a:ext cx="1371600"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 </a:t>
              </a: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32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85" name="矩形"/>
            <p:cNvSpPr/>
            <p:nvPr/>
          </p:nvSpPr>
          <p:spPr>
            <a:xfrm>
              <a:off x="1828800" y="3124200"/>
              <a:ext cx="1371600" cy="457198"/>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32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786" name="对象"/>
            <p:cNvGraphicFramePr>
              <a:graphicFrameLocks noChangeAspect="1"/>
            </p:cNvGraphicFramePr>
            <p:nvPr/>
          </p:nvGraphicFramePr>
          <p:xfrm>
            <a:off x="777870" y="3886194"/>
            <a:ext cx="517526" cy="441316"/>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lum contrast="-20000"/>
                        </a:blip>
                        <a:stretch>
                          <a:fillRect/>
                        </a:stretch>
                      </p:blipFill>
                      <p:spPr>
                        <a:xfrm>
                          <a:off x="777870" y="3886194"/>
                          <a:ext cx="517526" cy="441316"/>
                        </a:xfrm>
                        <a:prstGeom prst="rect">
                          <a:avLst/>
                        </a:prstGeom>
                        <a:noFill/>
                        <a:ln w="9525" cap="flat" cmpd="sng">
                          <a:noFill/>
                          <a:prstDash val="solid"/>
                          <a:miter/>
                        </a:ln>
                      </p:spPr>
                    </p:pic>
                  </p:oleObj>
                </mc:Fallback>
              </mc:AlternateContent>
            </a:graphicData>
          </a:graphic>
        </p:graphicFrame>
        <p:sp>
          <p:nvSpPr>
            <p:cNvPr id="3787" name="矩形"/>
            <p:cNvSpPr/>
            <p:nvPr/>
          </p:nvSpPr>
          <p:spPr>
            <a:xfrm>
              <a:off x="914400" y="5867400"/>
              <a:ext cx="2819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788" name="对象"/>
            <p:cNvGraphicFramePr>
              <a:graphicFrameLocks noChangeAspect="1"/>
            </p:cNvGraphicFramePr>
            <p:nvPr/>
          </p:nvGraphicFramePr>
          <p:xfrm>
            <a:off x="2705120" y="3886194"/>
            <a:ext cx="495306" cy="471482"/>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lum contrast="-20000"/>
                        </a:blip>
                        <a:stretch>
                          <a:fillRect/>
                        </a:stretch>
                      </p:blipFill>
                      <p:spPr>
                        <a:xfrm>
                          <a:off x="2705120" y="3886194"/>
                          <a:ext cx="495306" cy="471482"/>
                        </a:xfrm>
                        <a:prstGeom prst="rect">
                          <a:avLst/>
                        </a:prstGeom>
                        <a:noFill/>
                        <a:ln w="9525" cap="flat" cmpd="sng">
                          <a:noFill/>
                          <a:prstDash val="solid"/>
                          <a:miter/>
                        </a:ln>
                      </p:spPr>
                    </p:pic>
                  </p:oleObj>
                </mc:Fallback>
              </mc:AlternateContent>
            </a:graphicData>
          </a:graphic>
        </p:graphicFrame>
      </p:grpSp>
      <p:grpSp>
        <p:nvGrpSpPr>
          <p:cNvPr id="3799" name="组合"/>
          <p:cNvGrpSpPr/>
          <p:nvPr/>
        </p:nvGrpSpPr>
        <p:grpSpPr>
          <a:xfrm>
            <a:off x="4572000" y="2895600"/>
            <a:ext cx="3597273" cy="1784350"/>
            <a:chOff x="4572000" y="2895600"/>
            <a:chExt cx="3597273" cy="1784350"/>
          </a:xfrm>
        </p:grpSpPr>
        <p:sp>
          <p:nvSpPr>
            <p:cNvPr id="3790" name="直线"/>
            <p:cNvSpPr/>
            <p:nvPr/>
          </p:nvSpPr>
          <p:spPr>
            <a:xfrm>
              <a:off x="4875212" y="3094038"/>
              <a:ext cx="0" cy="1585912"/>
            </a:xfrm>
            <a:prstGeom prst="line">
              <a:avLst/>
            </a:prstGeom>
            <a:noFill/>
            <a:ln w="28575" cap="flat" cmpd="sng">
              <a:solidFill>
                <a:srgbClr val="000000"/>
              </a:solidFill>
              <a:prstDash val="solid"/>
              <a:round/>
              <a:headEnd type="triangle" w="med" len="med"/>
            </a:ln>
          </p:spPr>
        </p:sp>
        <p:sp>
          <p:nvSpPr>
            <p:cNvPr id="3791" name="直线"/>
            <p:cNvSpPr/>
            <p:nvPr/>
          </p:nvSpPr>
          <p:spPr>
            <a:xfrm>
              <a:off x="4897437" y="4008438"/>
              <a:ext cx="3130549" cy="0"/>
            </a:xfrm>
            <a:prstGeom prst="line">
              <a:avLst/>
            </a:prstGeom>
            <a:noFill/>
            <a:ln w="28575" cap="flat" cmpd="sng">
              <a:solidFill>
                <a:srgbClr val="000000"/>
              </a:solidFill>
              <a:prstDash val="solid"/>
              <a:round/>
              <a:tailEnd type="triangle" w="med" len="med"/>
            </a:ln>
          </p:spPr>
        </p:sp>
        <p:sp>
          <p:nvSpPr>
            <p:cNvPr id="3792" name="直线"/>
            <p:cNvSpPr/>
            <p:nvPr/>
          </p:nvSpPr>
          <p:spPr>
            <a:xfrm>
              <a:off x="5302250" y="3581399"/>
              <a:ext cx="854075" cy="854075"/>
            </a:xfrm>
            <a:prstGeom prst="line">
              <a:avLst/>
            </a:prstGeom>
            <a:noFill/>
            <a:ln w="38100" cap="flat" cmpd="sng">
              <a:solidFill>
                <a:srgbClr val="000000"/>
              </a:solidFill>
              <a:prstDash val="solid"/>
              <a:round/>
            </a:ln>
          </p:spPr>
        </p:sp>
        <p:sp>
          <p:nvSpPr>
            <p:cNvPr id="3793" name="直线"/>
            <p:cNvSpPr/>
            <p:nvPr/>
          </p:nvSpPr>
          <p:spPr>
            <a:xfrm flipV="1">
              <a:off x="4875212" y="3581399"/>
              <a:ext cx="427037" cy="427036"/>
            </a:xfrm>
            <a:prstGeom prst="line">
              <a:avLst/>
            </a:prstGeom>
            <a:noFill/>
            <a:ln w="38100" cap="flat" cmpd="sng">
              <a:solidFill>
                <a:srgbClr val="000000"/>
              </a:solidFill>
              <a:prstDash val="solid"/>
              <a:round/>
            </a:ln>
          </p:spPr>
        </p:sp>
        <p:sp>
          <p:nvSpPr>
            <p:cNvPr id="3794" name="直线"/>
            <p:cNvSpPr/>
            <p:nvPr/>
          </p:nvSpPr>
          <p:spPr>
            <a:xfrm flipV="1">
              <a:off x="6156325" y="3581399"/>
              <a:ext cx="852486" cy="854075"/>
            </a:xfrm>
            <a:prstGeom prst="line">
              <a:avLst/>
            </a:prstGeom>
            <a:noFill/>
            <a:ln w="38100" cap="flat" cmpd="sng">
              <a:solidFill>
                <a:srgbClr val="000000"/>
              </a:solidFill>
              <a:prstDash val="solid"/>
              <a:round/>
            </a:ln>
          </p:spPr>
        </p:sp>
        <p:sp>
          <p:nvSpPr>
            <p:cNvPr id="3795" name="直线"/>
            <p:cNvSpPr/>
            <p:nvPr/>
          </p:nvSpPr>
          <p:spPr>
            <a:xfrm>
              <a:off x="7008813" y="3581399"/>
              <a:ext cx="549274" cy="549274"/>
            </a:xfrm>
            <a:prstGeom prst="line">
              <a:avLst/>
            </a:prstGeom>
            <a:noFill/>
            <a:ln w="38100" cap="flat" cmpd="sng">
              <a:solidFill>
                <a:srgbClr val="000000"/>
              </a:solidFill>
              <a:prstDash val="solid"/>
              <a:round/>
            </a:ln>
          </p:spPr>
        </p:sp>
        <p:sp>
          <p:nvSpPr>
            <p:cNvPr id="3796" name="矩形"/>
            <p:cNvSpPr/>
            <p:nvPr/>
          </p:nvSpPr>
          <p:spPr>
            <a:xfrm>
              <a:off x="4935537" y="2895600"/>
              <a:ext cx="48894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97" name="矩形"/>
            <p:cNvSpPr/>
            <p:nvPr/>
          </p:nvSpPr>
          <p:spPr>
            <a:xfrm>
              <a:off x="7802561" y="3962400"/>
              <a:ext cx="3667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798" name="矩形"/>
            <p:cNvSpPr/>
            <p:nvPr/>
          </p:nvSpPr>
          <p:spPr>
            <a:xfrm>
              <a:off x="4572000" y="3794125"/>
              <a:ext cx="363536" cy="396874"/>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808" name="组合"/>
          <p:cNvGrpSpPr/>
          <p:nvPr/>
        </p:nvGrpSpPr>
        <p:grpSpPr>
          <a:xfrm>
            <a:off x="3841750" y="4495800"/>
            <a:ext cx="4387849" cy="1830387"/>
            <a:chOff x="3841750" y="4495800"/>
            <a:chExt cx="4387849" cy="1830387"/>
          </a:xfrm>
        </p:grpSpPr>
        <p:sp>
          <p:nvSpPr>
            <p:cNvPr id="3800" name="矩形"/>
            <p:cNvSpPr/>
            <p:nvPr/>
          </p:nvSpPr>
          <p:spPr>
            <a:xfrm>
              <a:off x="4891088" y="4495800"/>
              <a:ext cx="671512"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807" name="组合"/>
            <p:cNvGrpSpPr/>
            <p:nvPr/>
          </p:nvGrpSpPr>
          <p:grpSpPr>
            <a:xfrm>
              <a:off x="3841750" y="4724400"/>
              <a:ext cx="4387849" cy="1601787"/>
              <a:chOff x="3841750" y="4724400"/>
              <a:chExt cx="4387849" cy="1601787"/>
            </a:xfrm>
          </p:grpSpPr>
          <p:sp>
            <p:nvSpPr>
              <p:cNvPr id="3801" name="直线"/>
              <p:cNvSpPr/>
              <p:nvPr/>
            </p:nvSpPr>
            <p:spPr>
              <a:xfrm flipV="1">
                <a:off x="4875213" y="4802187"/>
                <a:ext cx="0" cy="1524000"/>
              </a:xfrm>
              <a:prstGeom prst="line">
                <a:avLst/>
              </a:prstGeom>
              <a:noFill/>
              <a:ln w="28575" cap="flat" cmpd="sng">
                <a:solidFill>
                  <a:srgbClr val="000000"/>
                </a:solidFill>
                <a:prstDash val="solid"/>
                <a:round/>
                <a:tailEnd type="triangle" w="med" len="med"/>
              </a:ln>
            </p:spPr>
          </p:sp>
          <p:sp>
            <p:nvSpPr>
              <p:cNvPr id="3802" name="直线"/>
              <p:cNvSpPr/>
              <p:nvPr/>
            </p:nvSpPr>
            <p:spPr>
              <a:xfrm>
                <a:off x="4875213" y="5570538"/>
                <a:ext cx="3049587" cy="0"/>
              </a:xfrm>
              <a:prstGeom prst="line">
                <a:avLst/>
              </a:prstGeom>
              <a:noFill/>
              <a:ln w="28575" cap="flat" cmpd="sng">
                <a:solidFill>
                  <a:srgbClr val="000000"/>
                </a:solidFill>
                <a:prstDash val="solid"/>
                <a:round/>
                <a:tailEnd type="triangle" w="med" len="med"/>
              </a:ln>
            </p:spPr>
          </p:sp>
          <p:sp>
            <p:nvSpPr>
              <p:cNvPr id="3803" name="矩形"/>
              <p:cNvSpPr/>
              <p:nvPr/>
            </p:nvSpPr>
            <p:spPr>
              <a:xfrm>
                <a:off x="4572000" y="5334001"/>
                <a:ext cx="304800" cy="39687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04" name="矩形"/>
              <p:cNvSpPr/>
              <p:nvPr/>
            </p:nvSpPr>
            <p:spPr>
              <a:xfrm>
                <a:off x="7802561" y="5424488"/>
                <a:ext cx="4270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05" name="矩形"/>
              <p:cNvSpPr/>
              <p:nvPr/>
            </p:nvSpPr>
            <p:spPr>
              <a:xfrm>
                <a:off x="3841750" y="4724400"/>
                <a:ext cx="1263650"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4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sym typeface="Symbol" panose="05050102010706020507" charset="0"/>
                  </a:rPr>
                  <a:t>+</a:t>
                </a:r>
                <a:r>
                  <a:rPr lang="en-US" altLang="zh-CN" sz="24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rgbClr val="003399"/>
                    </a:solidFill>
                    <a:latin typeface="Times New Roman" panose="02020603050405020304" charset="0"/>
                    <a:ea typeface="宋体" panose="02010600030101010101" pitchFamily="2" charset="-122"/>
                    <a:cs typeface="Calibri" panose="020F0502020204030204" charset="0"/>
                  </a:rPr>
                  <a:t>o</a:t>
                </a:r>
                <a:r>
                  <a:rPr lang="en-US" altLang="zh-CN" sz="2400" b="0"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0"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sp>
            <p:nvSpPr>
              <p:cNvPr id="3806" name="矩形"/>
              <p:cNvSpPr/>
              <p:nvPr/>
            </p:nvSpPr>
            <p:spPr>
              <a:xfrm>
                <a:off x="3932237" y="5837238"/>
                <a:ext cx="132556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400" b="0" i="0" u="none" strike="noStrike" kern="1200" cap="none" spc="0" baseline="0">
                    <a:solidFill>
                      <a:srgbClr val="003399"/>
                    </a:solidFill>
                    <a:latin typeface="Times New Roman" panose="02020603050405020304" charset="0"/>
                    <a:ea typeface="宋体" panose="02010600030101010101" pitchFamily="2" charset="-122"/>
                    <a:cs typeface="Calibri" panose="020F0502020204030204" charset="0"/>
                  </a:rPr>
                  <a:t>U</a:t>
                </a:r>
                <a:r>
                  <a:rPr lang="en-US" altLang="zh-CN" sz="2400" b="0" i="0" u="none" strike="noStrike" kern="1200" cap="none" spc="0" baseline="-25000">
                    <a:solidFill>
                      <a:srgbClr val="003399"/>
                    </a:solidFill>
                    <a:latin typeface="Times New Roman" panose="02020603050405020304" charset="0"/>
                    <a:ea typeface="宋体" panose="02010600030101010101" pitchFamily="2" charset="-122"/>
                    <a:cs typeface="Calibri" panose="020F0502020204030204" charset="0"/>
                  </a:rPr>
                  <a:t>o</a:t>
                </a:r>
                <a:r>
                  <a:rPr lang="en-US" altLang="zh-CN" sz="2400" b="0" i="0" u="none" strike="noStrike" kern="1200" cap="none" spc="0" baseline="-25000">
                    <a:solidFill>
                      <a:srgbClr val="003399"/>
                    </a:solidFill>
                    <a:latin typeface="Times New Roman" panose="02020603050405020304" charset="0"/>
                    <a:ea typeface="楷体_GB2312" pitchFamily="49" charset="-122"/>
                    <a:cs typeface="楷体_GB2312" pitchFamily="49" charset="-122"/>
                  </a:rPr>
                  <a:t>(sat)</a:t>
                </a:r>
                <a:endParaRPr lang="zh-CN" altLang="en-US" sz="2400" b="0" i="0" u="none" strike="noStrike" kern="1200" cap="none" spc="0" baseline="-25000">
                  <a:solidFill>
                    <a:srgbClr val="003399"/>
                  </a:solidFill>
                  <a:latin typeface="Times New Roman" panose="02020603050405020304" charset="0"/>
                  <a:ea typeface="楷体_GB2312" pitchFamily="49" charset="-122"/>
                  <a:cs typeface="楷体_GB2312" pitchFamily="49" charset="-122"/>
                </a:endParaRPr>
              </a:p>
            </p:txBody>
          </p:sp>
        </p:grpSp>
      </p:grpSp>
      <p:grpSp>
        <p:nvGrpSpPr>
          <p:cNvPr id="3813" name="组合"/>
          <p:cNvGrpSpPr/>
          <p:nvPr/>
        </p:nvGrpSpPr>
        <p:grpSpPr>
          <a:xfrm>
            <a:off x="5484813" y="5045075"/>
            <a:ext cx="854073" cy="1098549"/>
            <a:chOff x="5484813" y="5045075"/>
            <a:chExt cx="854073" cy="1098549"/>
          </a:xfrm>
        </p:grpSpPr>
        <p:grpSp>
          <p:nvGrpSpPr>
            <p:cNvPr id="3811" name="组合"/>
            <p:cNvGrpSpPr/>
            <p:nvPr/>
          </p:nvGrpSpPr>
          <p:grpSpPr>
            <a:xfrm>
              <a:off x="5972856" y="5045075"/>
              <a:ext cx="366030" cy="1098548"/>
              <a:chOff x="5972856" y="5045075"/>
              <a:chExt cx="366030" cy="1098548"/>
            </a:xfrm>
          </p:grpSpPr>
          <p:sp>
            <p:nvSpPr>
              <p:cNvPr id="3809" name="直线"/>
              <p:cNvSpPr/>
              <p:nvPr/>
            </p:nvSpPr>
            <p:spPr>
              <a:xfrm>
                <a:off x="5972856" y="5045075"/>
                <a:ext cx="0" cy="1098548"/>
              </a:xfrm>
              <a:prstGeom prst="line">
                <a:avLst/>
              </a:prstGeom>
              <a:noFill/>
              <a:ln w="38100" cap="flat" cmpd="sng">
                <a:solidFill>
                  <a:srgbClr val="FF0000"/>
                </a:solidFill>
                <a:prstDash val="solid"/>
                <a:round/>
              </a:ln>
            </p:spPr>
          </p:sp>
          <p:sp>
            <p:nvSpPr>
              <p:cNvPr id="3810" name="直线"/>
              <p:cNvSpPr/>
              <p:nvPr/>
            </p:nvSpPr>
            <p:spPr>
              <a:xfrm flipV="1">
                <a:off x="5972856" y="5045075"/>
                <a:ext cx="366030" cy="0"/>
              </a:xfrm>
              <a:prstGeom prst="line">
                <a:avLst/>
              </a:prstGeom>
              <a:noFill/>
              <a:ln w="38100" cap="flat" cmpd="sng">
                <a:solidFill>
                  <a:srgbClr val="FF0000"/>
                </a:solidFill>
                <a:prstDash val="solid"/>
                <a:round/>
              </a:ln>
            </p:spPr>
          </p:sp>
        </p:grpSp>
        <p:sp>
          <p:nvSpPr>
            <p:cNvPr id="3812" name="直线"/>
            <p:cNvSpPr/>
            <p:nvPr/>
          </p:nvSpPr>
          <p:spPr>
            <a:xfrm>
              <a:off x="5484813" y="6143625"/>
              <a:ext cx="488041" cy="0"/>
            </a:xfrm>
            <a:prstGeom prst="line">
              <a:avLst/>
            </a:prstGeom>
            <a:noFill/>
            <a:ln w="38100" cap="flat" cmpd="sng">
              <a:solidFill>
                <a:srgbClr val="FF0000"/>
              </a:solidFill>
              <a:prstDash val="solid"/>
              <a:round/>
            </a:ln>
          </p:spPr>
        </p:sp>
      </p:grpSp>
      <p:grpSp>
        <p:nvGrpSpPr>
          <p:cNvPr id="3816" name="组合"/>
          <p:cNvGrpSpPr/>
          <p:nvPr/>
        </p:nvGrpSpPr>
        <p:grpSpPr>
          <a:xfrm>
            <a:off x="5119688" y="5045075"/>
            <a:ext cx="365125" cy="1098549"/>
            <a:chOff x="5119688" y="5045075"/>
            <a:chExt cx="365125" cy="1098549"/>
          </a:xfrm>
        </p:grpSpPr>
        <p:sp>
          <p:nvSpPr>
            <p:cNvPr id="3814" name="直线"/>
            <p:cNvSpPr/>
            <p:nvPr/>
          </p:nvSpPr>
          <p:spPr>
            <a:xfrm>
              <a:off x="5119688" y="5045075"/>
              <a:ext cx="0" cy="1098548"/>
            </a:xfrm>
            <a:prstGeom prst="line">
              <a:avLst/>
            </a:prstGeom>
            <a:noFill/>
            <a:ln w="38100" cap="flat" cmpd="sng">
              <a:solidFill>
                <a:srgbClr val="FF0000"/>
              </a:solidFill>
              <a:prstDash val="solid"/>
              <a:round/>
            </a:ln>
          </p:spPr>
        </p:sp>
        <p:sp>
          <p:nvSpPr>
            <p:cNvPr id="3815" name="直线"/>
            <p:cNvSpPr/>
            <p:nvPr/>
          </p:nvSpPr>
          <p:spPr>
            <a:xfrm>
              <a:off x="5119688" y="6143625"/>
              <a:ext cx="365125" cy="0"/>
            </a:xfrm>
            <a:prstGeom prst="line">
              <a:avLst/>
            </a:prstGeom>
            <a:noFill/>
            <a:ln w="38100" cap="flat" cmpd="sng">
              <a:solidFill>
                <a:srgbClr val="FF0000"/>
              </a:solidFill>
              <a:prstDash val="solid"/>
              <a:round/>
            </a:ln>
          </p:spPr>
        </p:sp>
      </p:grpSp>
      <p:grpSp>
        <p:nvGrpSpPr>
          <p:cNvPr id="3821" name="组合"/>
          <p:cNvGrpSpPr/>
          <p:nvPr/>
        </p:nvGrpSpPr>
        <p:grpSpPr>
          <a:xfrm>
            <a:off x="6338887" y="5045075"/>
            <a:ext cx="1281113" cy="1098549"/>
            <a:chOff x="6338887" y="5045075"/>
            <a:chExt cx="1281113" cy="1098549"/>
          </a:xfrm>
        </p:grpSpPr>
        <p:grpSp>
          <p:nvGrpSpPr>
            <p:cNvPr id="3819" name="组合"/>
            <p:cNvGrpSpPr/>
            <p:nvPr/>
          </p:nvGrpSpPr>
          <p:grpSpPr>
            <a:xfrm>
              <a:off x="6826931" y="5045075"/>
              <a:ext cx="793069" cy="1098549"/>
              <a:chOff x="6826931" y="5045075"/>
              <a:chExt cx="793069" cy="1098549"/>
            </a:xfrm>
          </p:grpSpPr>
          <p:sp>
            <p:nvSpPr>
              <p:cNvPr id="3817" name="直线"/>
              <p:cNvSpPr/>
              <p:nvPr/>
            </p:nvSpPr>
            <p:spPr>
              <a:xfrm flipV="1">
                <a:off x="6826931" y="5045075"/>
                <a:ext cx="0" cy="1098548"/>
              </a:xfrm>
              <a:prstGeom prst="line">
                <a:avLst/>
              </a:prstGeom>
              <a:noFill/>
              <a:ln w="38100" cap="flat" cmpd="sng">
                <a:solidFill>
                  <a:srgbClr val="FF0000"/>
                </a:solidFill>
                <a:prstDash val="solid"/>
                <a:round/>
              </a:ln>
            </p:spPr>
          </p:sp>
          <p:sp>
            <p:nvSpPr>
              <p:cNvPr id="3818" name="直线"/>
              <p:cNvSpPr/>
              <p:nvPr/>
            </p:nvSpPr>
            <p:spPr>
              <a:xfrm>
                <a:off x="6826931" y="6143625"/>
                <a:ext cx="793069" cy="0"/>
              </a:xfrm>
              <a:prstGeom prst="line">
                <a:avLst/>
              </a:prstGeom>
              <a:noFill/>
              <a:ln w="38100" cap="flat" cmpd="sng">
                <a:solidFill>
                  <a:srgbClr val="FF0000"/>
                </a:solidFill>
                <a:prstDash val="solid"/>
                <a:round/>
              </a:ln>
            </p:spPr>
          </p:sp>
        </p:grpSp>
        <p:sp>
          <p:nvSpPr>
            <p:cNvPr id="3820" name="直线"/>
            <p:cNvSpPr/>
            <p:nvPr/>
          </p:nvSpPr>
          <p:spPr>
            <a:xfrm>
              <a:off x="6338887" y="5045075"/>
              <a:ext cx="488041" cy="0"/>
            </a:xfrm>
            <a:prstGeom prst="line">
              <a:avLst/>
            </a:prstGeom>
            <a:noFill/>
            <a:ln w="38100" cap="flat" cmpd="sng">
              <a:solidFill>
                <a:srgbClr val="FF0000"/>
              </a:solidFill>
              <a:prstDash val="solid"/>
              <a:round/>
            </a:ln>
          </p:spPr>
        </p:sp>
      </p:grpSp>
      <p:sp>
        <p:nvSpPr>
          <p:cNvPr id="3822" name="直线"/>
          <p:cNvSpPr/>
          <p:nvPr/>
        </p:nvSpPr>
        <p:spPr>
          <a:xfrm>
            <a:off x="4879975" y="5045075"/>
            <a:ext cx="242886" cy="0"/>
          </a:xfrm>
          <a:prstGeom prst="line">
            <a:avLst/>
          </a:prstGeom>
          <a:noFill/>
          <a:ln w="38100" cap="flat" cmpd="sng">
            <a:solidFill>
              <a:srgbClr val="FF0000"/>
            </a:solidFill>
            <a:prstDash val="solid"/>
            <a:round/>
          </a:ln>
        </p:spPr>
      </p:sp>
      <p:grpSp>
        <p:nvGrpSpPr>
          <p:cNvPr id="3830" name="组合"/>
          <p:cNvGrpSpPr/>
          <p:nvPr/>
        </p:nvGrpSpPr>
        <p:grpSpPr>
          <a:xfrm>
            <a:off x="5119688" y="3763962"/>
            <a:ext cx="2073273" cy="1830386"/>
            <a:chOff x="5119688" y="3763962"/>
            <a:chExt cx="2073273" cy="1830386"/>
          </a:xfrm>
        </p:grpSpPr>
        <p:grpSp>
          <p:nvGrpSpPr>
            <p:cNvPr id="3826" name="组合"/>
            <p:cNvGrpSpPr/>
            <p:nvPr/>
          </p:nvGrpSpPr>
          <p:grpSpPr>
            <a:xfrm>
              <a:off x="5119688" y="3763962"/>
              <a:ext cx="1707403" cy="1281270"/>
              <a:chOff x="5119688" y="3763962"/>
              <a:chExt cx="1707403" cy="1281270"/>
            </a:xfrm>
          </p:grpSpPr>
          <p:sp>
            <p:nvSpPr>
              <p:cNvPr id="3823" name="直线"/>
              <p:cNvSpPr/>
              <p:nvPr/>
            </p:nvSpPr>
            <p:spPr>
              <a:xfrm>
                <a:off x="5119688" y="3763962"/>
                <a:ext cx="0" cy="1281270"/>
              </a:xfrm>
              <a:prstGeom prst="line">
                <a:avLst/>
              </a:prstGeom>
              <a:noFill/>
              <a:ln w="38100" cap="rnd" cmpd="sng">
                <a:solidFill>
                  <a:srgbClr val="FF6600"/>
                </a:solidFill>
                <a:prstDash val="sysDot"/>
                <a:round/>
              </a:ln>
            </p:spPr>
          </p:sp>
          <p:sp>
            <p:nvSpPr>
              <p:cNvPr id="3824" name="直线"/>
              <p:cNvSpPr/>
              <p:nvPr/>
            </p:nvSpPr>
            <p:spPr>
              <a:xfrm>
                <a:off x="5973390" y="4252066"/>
                <a:ext cx="0" cy="793166"/>
              </a:xfrm>
              <a:prstGeom prst="line">
                <a:avLst/>
              </a:prstGeom>
              <a:noFill/>
              <a:ln w="38100" cap="rnd" cmpd="sng">
                <a:solidFill>
                  <a:srgbClr val="FF6600"/>
                </a:solidFill>
                <a:prstDash val="sysDot"/>
                <a:round/>
              </a:ln>
            </p:spPr>
          </p:sp>
          <p:sp>
            <p:nvSpPr>
              <p:cNvPr id="3825" name="直线"/>
              <p:cNvSpPr/>
              <p:nvPr/>
            </p:nvSpPr>
            <p:spPr>
              <a:xfrm>
                <a:off x="6827091" y="3763962"/>
                <a:ext cx="0" cy="1281270"/>
              </a:xfrm>
              <a:prstGeom prst="line">
                <a:avLst/>
              </a:prstGeom>
              <a:noFill/>
              <a:ln w="38100" cap="rnd" cmpd="sng">
                <a:solidFill>
                  <a:srgbClr val="FF6600"/>
                </a:solidFill>
                <a:prstDash val="sysDot"/>
                <a:round/>
              </a:ln>
            </p:spPr>
          </p:sp>
        </p:grpSp>
        <p:sp>
          <p:nvSpPr>
            <p:cNvPr id="3827" name="直线"/>
            <p:cNvSpPr/>
            <p:nvPr/>
          </p:nvSpPr>
          <p:spPr>
            <a:xfrm>
              <a:off x="5485560" y="3763962"/>
              <a:ext cx="0" cy="1830386"/>
            </a:xfrm>
            <a:prstGeom prst="line">
              <a:avLst/>
            </a:prstGeom>
            <a:noFill/>
            <a:ln w="38100" cap="rnd" cmpd="sng">
              <a:solidFill>
                <a:srgbClr val="FF6600"/>
              </a:solidFill>
              <a:prstDash val="sysDot"/>
              <a:round/>
            </a:ln>
          </p:spPr>
        </p:sp>
        <p:sp>
          <p:nvSpPr>
            <p:cNvPr id="3828" name="直线"/>
            <p:cNvSpPr/>
            <p:nvPr/>
          </p:nvSpPr>
          <p:spPr>
            <a:xfrm>
              <a:off x="6339262" y="4252066"/>
              <a:ext cx="0" cy="1342283"/>
            </a:xfrm>
            <a:prstGeom prst="line">
              <a:avLst/>
            </a:prstGeom>
            <a:noFill/>
            <a:ln w="38100" cap="rnd" cmpd="sng">
              <a:solidFill>
                <a:srgbClr val="FF6600"/>
              </a:solidFill>
              <a:prstDash val="sysDot"/>
              <a:round/>
            </a:ln>
          </p:spPr>
        </p:sp>
        <p:sp>
          <p:nvSpPr>
            <p:cNvPr id="3829" name="直线"/>
            <p:cNvSpPr/>
            <p:nvPr/>
          </p:nvSpPr>
          <p:spPr>
            <a:xfrm>
              <a:off x="7192962" y="3763962"/>
              <a:ext cx="0" cy="1830386"/>
            </a:xfrm>
            <a:prstGeom prst="line">
              <a:avLst/>
            </a:prstGeom>
            <a:noFill/>
            <a:ln w="38100" cap="rnd" cmpd="sng">
              <a:solidFill>
                <a:srgbClr val="FF6600"/>
              </a:solidFill>
              <a:prstDash val="sysDot"/>
              <a:round/>
            </a:ln>
          </p:spPr>
        </p:sp>
      </p:grpSp>
      <p:grpSp>
        <p:nvGrpSpPr>
          <p:cNvPr id="3833" name="组合"/>
          <p:cNvGrpSpPr/>
          <p:nvPr/>
        </p:nvGrpSpPr>
        <p:grpSpPr>
          <a:xfrm>
            <a:off x="4487864" y="3497251"/>
            <a:ext cx="3132136" cy="388940"/>
            <a:chOff x="4487864" y="3497251"/>
            <a:chExt cx="3132136" cy="388940"/>
          </a:xfrm>
        </p:grpSpPr>
        <p:sp>
          <p:nvSpPr>
            <p:cNvPr id="3831" name="直线"/>
            <p:cNvSpPr/>
            <p:nvPr/>
          </p:nvSpPr>
          <p:spPr>
            <a:xfrm>
              <a:off x="4875213" y="3763962"/>
              <a:ext cx="2744787" cy="0"/>
            </a:xfrm>
            <a:prstGeom prst="line">
              <a:avLst/>
            </a:prstGeom>
            <a:noFill/>
            <a:ln w="28575" cap="flat" cmpd="sng">
              <a:solidFill>
                <a:srgbClr val="FF0000"/>
              </a:solidFill>
              <a:prstDash val="dash"/>
              <a:round/>
            </a:ln>
          </p:spPr>
        </p:sp>
        <p:graphicFrame>
          <p:nvGraphicFramePr>
            <p:cNvPr id="3832" name="对象"/>
            <p:cNvGraphicFramePr>
              <a:graphicFrameLocks noChangeAspect="1"/>
            </p:cNvGraphicFramePr>
            <p:nvPr/>
          </p:nvGraphicFramePr>
          <p:xfrm>
            <a:off x="4487864" y="3497251"/>
            <a:ext cx="393671" cy="388940"/>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4487864" y="3497251"/>
                          <a:ext cx="393671" cy="388940"/>
                        </a:xfrm>
                        <a:prstGeom prst="rect">
                          <a:avLst/>
                        </a:prstGeom>
                        <a:noFill/>
                        <a:ln w="9525" cap="flat" cmpd="sng">
                          <a:noFill/>
                          <a:prstDash val="solid"/>
                          <a:miter/>
                        </a:ln>
                      </p:spPr>
                    </p:pic>
                  </p:oleObj>
                </mc:Fallback>
              </mc:AlternateContent>
            </a:graphicData>
          </a:graphic>
        </p:graphicFrame>
      </p:grpSp>
      <p:grpSp>
        <p:nvGrpSpPr>
          <p:cNvPr id="3836" name="组合"/>
          <p:cNvGrpSpPr/>
          <p:nvPr/>
        </p:nvGrpSpPr>
        <p:grpSpPr>
          <a:xfrm>
            <a:off x="4495824" y="4114783"/>
            <a:ext cx="3124176" cy="390557"/>
            <a:chOff x="4495824" y="4114783"/>
            <a:chExt cx="3124176" cy="390557"/>
          </a:xfrm>
        </p:grpSpPr>
        <p:sp>
          <p:nvSpPr>
            <p:cNvPr id="3834" name="直线"/>
            <p:cNvSpPr/>
            <p:nvPr/>
          </p:nvSpPr>
          <p:spPr>
            <a:xfrm>
              <a:off x="4876800" y="4252912"/>
              <a:ext cx="2743200" cy="0"/>
            </a:xfrm>
            <a:prstGeom prst="line">
              <a:avLst/>
            </a:prstGeom>
            <a:noFill/>
            <a:ln w="28575" cap="flat" cmpd="sng">
              <a:solidFill>
                <a:srgbClr val="000099"/>
              </a:solidFill>
              <a:prstDash val="dash"/>
              <a:round/>
            </a:ln>
          </p:spPr>
        </p:sp>
        <p:graphicFrame>
          <p:nvGraphicFramePr>
            <p:cNvPr id="3835" name="对象"/>
            <p:cNvGraphicFramePr>
              <a:graphicFrameLocks noChangeAspect="1"/>
            </p:cNvGraphicFramePr>
            <p:nvPr/>
          </p:nvGraphicFramePr>
          <p:xfrm>
            <a:off x="4495824" y="4114783"/>
            <a:ext cx="415936" cy="390557"/>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4495824" y="4114783"/>
                          <a:ext cx="415936" cy="390557"/>
                        </a:xfrm>
                        <a:prstGeom prst="rect">
                          <a:avLst/>
                        </a:prstGeom>
                        <a:noFill/>
                        <a:ln w="9525" cap="flat" cmpd="sng">
                          <a:noFill/>
                          <a:prstDash val="solid"/>
                          <a:miter/>
                        </a:ln>
                      </p:spPr>
                    </p:pic>
                  </p:oleObj>
                </mc:Fallback>
              </mc:AlternateContent>
            </a:graphicData>
          </a:graphic>
        </p:graphicFrame>
      </p:grpSp>
      <p:sp>
        <p:nvSpPr>
          <p:cNvPr id="3837" name="椭圆形标注" descr="40%"/>
          <p:cNvSpPr/>
          <p:nvPr/>
        </p:nvSpPr>
        <p:spPr>
          <a:xfrm>
            <a:off x="1981200" y="1981200"/>
            <a:ext cx="4495800" cy="1143000"/>
          </a:xfrm>
          <a:prstGeom prst="wedgeEllipseCallout">
            <a:avLst>
              <a:gd name="adj1" fmla="val -47587"/>
              <a:gd name="adj2" fmla="val 115550"/>
            </a:avLst>
          </a:prstGeom>
          <a:pattFill prst="pct40">
            <a:fgClr>
              <a:srgbClr val="FFFF66"/>
            </a:fgClr>
            <a:bgClr>
              <a:srgbClr val="FFFFFF"/>
            </a:bgClr>
          </a:pattFill>
          <a:ln w="19050" cap="flat" cmpd="sng">
            <a:solidFill>
              <a:srgbClr val="000099"/>
            </a:solidFill>
            <a:prstDash val="solid"/>
            <a:miter/>
          </a:ln>
        </p:spPr>
        <p:txBody>
          <a:bodyPr vert="horz" wrap="none" lIns="91440" tIns="45720" rIns="91440" bIns="45720" anchor="ctr" anchorCtr="0"/>
          <a:lstStyle/>
          <a:p>
            <a:pPr marL="0" indent="0" algn="l">
              <a:lnSpc>
                <a:spcPct val="120000"/>
              </a:lnSpc>
              <a:spcBef>
                <a:spcPts val="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两次跳变之间具有迟</a:t>
            </a:r>
            <a:endPar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a:p>
            <a:pPr marL="0" indent="0" algn="l">
              <a:lnSpc>
                <a:spcPct val="120000"/>
              </a:lnSpc>
              <a:spcBef>
                <a:spcPts val="0"/>
              </a:spcBef>
              <a:spcAft>
                <a:spcPts val="0"/>
              </a:spcAft>
              <a:buNone/>
            </a:pP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滞特性</a:t>
            </a:r>
            <a:r>
              <a:rPr lang="en-US" altLang="zh-CN" sz="2800" b="1" i="0" u="none" strike="noStrike" kern="1200" cap="none" spc="0" baseline="0">
                <a:solidFill>
                  <a:srgbClr val="CC0000"/>
                </a:solidFill>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滞回比较器</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grpSp>
        <p:nvGrpSpPr>
          <p:cNvPr id="3883" name="组合"/>
          <p:cNvGrpSpPr/>
          <p:nvPr/>
        </p:nvGrpSpPr>
        <p:grpSpPr>
          <a:xfrm>
            <a:off x="4876799" y="304799"/>
            <a:ext cx="3805238" cy="2195513"/>
            <a:chOff x="4876799" y="304799"/>
            <a:chExt cx="3805238" cy="2195513"/>
          </a:xfrm>
        </p:grpSpPr>
        <p:grpSp>
          <p:nvGrpSpPr>
            <p:cNvPr id="3844" name="组合"/>
            <p:cNvGrpSpPr/>
            <p:nvPr/>
          </p:nvGrpSpPr>
          <p:grpSpPr>
            <a:xfrm>
              <a:off x="6553200" y="1114425"/>
              <a:ext cx="1147760" cy="1385887"/>
              <a:chOff x="6553200" y="1114425"/>
              <a:chExt cx="1147760" cy="1385887"/>
            </a:xfrm>
          </p:grpSpPr>
          <p:sp>
            <p:nvSpPr>
              <p:cNvPr id="3838" name="矩形"/>
              <p:cNvSpPr/>
              <p:nvPr/>
            </p:nvSpPr>
            <p:spPr>
              <a:xfrm rot="10800000">
                <a:off x="6926262" y="1905000"/>
                <a:ext cx="388937" cy="152398"/>
              </a:xfrm>
              <a:prstGeom prst="rect">
                <a:avLst/>
              </a:prstGeom>
              <a:noFill/>
              <a:ln w="38100" cap="flat" cmpd="sng">
                <a:solidFill>
                  <a:srgbClr val="0000FF"/>
                </a:solidFill>
                <a:prstDash val="solid"/>
                <a:miter/>
              </a:ln>
            </p:spPr>
          </p:sp>
          <p:sp>
            <p:nvSpPr>
              <p:cNvPr id="3839" name="直线"/>
              <p:cNvSpPr/>
              <p:nvPr/>
            </p:nvSpPr>
            <p:spPr>
              <a:xfrm>
                <a:off x="6553200" y="1371600"/>
                <a:ext cx="0" cy="633412"/>
              </a:xfrm>
              <a:prstGeom prst="line">
                <a:avLst/>
              </a:prstGeom>
              <a:noFill/>
              <a:ln w="38100" cap="flat" cmpd="sng">
                <a:solidFill>
                  <a:srgbClr val="0000FF"/>
                </a:solidFill>
                <a:prstDash val="solid"/>
                <a:round/>
              </a:ln>
            </p:spPr>
          </p:sp>
          <p:sp>
            <p:nvSpPr>
              <p:cNvPr id="3840" name="直线"/>
              <p:cNvSpPr/>
              <p:nvPr/>
            </p:nvSpPr>
            <p:spPr>
              <a:xfrm>
                <a:off x="6553200" y="1968500"/>
                <a:ext cx="385761" cy="0"/>
              </a:xfrm>
              <a:prstGeom prst="line">
                <a:avLst/>
              </a:prstGeom>
              <a:noFill/>
              <a:ln w="38100" cap="flat" cmpd="sng">
                <a:solidFill>
                  <a:srgbClr val="0000FF"/>
                </a:solidFill>
                <a:prstDash val="solid"/>
                <a:round/>
              </a:ln>
            </p:spPr>
          </p:sp>
          <p:sp>
            <p:nvSpPr>
              <p:cNvPr id="3841" name="直线"/>
              <p:cNvSpPr/>
              <p:nvPr/>
            </p:nvSpPr>
            <p:spPr>
              <a:xfrm>
                <a:off x="7308850" y="1968500"/>
                <a:ext cx="392110" cy="0"/>
              </a:xfrm>
              <a:prstGeom prst="line">
                <a:avLst/>
              </a:prstGeom>
              <a:noFill/>
              <a:ln w="38100" cap="flat" cmpd="sng">
                <a:solidFill>
                  <a:srgbClr val="0000FF"/>
                </a:solidFill>
                <a:prstDash val="solid"/>
                <a:round/>
              </a:ln>
            </p:spPr>
          </p:sp>
          <p:sp>
            <p:nvSpPr>
              <p:cNvPr id="3842" name="直线"/>
              <p:cNvSpPr/>
              <p:nvPr/>
            </p:nvSpPr>
            <p:spPr>
              <a:xfrm flipV="1">
                <a:off x="7696200" y="1114425"/>
                <a:ext cx="0" cy="889000"/>
              </a:xfrm>
              <a:prstGeom prst="line">
                <a:avLst/>
              </a:prstGeom>
              <a:noFill/>
              <a:ln w="38100" cap="flat" cmpd="sng">
                <a:solidFill>
                  <a:srgbClr val="0000FF"/>
                </a:solidFill>
                <a:prstDash val="solid"/>
                <a:round/>
              </a:ln>
            </p:spPr>
          </p:sp>
          <p:sp>
            <p:nvSpPr>
              <p:cNvPr id="3843" name="矩形"/>
              <p:cNvSpPr/>
              <p:nvPr/>
            </p:nvSpPr>
            <p:spPr>
              <a:xfrm>
                <a:off x="6858000" y="1981200"/>
                <a:ext cx="838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3845" name="矩形"/>
            <p:cNvSpPr/>
            <p:nvPr/>
          </p:nvSpPr>
          <p:spPr>
            <a:xfrm>
              <a:off x="5943599" y="1385887"/>
              <a:ext cx="634999" cy="52387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grpSp>
          <p:nvGrpSpPr>
            <p:cNvPr id="3882" name="组合"/>
            <p:cNvGrpSpPr/>
            <p:nvPr/>
          </p:nvGrpSpPr>
          <p:grpSpPr>
            <a:xfrm>
              <a:off x="4876799" y="304799"/>
              <a:ext cx="3805238" cy="1752602"/>
              <a:chOff x="4876799" y="304799"/>
              <a:chExt cx="3805238" cy="1752602"/>
            </a:xfrm>
          </p:grpSpPr>
          <p:sp>
            <p:nvSpPr>
              <p:cNvPr id="3846" name="矩形"/>
              <p:cNvSpPr/>
              <p:nvPr/>
            </p:nvSpPr>
            <p:spPr>
              <a:xfrm>
                <a:off x="7996237" y="1143000"/>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3300"/>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endParaRPr>
              </a:p>
            </p:txBody>
          </p:sp>
          <p:sp>
            <p:nvSpPr>
              <p:cNvPr id="3847" name="矩形"/>
              <p:cNvSpPr/>
              <p:nvPr/>
            </p:nvSpPr>
            <p:spPr>
              <a:xfrm>
                <a:off x="4876799" y="1004887"/>
                <a:ext cx="6858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3300"/>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endParaRPr>
              </a:p>
            </p:txBody>
          </p:sp>
          <p:sp>
            <p:nvSpPr>
              <p:cNvPr id="3848" name="矩形"/>
              <p:cNvSpPr/>
              <p:nvPr/>
            </p:nvSpPr>
            <p:spPr>
              <a:xfrm>
                <a:off x="5991225" y="1295399"/>
                <a:ext cx="409575" cy="125411"/>
              </a:xfrm>
              <a:prstGeom prst="rect">
                <a:avLst/>
              </a:prstGeom>
              <a:noFill/>
              <a:ln w="38100" cap="flat" cmpd="sng">
                <a:solidFill>
                  <a:srgbClr val="000000"/>
                </a:solidFill>
                <a:prstDash val="solid"/>
                <a:miter/>
              </a:ln>
            </p:spPr>
          </p:sp>
          <p:sp>
            <p:nvSpPr>
              <p:cNvPr id="3849" name="矩形"/>
              <p:cNvSpPr/>
              <p:nvPr/>
            </p:nvSpPr>
            <p:spPr>
              <a:xfrm>
                <a:off x="5991225" y="884237"/>
                <a:ext cx="409575" cy="125412"/>
              </a:xfrm>
              <a:prstGeom prst="rect">
                <a:avLst/>
              </a:prstGeom>
              <a:noFill/>
              <a:ln w="38100" cap="flat" cmpd="sng">
                <a:solidFill>
                  <a:srgbClr val="000000"/>
                </a:solidFill>
                <a:prstDash val="solid"/>
                <a:miter/>
              </a:ln>
            </p:spPr>
          </p:sp>
          <p:sp>
            <p:nvSpPr>
              <p:cNvPr id="3850" name="直线"/>
              <p:cNvSpPr/>
              <p:nvPr/>
            </p:nvSpPr>
            <p:spPr>
              <a:xfrm flipH="1">
                <a:off x="5334000" y="944561"/>
                <a:ext cx="665162" cy="0"/>
              </a:xfrm>
              <a:prstGeom prst="line">
                <a:avLst/>
              </a:prstGeom>
              <a:noFill/>
              <a:ln w="38100" cap="flat" cmpd="sng">
                <a:solidFill>
                  <a:srgbClr val="000000"/>
                </a:solidFill>
                <a:prstDash val="solid"/>
                <a:round/>
              </a:ln>
            </p:spPr>
          </p:sp>
          <p:sp>
            <p:nvSpPr>
              <p:cNvPr id="3851" name="直线"/>
              <p:cNvSpPr/>
              <p:nvPr/>
            </p:nvSpPr>
            <p:spPr>
              <a:xfrm flipH="1">
                <a:off x="5715000" y="1371600"/>
                <a:ext cx="266700" cy="0"/>
              </a:xfrm>
              <a:prstGeom prst="line">
                <a:avLst/>
              </a:prstGeom>
              <a:noFill/>
              <a:ln w="38100" cap="flat" cmpd="sng">
                <a:solidFill>
                  <a:srgbClr val="000000"/>
                </a:solidFill>
                <a:prstDash val="solid"/>
                <a:round/>
              </a:ln>
            </p:spPr>
          </p:sp>
          <p:sp>
            <p:nvSpPr>
              <p:cNvPr id="3852" name="矩形" descr="40%"/>
              <p:cNvSpPr/>
              <p:nvPr/>
            </p:nvSpPr>
            <p:spPr>
              <a:xfrm>
                <a:off x="6702425" y="579437"/>
                <a:ext cx="822325" cy="982661"/>
              </a:xfrm>
              <a:prstGeom prst="rect">
                <a:avLst/>
              </a:prstGeom>
              <a:noFill/>
              <a:ln w="38100" cap="flat" cmpd="sng">
                <a:solidFill>
                  <a:srgbClr val="000000"/>
                </a:solidFill>
                <a:prstDash val="solid"/>
                <a:miter/>
              </a:ln>
            </p:spPr>
          </p:sp>
          <p:sp>
            <p:nvSpPr>
              <p:cNvPr id="3853" name="矩形"/>
              <p:cNvSpPr/>
              <p:nvPr/>
            </p:nvSpPr>
            <p:spPr>
              <a:xfrm>
                <a:off x="6691312" y="1092200"/>
                <a:ext cx="35401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54" name="矩形"/>
              <p:cNvSpPr/>
              <p:nvPr/>
            </p:nvSpPr>
            <p:spPr>
              <a:xfrm>
                <a:off x="7196138" y="8683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55" name="矩形"/>
              <p:cNvSpPr/>
              <p:nvPr/>
            </p:nvSpPr>
            <p:spPr>
              <a:xfrm>
                <a:off x="7035800" y="522286"/>
                <a:ext cx="836611"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56" name="直线"/>
              <p:cNvSpPr/>
              <p:nvPr/>
            </p:nvSpPr>
            <p:spPr>
              <a:xfrm>
                <a:off x="6384925" y="1357312"/>
                <a:ext cx="315910" cy="0"/>
              </a:xfrm>
              <a:prstGeom prst="line">
                <a:avLst/>
              </a:prstGeom>
              <a:noFill/>
              <a:ln w="38100" cap="flat" cmpd="sng">
                <a:solidFill>
                  <a:srgbClr val="000000"/>
                </a:solidFill>
                <a:prstDash val="solid"/>
                <a:round/>
              </a:ln>
            </p:spPr>
          </p:sp>
          <p:sp>
            <p:nvSpPr>
              <p:cNvPr id="3857" name="直线"/>
              <p:cNvSpPr/>
              <p:nvPr/>
            </p:nvSpPr>
            <p:spPr>
              <a:xfrm>
                <a:off x="7524750" y="1096962"/>
                <a:ext cx="403225" cy="0"/>
              </a:xfrm>
              <a:prstGeom prst="line">
                <a:avLst/>
              </a:prstGeom>
              <a:noFill/>
              <a:ln w="38100" cap="flat" cmpd="sng">
                <a:solidFill>
                  <a:srgbClr val="000000"/>
                </a:solidFill>
                <a:prstDash val="solid"/>
                <a:round/>
              </a:ln>
            </p:spPr>
          </p:sp>
          <p:sp>
            <p:nvSpPr>
              <p:cNvPr id="3858" name="直线"/>
              <p:cNvSpPr/>
              <p:nvPr/>
            </p:nvSpPr>
            <p:spPr>
              <a:xfrm>
                <a:off x="6548437" y="304799"/>
                <a:ext cx="0" cy="0"/>
              </a:xfrm>
              <a:prstGeom prst="line">
                <a:avLst/>
              </a:prstGeom>
              <a:noFill/>
              <a:ln w="28575" cap="flat" cmpd="sng">
                <a:solidFill>
                  <a:srgbClr val="000000"/>
                </a:solidFill>
                <a:prstDash val="solid"/>
                <a:round/>
              </a:ln>
            </p:spPr>
          </p:sp>
          <p:sp>
            <p:nvSpPr>
              <p:cNvPr id="3859" name="直线"/>
              <p:cNvSpPr/>
              <p:nvPr/>
            </p:nvSpPr>
            <p:spPr>
              <a:xfrm>
                <a:off x="6384925" y="946149"/>
                <a:ext cx="315910" cy="0"/>
              </a:xfrm>
              <a:prstGeom prst="line">
                <a:avLst/>
              </a:prstGeom>
              <a:noFill/>
              <a:ln w="38100" cap="flat" cmpd="sng">
                <a:solidFill>
                  <a:srgbClr val="000000"/>
                </a:solidFill>
                <a:prstDash val="solid"/>
                <a:round/>
              </a:ln>
            </p:spPr>
          </p:sp>
          <p:sp>
            <p:nvSpPr>
              <p:cNvPr id="3860" name="矩形"/>
              <p:cNvSpPr/>
              <p:nvPr/>
            </p:nvSpPr>
            <p:spPr>
              <a:xfrm>
                <a:off x="6702425" y="6604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61" name="矩形"/>
              <p:cNvSpPr/>
              <p:nvPr/>
            </p:nvSpPr>
            <p:spPr>
              <a:xfrm rot="5400000">
                <a:off x="6810375" y="541337"/>
                <a:ext cx="371475"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862" name="椭圆"/>
              <p:cNvSpPr/>
              <p:nvPr/>
            </p:nvSpPr>
            <p:spPr>
              <a:xfrm>
                <a:off x="7920037" y="1042987"/>
                <a:ext cx="100012" cy="100012"/>
              </a:xfrm>
              <a:prstGeom prst="ellipse">
                <a:avLst/>
              </a:prstGeom>
              <a:noFill/>
              <a:ln w="38100" cap="flat" cmpd="sng">
                <a:solidFill>
                  <a:srgbClr val="000000"/>
                </a:solidFill>
                <a:prstDash val="solid"/>
                <a:round/>
              </a:ln>
            </p:spPr>
          </p:sp>
          <p:sp>
            <p:nvSpPr>
              <p:cNvPr id="3863" name="椭圆"/>
              <p:cNvSpPr/>
              <p:nvPr/>
            </p:nvSpPr>
            <p:spPr>
              <a:xfrm>
                <a:off x="5257799" y="890586"/>
                <a:ext cx="100012" cy="100012"/>
              </a:xfrm>
              <a:prstGeom prst="ellipse">
                <a:avLst/>
              </a:prstGeom>
              <a:noFill/>
              <a:ln w="38100" cap="flat" cmpd="sng">
                <a:solidFill>
                  <a:srgbClr val="000000"/>
                </a:solidFill>
                <a:prstDash val="solid"/>
                <a:round/>
              </a:ln>
            </p:spPr>
          </p:sp>
          <p:sp>
            <p:nvSpPr>
              <p:cNvPr id="3864" name="矩形"/>
              <p:cNvSpPr/>
              <p:nvPr/>
            </p:nvSpPr>
            <p:spPr>
              <a:xfrm>
                <a:off x="5916612" y="319087"/>
                <a:ext cx="5603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869" name="组合"/>
              <p:cNvGrpSpPr/>
              <p:nvPr/>
            </p:nvGrpSpPr>
            <p:grpSpPr>
              <a:xfrm>
                <a:off x="7843838" y="1728788"/>
                <a:ext cx="234950" cy="328613"/>
                <a:chOff x="7843838" y="1728788"/>
                <a:chExt cx="234950" cy="328613"/>
              </a:xfrm>
            </p:grpSpPr>
            <p:grpSp>
              <p:nvGrpSpPr>
                <p:cNvPr id="3867" name="组合"/>
                <p:cNvGrpSpPr/>
                <p:nvPr/>
              </p:nvGrpSpPr>
              <p:grpSpPr>
                <a:xfrm>
                  <a:off x="7843838" y="1814513"/>
                  <a:ext cx="234950" cy="242887"/>
                  <a:chOff x="7843838" y="1814513"/>
                  <a:chExt cx="234950" cy="242887"/>
                </a:xfrm>
              </p:grpSpPr>
              <p:sp>
                <p:nvSpPr>
                  <p:cNvPr id="3865" name="直线"/>
                  <p:cNvSpPr/>
                  <p:nvPr/>
                </p:nvSpPr>
                <p:spPr>
                  <a:xfrm>
                    <a:off x="7843838" y="2057400"/>
                    <a:ext cx="234950" cy="0"/>
                  </a:xfrm>
                  <a:prstGeom prst="line">
                    <a:avLst/>
                  </a:prstGeom>
                  <a:noFill/>
                  <a:ln w="38100" cap="flat" cmpd="sng">
                    <a:solidFill>
                      <a:srgbClr val="000000"/>
                    </a:solidFill>
                    <a:prstDash val="solid"/>
                    <a:round/>
                  </a:ln>
                </p:spPr>
              </p:sp>
              <p:sp>
                <p:nvSpPr>
                  <p:cNvPr id="3866" name="直线"/>
                  <p:cNvSpPr/>
                  <p:nvPr/>
                </p:nvSpPr>
                <p:spPr>
                  <a:xfrm>
                    <a:off x="7965757" y="1814513"/>
                    <a:ext cx="0" cy="242886"/>
                  </a:xfrm>
                  <a:prstGeom prst="line">
                    <a:avLst/>
                  </a:prstGeom>
                  <a:noFill/>
                  <a:ln w="38100" cap="flat" cmpd="sng">
                    <a:solidFill>
                      <a:srgbClr val="000000"/>
                    </a:solidFill>
                    <a:prstDash val="solid"/>
                    <a:round/>
                  </a:ln>
                </p:spPr>
              </p:sp>
            </p:grpSp>
            <p:sp>
              <p:nvSpPr>
                <p:cNvPr id="3868" name="椭圆"/>
                <p:cNvSpPr/>
                <p:nvPr/>
              </p:nvSpPr>
              <p:spPr>
                <a:xfrm>
                  <a:off x="7920037" y="1728788"/>
                  <a:ext cx="100010" cy="100012"/>
                </a:xfrm>
                <a:prstGeom prst="ellipse">
                  <a:avLst/>
                </a:prstGeom>
                <a:noFill/>
                <a:ln w="38100" cap="flat" cmpd="sng">
                  <a:solidFill>
                    <a:srgbClr val="000000"/>
                  </a:solidFill>
                  <a:prstDash val="solid"/>
                  <a:round/>
                </a:ln>
              </p:spPr>
            </p:sp>
          </p:grpSp>
          <p:sp>
            <p:nvSpPr>
              <p:cNvPr id="3870" name="矩形"/>
              <p:cNvSpPr/>
              <p:nvPr/>
            </p:nvSpPr>
            <p:spPr>
              <a:xfrm>
                <a:off x="7996237" y="8524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871" name="矩形"/>
              <p:cNvSpPr/>
              <p:nvPr/>
            </p:nvSpPr>
            <p:spPr>
              <a:xfrm>
                <a:off x="7996237" y="15382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874" name="组合"/>
              <p:cNvGrpSpPr/>
              <p:nvPr/>
            </p:nvGrpSpPr>
            <p:grpSpPr>
              <a:xfrm>
                <a:off x="5562599" y="1371601"/>
                <a:ext cx="306387" cy="312737"/>
                <a:chOff x="5562599" y="1371601"/>
                <a:chExt cx="306387" cy="312737"/>
              </a:xfrm>
            </p:grpSpPr>
            <p:sp>
              <p:nvSpPr>
                <p:cNvPr id="3872" name="直线"/>
                <p:cNvSpPr/>
                <p:nvPr/>
              </p:nvSpPr>
              <p:spPr>
                <a:xfrm>
                  <a:off x="5562599" y="1676400"/>
                  <a:ext cx="306387" cy="7937"/>
                </a:xfrm>
                <a:prstGeom prst="line">
                  <a:avLst/>
                </a:prstGeom>
                <a:noFill/>
                <a:ln w="38100" cap="flat" cmpd="sng">
                  <a:solidFill>
                    <a:srgbClr val="000000"/>
                  </a:solidFill>
                  <a:prstDash val="solid"/>
                  <a:round/>
                </a:ln>
              </p:spPr>
            </p:sp>
            <p:sp>
              <p:nvSpPr>
                <p:cNvPr id="3873" name="直线"/>
                <p:cNvSpPr/>
                <p:nvPr/>
              </p:nvSpPr>
              <p:spPr>
                <a:xfrm>
                  <a:off x="5715000" y="1371601"/>
                  <a:ext cx="12699" cy="312737"/>
                </a:xfrm>
                <a:prstGeom prst="line">
                  <a:avLst/>
                </a:prstGeom>
                <a:noFill/>
                <a:ln w="38100" cap="flat" cmpd="sng">
                  <a:solidFill>
                    <a:srgbClr val="000000"/>
                  </a:solidFill>
                  <a:prstDash val="solid"/>
                  <a:round/>
                </a:ln>
              </p:spPr>
            </p:sp>
          </p:grpSp>
          <p:sp>
            <p:nvSpPr>
              <p:cNvPr id="3875" name="矩形"/>
              <p:cNvSpPr/>
              <p:nvPr/>
            </p:nvSpPr>
            <p:spPr>
              <a:xfrm>
                <a:off x="4913312" y="7000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880" name="组合"/>
              <p:cNvGrpSpPr/>
              <p:nvPr/>
            </p:nvGrpSpPr>
            <p:grpSpPr>
              <a:xfrm>
                <a:off x="5175250" y="1728788"/>
                <a:ext cx="234950" cy="328613"/>
                <a:chOff x="5175250" y="1728788"/>
                <a:chExt cx="234950" cy="328613"/>
              </a:xfrm>
            </p:grpSpPr>
            <p:grpSp>
              <p:nvGrpSpPr>
                <p:cNvPr id="3878" name="组合"/>
                <p:cNvGrpSpPr/>
                <p:nvPr/>
              </p:nvGrpSpPr>
              <p:grpSpPr>
                <a:xfrm>
                  <a:off x="5175250" y="1814513"/>
                  <a:ext cx="234950" cy="242887"/>
                  <a:chOff x="5175250" y="1814513"/>
                  <a:chExt cx="234950" cy="242887"/>
                </a:xfrm>
              </p:grpSpPr>
              <p:sp>
                <p:nvSpPr>
                  <p:cNvPr id="3876" name="直线"/>
                  <p:cNvSpPr/>
                  <p:nvPr/>
                </p:nvSpPr>
                <p:spPr>
                  <a:xfrm>
                    <a:off x="5175250" y="2057400"/>
                    <a:ext cx="234950" cy="0"/>
                  </a:xfrm>
                  <a:prstGeom prst="line">
                    <a:avLst/>
                  </a:prstGeom>
                  <a:noFill/>
                  <a:ln w="38100" cap="flat" cmpd="sng">
                    <a:solidFill>
                      <a:srgbClr val="000000"/>
                    </a:solidFill>
                    <a:prstDash val="solid"/>
                    <a:round/>
                  </a:ln>
                </p:spPr>
              </p:sp>
              <p:sp>
                <p:nvSpPr>
                  <p:cNvPr id="3877" name="直线"/>
                  <p:cNvSpPr/>
                  <p:nvPr/>
                </p:nvSpPr>
                <p:spPr>
                  <a:xfrm>
                    <a:off x="5297168" y="1814513"/>
                    <a:ext cx="0" cy="242886"/>
                  </a:xfrm>
                  <a:prstGeom prst="line">
                    <a:avLst/>
                  </a:prstGeom>
                  <a:noFill/>
                  <a:ln w="38100" cap="flat" cmpd="sng">
                    <a:solidFill>
                      <a:srgbClr val="000000"/>
                    </a:solidFill>
                    <a:prstDash val="solid"/>
                    <a:round/>
                  </a:ln>
                </p:spPr>
              </p:sp>
            </p:grpSp>
            <p:sp>
              <p:nvSpPr>
                <p:cNvPr id="3879" name="椭圆"/>
                <p:cNvSpPr/>
                <p:nvPr/>
              </p:nvSpPr>
              <p:spPr>
                <a:xfrm>
                  <a:off x="5251450" y="1728788"/>
                  <a:ext cx="100012" cy="100012"/>
                </a:xfrm>
                <a:prstGeom prst="ellipse">
                  <a:avLst/>
                </a:prstGeom>
                <a:noFill/>
                <a:ln w="38100" cap="flat" cmpd="sng">
                  <a:solidFill>
                    <a:srgbClr val="000000"/>
                  </a:solidFill>
                  <a:prstDash val="solid"/>
                  <a:round/>
                </a:ln>
              </p:spPr>
            </p:sp>
          </p:grpSp>
          <p:sp>
            <p:nvSpPr>
              <p:cNvPr id="3881" name="矩形"/>
              <p:cNvSpPr/>
              <p:nvPr/>
            </p:nvSpPr>
            <p:spPr>
              <a:xfrm>
                <a:off x="4876799" y="15001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sp>
        <p:nvSpPr>
          <p:cNvPr id="3884" name="直线"/>
          <p:cNvSpPr/>
          <p:nvPr/>
        </p:nvSpPr>
        <p:spPr>
          <a:xfrm>
            <a:off x="4879975" y="6153150"/>
            <a:ext cx="342900" cy="0"/>
          </a:xfrm>
          <a:prstGeom prst="line">
            <a:avLst/>
          </a:prstGeom>
          <a:noFill/>
          <a:ln w="28575" cap="flat" cmpd="sng">
            <a:solidFill>
              <a:srgbClr val="000000"/>
            </a:solidFill>
            <a:prstDash val="dash"/>
            <a:roun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789"/>
                                        </p:tgtEl>
                                        <p:attrNameLst>
                                          <p:attrName>style.visibility</p:attrName>
                                        </p:attrNameLst>
                                      </p:cBhvr>
                                      <p:to>
                                        <p:strVal val="visible"/>
                                      </p:to>
                                    </p:set>
                                    <p:animEffect transition="in" filter="box(out)">
                                      <p:cBhvr>
                                        <p:cTn id="7" dur="500"/>
                                        <p:tgtEl>
                                          <p:spTgt spid="37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66"/>
                                        </p:tgtEl>
                                        <p:attrNameLst>
                                          <p:attrName>style.visibility</p:attrName>
                                        </p:attrNameLst>
                                      </p:cBhvr>
                                      <p:to>
                                        <p:strVal val="visible"/>
                                      </p:to>
                                    </p:set>
                                    <p:animEffect transition="in" filter="wipe(left)">
                                      <p:cBhvr>
                                        <p:cTn id="12" dur="500"/>
                                        <p:tgtEl>
                                          <p:spTgt spid="37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67"/>
                                        </p:tgtEl>
                                        <p:attrNameLst>
                                          <p:attrName>style.visibility</p:attrName>
                                        </p:attrNameLst>
                                      </p:cBhvr>
                                      <p:to>
                                        <p:strVal val="visible"/>
                                      </p:to>
                                    </p:set>
                                    <p:animEffect transition="in" filter="wipe(left)">
                                      <p:cBhvr>
                                        <p:cTn id="17" dur="500"/>
                                        <p:tgtEl>
                                          <p:spTgt spid="3767"/>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3750"/>
                                        </p:tgtEl>
                                        <p:attrNameLst>
                                          <p:attrName>style.visibility</p:attrName>
                                        </p:attrNameLst>
                                      </p:cBhvr>
                                      <p:to>
                                        <p:strVal val="visible"/>
                                      </p:to>
                                    </p:set>
                                    <p:anim calcmode="lin" valueType="num">
                                      <p:cBhvr>
                                        <p:cTn id="22" dur="500" fill="hold"/>
                                        <p:tgtEl>
                                          <p:spTgt spid="3750"/>
                                        </p:tgtEl>
                                        <p:attrNameLst>
                                          <p:attrName>ppt_x</p:attrName>
                                        </p:attrNameLst>
                                      </p:cBhvr>
                                      <p:tavLst>
                                        <p:tav tm="0">
                                          <p:val>
                                            <p:strVal val="#ppt_x-#ppt_w/2"/>
                                          </p:val>
                                        </p:tav>
                                        <p:tav tm="100000">
                                          <p:val>
                                            <p:strVal val="#ppt_x"/>
                                          </p:val>
                                        </p:tav>
                                      </p:tavLst>
                                    </p:anim>
                                    <p:anim calcmode="lin" valueType="num">
                                      <p:cBhvr>
                                        <p:cTn id="23" dur="500" fill="hold"/>
                                        <p:tgtEl>
                                          <p:spTgt spid="3750"/>
                                        </p:tgtEl>
                                        <p:attrNameLst>
                                          <p:attrName>ppt_y</p:attrName>
                                        </p:attrNameLst>
                                      </p:cBhvr>
                                      <p:tavLst>
                                        <p:tav tm="0">
                                          <p:val>
                                            <p:strVal val="#ppt_y"/>
                                          </p:val>
                                        </p:tav>
                                        <p:tav tm="100000">
                                          <p:val>
                                            <p:strVal val="#ppt_y"/>
                                          </p:val>
                                        </p:tav>
                                      </p:tavLst>
                                    </p:anim>
                                    <p:anim calcmode="lin" valueType="num">
                                      <p:cBhvr>
                                        <p:cTn id="24" dur="500" fill="hold"/>
                                        <p:tgtEl>
                                          <p:spTgt spid="3750"/>
                                        </p:tgtEl>
                                        <p:attrNameLst>
                                          <p:attrName>ppt_w</p:attrName>
                                        </p:attrNameLst>
                                      </p:cBhvr>
                                      <p:tavLst>
                                        <p:tav tm="0">
                                          <p:val>
                                            <p:fltVal val="0"/>
                                          </p:val>
                                        </p:tav>
                                        <p:tav tm="100000">
                                          <p:val>
                                            <p:strVal val="#ppt_w"/>
                                          </p:val>
                                        </p:tav>
                                      </p:tavLst>
                                    </p:anim>
                                    <p:anim calcmode="lin" valueType="num">
                                      <p:cBhvr>
                                        <p:cTn id="25" dur="500" fill="hold"/>
                                        <p:tgtEl>
                                          <p:spTgt spid="375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3757"/>
                                        </p:tgtEl>
                                        <p:attrNameLst>
                                          <p:attrName>style.visibility</p:attrName>
                                        </p:attrNameLst>
                                      </p:cBhvr>
                                      <p:to>
                                        <p:strVal val="visible"/>
                                      </p:to>
                                    </p:set>
                                    <p:animEffect transition="in" filter="strips(downRight)">
                                      <p:cBhvr>
                                        <p:cTn id="30" dur="500"/>
                                        <p:tgtEl>
                                          <p:spTgt spid="3757"/>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grpId="0" nodeType="clickEffect">
                                  <p:stCondLst>
                                    <p:cond delay="0"/>
                                  </p:stCondLst>
                                  <p:childTnLst>
                                    <p:set>
                                      <p:cBhvr>
                                        <p:cTn id="34" dur="1" fill="hold">
                                          <p:stCondLst>
                                            <p:cond delay="0"/>
                                          </p:stCondLst>
                                        </p:cTn>
                                        <p:tgtEl>
                                          <p:spTgt spid="3760"/>
                                        </p:tgtEl>
                                        <p:attrNameLst>
                                          <p:attrName>style.visibility</p:attrName>
                                        </p:attrNameLst>
                                      </p:cBhvr>
                                      <p:to>
                                        <p:strVal val="visible"/>
                                      </p:to>
                                    </p:set>
                                    <p:anim calcmode="lin" valueType="num">
                                      <p:cBhvr>
                                        <p:cTn id="35" dur="500" fill="hold"/>
                                        <p:tgtEl>
                                          <p:spTgt spid="3760"/>
                                        </p:tgtEl>
                                        <p:attrNameLst>
                                          <p:attrName>ppt_x</p:attrName>
                                        </p:attrNameLst>
                                      </p:cBhvr>
                                      <p:tavLst>
                                        <p:tav tm="0">
                                          <p:val>
                                            <p:strVal val="#ppt_x+#ppt_w/2"/>
                                          </p:val>
                                        </p:tav>
                                        <p:tav tm="100000">
                                          <p:val>
                                            <p:strVal val="#ppt_x"/>
                                          </p:val>
                                        </p:tav>
                                      </p:tavLst>
                                    </p:anim>
                                    <p:anim calcmode="lin" valueType="num">
                                      <p:cBhvr>
                                        <p:cTn id="36" dur="500" fill="hold"/>
                                        <p:tgtEl>
                                          <p:spTgt spid="3760"/>
                                        </p:tgtEl>
                                        <p:attrNameLst>
                                          <p:attrName>ppt_y</p:attrName>
                                        </p:attrNameLst>
                                      </p:cBhvr>
                                      <p:tavLst>
                                        <p:tav tm="0">
                                          <p:val>
                                            <p:strVal val="#ppt_y"/>
                                          </p:val>
                                        </p:tav>
                                        <p:tav tm="100000">
                                          <p:val>
                                            <p:strVal val="#ppt_y"/>
                                          </p:val>
                                        </p:tav>
                                      </p:tavLst>
                                    </p:anim>
                                    <p:anim calcmode="lin" valueType="num">
                                      <p:cBhvr>
                                        <p:cTn id="37" dur="500" fill="hold"/>
                                        <p:tgtEl>
                                          <p:spTgt spid="3760"/>
                                        </p:tgtEl>
                                        <p:attrNameLst>
                                          <p:attrName>ppt_w</p:attrName>
                                        </p:attrNameLst>
                                      </p:cBhvr>
                                      <p:tavLst>
                                        <p:tav tm="0">
                                          <p:val>
                                            <p:fltVal val="0"/>
                                          </p:val>
                                        </p:tav>
                                        <p:tav tm="100000">
                                          <p:val>
                                            <p:strVal val="#ppt_w"/>
                                          </p:val>
                                        </p:tav>
                                      </p:tavLst>
                                    </p:anim>
                                    <p:anim calcmode="lin" valueType="num">
                                      <p:cBhvr>
                                        <p:cTn id="38" dur="500" fill="hold"/>
                                        <p:tgtEl>
                                          <p:spTgt spid="376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4" fill="hold" grpId="0" nodeType="clickEffect">
                                  <p:stCondLst>
                                    <p:cond delay="0"/>
                                  </p:stCondLst>
                                  <p:childTnLst>
                                    <p:set>
                                      <p:cBhvr>
                                        <p:cTn id="42" dur="1" fill="hold">
                                          <p:stCondLst>
                                            <p:cond delay="0"/>
                                          </p:stCondLst>
                                        </p:cTn>
                                        <p:tgtEl>
                                          <p:spTgt spid="3763"/>
                                        </p:tgtEl>
                                        <p:attrNameLst>
                                          <p:attrName>style.visibility</p:attrName>
                                        </p:attrNameLst>
                                      </p:cBhvr>
                                      <p:to>
                                        <p:strVal val="visible"/>
                                      </p:to>
                                    </p:set>
                                    <p:anim calcmode="lin" valueType="num">
                                      <p:cBhvr>
                                        <p:cTn id="43" dur="500" fill="hold"/>
                                        <p:tgtEl>
                                          <p:spTgt spid="3763"/>
                                        </p:tgtEl>
                                        <p:attrNameLst>
                                          <p:attrName>ppt_x</p:attrName>
                                        </p:attrNameLst>
                                      </p:cBhvr>
                                      <p:tavLst>
                                        <p:tav tm="0">
                                          <p:val>
                                            <p:strVal val="#ppt_x"/>
                                          </p:val>
                                        </p:tav>
                                        <p:tav tm="100000">
                                          <p:val>
                                            <p:strVal val="#ppt_x"/>
                                          </p:val>
                                        </p:tav>
                                      </p:tavLst>
                                    </p:anim>
                                    <p:anim calcmode="lin" valueType="num">
                                      <p:cBhvr>
                                        <p:cTn id="44" dur="500" fill="hold"/>
                                        <p:tgtEl>
                                          <p:spTgt spid="3763"/>
                                        </p:tgtEl>
                                        <p:attrNameLst>
                                          <p:attrName>ppt_y</p:attrName>
                                        </p:attrNameLst>
                                      </p:cBhvr>
                                      <p:tavLst>
                                        <p:tav tm="0">
                                          <p:val>
                                            <p:strVal val="#ppt_y+#ppt_h/2"/>
                                          </p:val>
                                        </p:tav>
                                        <p:tav tm="100000">
                                          <p:val>
                                            <p:strVal val="#ppt_y"/>
                                          </p:val>
                                        </p:tav>
                                      </p:tavLst>
                                    </p:anim>
                                    <p:anim calcmode="lin" valueType="num">
                                      <p:cBhvr>
                                        <p:cTn id="45" dur="500" fill="hold"/>
                                        <p:tgtEl>
                                          <p:spTgt spid="3763"/>
                                        </p:tgtEl>
                                        <p:attrNameLst>
                                          <p:attrName>ppt_w</p:attrName>
                                        </p:attrNameLst>
                                      </p:cBhvr>
                                      <p:tavLst>
                                        <p:tav tm="0">
                                          <p:val>
                                            <p:strVal val="#ppt_w"/>
                                          </p:val>
                                        </p:tav>
                                        <p:tav tm="100000">
                                          <p:val>
                                            <p:strVal val="#ppt_w"/>
                                          </p:val>
                                        </p:tav>
                                      </p:tavLst>
                                    </p:anim>
                                    <p:anim calcmode="lin" valueType="num">
                                      <p:cBhvr>
                                        <p:cTn id="46" dur="500" fill="hold"/>
                                        <p:tgtEl>
                                          <p:spTgt spid="3763"/>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3765"/>
                                        </p:tgtEl>
                                        <p:attrNameLst>
                                          <p:attrName>style.visibility</p:attrName>
                                        </p:attrNameLst>
                                      </p:cBhvr>
                                      <p:to>
                                        <p:strVal val="visible"/>
                                      </p:to>
                                    </p:set>
                                    <p:animEffect transition="in" filter="wipe(right)">
                                      <p:cBhvr>
                                        <p:cTn id="50" dur="500"/>
                                        <p:tgtEl>
                                          <p:spTgt spid="3765"/>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3837"/>
                                        </p:tgtEl>
                                        <p:attrNameLst>
                                          <p:attrName>style.visibility</p:attrName>
                                        </p:attrNameLst>
                                      </p:cBhvr>
                                      <p:to>
                                        <p:strVal val="visible"/>
                                      </p:to>
                                    </p:set>
                                    <p:animEffect transition="in" filter="strips(downLeft)">
                                      <p:cBhvr>
                                        <p:cTn id="55" dur="500"/>
                                        <p:tgtEl>
                                          <p:spTgt spid="38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99"/>
                                        </p:tgtEl>
                                        <p:attrNameLst>
                                          <p:attrName>style.visibility</p:attrName>
                                        </p:attrNameLst>
                                      </p:cBhvr>
                                      <p:to>
                                        <p:strVal val="visible"/>
                                      </p:to>
                                    </p:set>
                                    <p:animEffect transition="in" filter="wipe(left)">
                                      <p:cBhvr>
                                        <p:cTn id="60" dur="500"/>
                                        <p:tgtEl>
                                          <p:spTgt spid="379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808"/>
                                        </p:tgtEl>
                                        <p:attrNameLst>
                                          <p:attrName>style.visibility</p:attrName>
                                        </p:attrNameLst>
                                      </p:cBhvr>
                                      <p:to>
                                        <p:strVal val="visible"/>
                                      </p:to>
                                    </p:set>
                                    <p:animEffect transition="in" filter="wipe(left)">
                                      <p:cBhvr>
                                        <p:cTn id="65" dur="500"/>
                                        <p:tgtEl>
                                          <p:spTgt spid="380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833"/>
                                        </p:tgtEl>
                                        <p:attrNameLst>
                                          <p:attrName>style.visibility</p:attrName>
                                        </p:attrNameLst>
                                      </p:cBhvr>
                                      <p:to>
                                        <p:strVal val="visible"/>
                                      </p:to>
                                    </p:set>
                                    <p:animEffect transition="in" filter="wipe(left)">
                                      <p:cBhvr>
                                        <p:cTn id="70" dur="500"/>
                                        <p:tgtEl>
                                          <p:spTgt spid="383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836"/>
                                        </p:tgtEl>
                                        <p:attrNameLst>
                                          <p:attrName>style.visibility</p:attrName>
                                        </p:attrNameLst>
                                      </p:cBhvr>
                                      <p:to>
                                        <p:strVal val="visible"/>
                                      </p:to>
                                    </p:set>
                                    <p:animEffect transition="in" filter="wipe(left)">
                                      <p:cBhvr>
                                        <p:cTn id="75" dur="500"/>
                                        <p:tgtEl>
                                          <p:spTgt spid="3836"/>
                                        </p:tgtEl>
                                      </p:cBhvr>
                                    </p:animEffect>
                                  </p:childTnLst>
                                </p:cTn>
                              </p:par>
                            </p:childTnLst>
                          </p:cTn>
                        </p:par>
                      </p:childTnLst>
                    </p:cTn>
                  </p:par>
                  <p:par>
                    <p:cTn id="76" fill="hold">
                      <p:stCondLst>
                        <p:cond delay="indefinite"/>
                      </p:stCondLst>
                      <p:childTnLst>
                        <p:par>
                          <p:cTn id="77" fill="hold">
                            <p:stCondLst>
                              <p:cond delay="0"/>
                            </p:stCondLst>
                            <p:childTnLst>
                              <p:par>
                                <p:cTn id="78" presetID="17" presetClass="entr" presetSubtype="1" fill="hold" grpId="0" nodeType="clickEffect">
                                  <p:stCondLst>
                                    <p:cond delay="0"/>
                                  </p:stCondLst>
                                  <p:childTnLst>
                                    <p:set>
                                      <p:cBhvr>
                                        <p:cTn id="79" dur="1" fill="hold">
                                          <p:stCondLst>
                                            <p:cond delay="0"/>
                                          </p:stCondLst>
                                        </p:cTn>
                                        <p:tgtEl>
                                          <p:spTgt spid="3830"/>
                                        </p:tgtEl>
                                        <p:attrNameLst>
                                          <p:attrName>style.visibility</p:attrName>
                                        </p:attrNameLst>
                                      </p:cBhvr>
                                      <p:to>
                                        <p:strVal val="visible"/>
                                      </p:to>
                                    </p:set>
                                    <p:anim calcmode="lin" valueType="num">
                                      <p:cBhvr>
                                        <p:cTn id="80" dur="500" fill="hold"/>
                                        <p:tgtEl>
                                          <p:spTgt spid="3830"/>
                                        </p:tgtEl>
                                        <p:attrNameLst>
                                          <p:attrName>ppt_x</p:attrName>
                                        </p:attrNameLst>
                                      </p:cBhvr>
                                      <p:tavLst>
                                        <p:tav tm="0">
                                          <p:val>
                                            <p:strVal val="#ppt_x"/>
                                          </p:val>
                                        </p:tav>
                                        <p:tav tm="100000">
                                          <p:val>
                                            <p:strVal val="#ppt_x"/>
                                          </p:val>
                                        </p:tav>
                                      </p:tavLst>
                                    </p:anim>
                                    <p:anim calcmode="lin" valueType="num">
                                      <p:cBhvr>
                                        <p:cTn id="81" dur="500" fill="hold"/>
                                        <p:tgtEl>
                                          <p:spTgt spid="3830"/>
                                        </p:tgtEl>
                                        <p:attrNameLst>
                                          <p:attrName>ppt_y</p:attrName>
                                        </p:attrNameLst>
                                      </p:cBhvr>
                                      <p:tavLst>
                                        <p:tav tm="0">
                                          <p:val>
                                            <p:strVal val="#ppt_y-#ppt_h/2"/>
                                          </p:val>
                                        </p:tav>
                                        <p:tav tm="100000">
                                          <p:val>
                                            <p:strVal val="#ppt_y"/>
                                          </p:val>
                                        </p:tav>
                                      </p:tavLst>
                                    </p:anim>
                                    <p:anim calcmode="lin" valueType="num">
                                      <p:cBhvr>
                                        <p:cTn id="82" dur="500" fill="hold"/>
                                        <p:tgtEl>
                                          <p:spTgt spid="3830"/>
                                        </p:tgtEl>
                                        <p:attrNameLst>
                                          <p:attrName>ppt_w</p:attrName>
                                        </p:attrNameLst>
                                      </p:cBhvr>
                                      <p:tavLst>
                                        <p:tav tm="0">
                                          <p:val>
                                            <p:strVal val="#ppt_w"/>
                                          </p:val>
                                        </p:tav>
                                        <p:tav tm="100000">
                                          <p:val>
                                            <p:strVal val="#ppt_w"/>
                                          </p:val>
                                        </p:tav>
                                      </p:tavLst>
                                    </p:anim>
                                    <p:anim calcmode="lin" valueType="num">
                                      <p:cBhvr>
                                        <p:cTn id="83" dur="500" fill="hold"/>
                                        <p:tgtEl>
                                          <p:spTgt spid="3830"/>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8" fill="hold" grpId="0" nodeType="clickEffect">
                                  <p:stCondLst>
                                    <p:cond delay="0"/>
                                  </p:stCondLst>
                                  <p:childTnLst>
                                    <p:set>
                                      <p:cBhvr>
                                        <p:cTn id="87" dur="1" fill="hold">
                                          <p:stCondLst>
                                            <p:cond delay="0"/>
                                          </p:stCondLst>
                                        </p:cTn>
                                        <p:tgtEl>
                                          <p:spTgt spid="3822"/>
                                        </p:tgtEl>
                                        <p:attrNameLst>
                                          <p:attrName>style.visibility</p:attrName>
                                        </p:attrNameLst>
                                      </p:cBhvr>
                                      <p:to>
                                        <p:strVal val="visible"/>
                                      </p:to>
                                    </p:set>
                                    <p:anim calcmode="lin" valueType="num">
                                      <p:cBhvr>
                                        <p:cTn id="88" dur="500" fill="hold"/>
                                        <p:tgtEl>
                                          <p:spTgt spid="3822"/>
                                        </p:tgtEl>
                                        <p:attrNameLst>
                                          <p:attrName>ppt_x</p:attrName>
                                        </p:attrNameLst>
                                      </p:cBhvr>
                                      <p:tavLst>
                                        <p:tav tm="0">
                                          <p:val>
                                            <p:strVal val="#ppt_x-#ppt_w/2"/>
                                          </p:val>
                                        </p:tav>
                                        <p:tav tm="100000">
                                          <p:val>
                                            <p:strVal val="#ppt_x"/>
                                          </p:val>
                                        </p:tav>
                                      </p:tavLst>
                                    </p:anim>
                                    <p:anim calcmode="lin" valueType="num">
                                      <p:cBhvr>
                                        <p:cTn id="89" dur="500" fill="hold"/>
                                        <p:tgtEl>
                                          <p:spTgt spid="3822"/>
                                        </p:tgtEl>
                                        <p:attrNameLst>
                                          <p:attrName>ppt_y</p:attrName>
                                        </p:attrNameLst>
                                      </p:cBhvr>
                                      <p:tavLst>
                                        <p:tav tm="0">
                                          <p:val>
                                            <p:strVal val="#ppt_y"/>
                                          </p:val>
                                        </p:tav>
                                        <p:tav tm="100000">
                                          <p:val>
                                            <p:strVal val="#ppt_y"/>
                                          </p:val>
                                        </p:tav>
                                      </p:tavLst>
                                    </p:anim>
                                    <p:anim calcmode="lin" valueType="num">
                                      <p:cBhvr>
                                        <p:cTn id="90" dur="500" fill="hold"/>
                                        <p:tgtEl>
                                          <p:spTgt spid="3822"/>
                                        </p:tgtEl>
                                        <p:attrNameLst>
                                          <p:attrName>ppt_w</p:attrName>
                                        </p:attrNameLst>
                                      </p:cBhvr>
                                      <p:tavLst>
                                        <p:tav tm="0">
                                          <p:val>
                                            <p:fltVal val="0"/>
                                          </p:val>
                                        </p:tav>
                                        <p:tav tm="100000">
                                          <p:val>
                                            <p:strVal val="#ppt_w"/>
                                          </p:val>
                                        </p:tav>
                                      </p:tavLst>
                                    </p:anim>
                                    <p:anim calcmode="lin" valueType="num">
                                      <p:cBhvr>
                                        <p:cTn id="91" dur="500" fill="hold"/>
                                        <p:tgtEl>
                                          <p:spTgt spid="3822"/>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grpId="0" nodeType="clickEffect">
                                  <p:stCondLst>
                                    <p:cond delay="0"/>
                                  </p:stCondLst>
                                  <p:childTnLst>
                                    <p:set>
                                      <p:cBhvr>
                                        <p:cTn id="95" dur="1" fill="hold">
                                          <p:stCondLst>
                                            <p:cond delay="0"/>
                                          </p:stCondLst>
                                        </p:cTn>
                                        <p:tgtEl>
                                          <p:spTgt spid="3816"/>
                                        </p:tgtEl>
                                        <p:attrNameLst>
                                          <p:attrName>style.visibility</p:attrName>
                                        </p:attrNameLst>
                                      </p:cBhvr>
                                      <p:to>
                                        <p:strVal val="visible"/>
                                      </p:to>
                                    </p:set>
                                    <p:animEffect transition="in" filter="strips(downRight)">
                                      <p:cBhvr>
                                        <p:cTn id="96" dur="500"/>
                                        <p:tgtEl>
                                          <p:spTgt spid="3816"/>
                                        </p:tgtEl>
                                      </p:cBhvr>
                                    </p:animEffect>
                                  </p:childTnLst>
                                </p:cTn>
                              </p:par>
                            </p:childTnLst>
                          </p:cTn>
                        </p:par>
                        <p:par>
                          <p:cTn id="97" fill="hold">
                            <p:stCondLst>
                              <p:cond delay="500"/>
                            </p:stCondLst>
                            <p:childTnLst>
                              <p:par>
                                <p:cTn id="98" presetID="22" presetClass="entr" presetSubtype="2" fill="hold" grpId="0" nodeType="afterEffect">
                                  <p:stCondLst>
                                    <p:cond delay="0"/>
                                  </p:stCondLst>
                                  <p:childTnLst>
                                    <p:set>
                                      <p:cBhvr>
                                        <p:cTn id="99" dur="1" fill="hold">
                                          <p:stCondLst>
                                            <p:cond delay="0"/>
                                          </p:stCondLst>
                                        </p:cTn>
                                        <p:tgtEl>
                                          <p:spTgt spid="3884"/>
                                        </p:tgtEl>
                                        <p:attrNameLst>
                                          <p:attrName>style.visibility</p:attrName>
                                        </p:attrNameLst>
                                      </p:cBhvr>
                                      <p:to>
                                        <p:strVal val="visible"/>
                                      </p:to>
                                    </p:set>
                                    <p:animEffect transition="in" filter="wipe(right)">
                                      <p:cBhvr>
                                        <p:cTn id="100" dur="500"/>
                                        <p:tgtEl>
                                          <p:spTgt spid="3884"/>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3" fill="hold" grpId="0" nodeType="clickEffect">
                                  <p:stCondLst>
                                    <p:cond delay="0"/>
                                  </p:stCondLst>
                                  <p:childTnLst>
                                    <p:set>
                                      <p:cBhvr>
                                        <p:cTn id="104" dur="1" fill="hold">
                                          <p:stCondLst>
                                            <p:cond delay="0"/>
                                          </p:stCondLst>
                                        </p:cTn>
                                        <p:tgtEl>
                                          <p:spTgt spid="3813"/>
                                        </p:tgtEl>
                                        <p:attrNameLst>
                                          <p:attrName>style.visibility</p:attrName>
                                        </p:attrNameLst>
                                      </p:cBhvr>
                                      <p:to>
                                        <p:strVal val="visible"/>
                                      </p:to>
                                    </p:set>
                                    <p:animEffect transition="in" filter="strips(upRight)">
                                      <p:cBhvr>
                                        <p:cTn id="105" dur="500"/>
                                        <p:tgtEl>
                                          <p:spTgt spid="3813"/>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grpId="0" nodeType="clickEffect">
                                  <p:stCondLst>
                                    <p:cond delay="0"/>
                                  </p:stCondLst>
                                  <p:childTnLst>
                                    <p:set>
                                      <p:cBhvr>
                                        <p:cTn id="109" dur="1" fill="hold">
                                          <p:stCondLst>
                                            <p:cond delay="0"/>
                                          </p:stCondLst>
                                        </p:cTn>
                                        <p:tgtEl>
                                          <p:spTgt spid="3821"/>
                                        </p:tgtEl>
                                        <p:attrNameLst>
                                          <p:attrName>style.visibility</p:attrName>
                                        </p:attrNameLst>
                                      </p:cBhvr>
                                      <p:to>
                                        <p:strVal val="visible"/>
                                      </p:to>
                                    </p:set>
                                    <p:animEffect transition="in" filter="strips(downRight)">
                                      <p:cBhvr>
                                        <p:cTn id="110" dur="500"/>
                                        <p:tgtEl>
                                          <p:spTgt spid="3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 grpId="0" animBg="1"/>
      <p:bldP spid="3766" grpId="0"/>
      <p:bldP spid="3767" grpId="0"/>
      <p:bldP spid="3750" grpId="0" animBg="1"/>
      <p:bldP spid="3757" grpId="0" animBg="1"/>
      <p:bldP spid="3760" grpId="0" animBg="1"/>
      <p:bldP spid="3763" grpId="0" animBg="1"/>
      <p:bldP spid="3765" grpId="0" animBg="1"/>
      <p:bldP spid="3837" grpId="0" animBg="1"/>
      <p:bldP spid="3799" grpId="0" animBg="1"/>
      <p:bldP spid="3808" grpId="0" animBg="1"/>
      <p:bldP spid="3833" grpId="0" animBg="1"/>
      <p:bldP spid="3836" grpId="0" animBg="1"/>
      <p:bldP spid="3830" grpId="0" animBg="1"/>
      <p:bldP spid="3822" grpId="0" animBg="1"/>
      <p:bldP spid="3816" grpId="0" animBg="1"/>
      <p:bldP spid="3884" grpId="0" animBg="1"/>
      <p:bldP spid="3813" grpId="0" animBg="1"/>
      <p:bldP spid="38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87" name="矩形"/>
          <p:cNvSpPr/>
          <p:nvPr/>
        </p:nvSpPr>
        <p:spPr>
          <a:xfrm>
            <a:off x="609600" y="3048000"/>
            <a:ext cx="3505199"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根据叠加原理，有</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3888" name="对象"/>
          <p:cNvGraphicFramePr>
            <a:graphicFrameLocks noChangeAspect="1"/>
          </p:cNvGraphicFramePr>
          <p:nvPr/>
        </p:nvGraphicFramePr>
        <p:xfrm>
          <a:off x="852488" y="3546475"/>
          <a:ext cx="5532435" cy="109696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852488" y="3546475"/>
                        <a:ext cx="5532435" cy="1096963"/>
                      </a:xfrm>
                      <a:prstGeom prst="rect">
                        <a:avLst/>
                      </a:prstGeom>
                      <a:noFill/>
                      <a:ln w="9525" cap="flat" cmpd="sng">
                        <a:noFill/>
                        <a:prstDash val="solid"/>
                        <a:miter/>
                      </a:ln>
                    </p:spPr>
                  </p:pic>
                </p:oleObj>
              </mc:Fallback>
            </mc:AlternateContent>
          </a:graphicData>
        </a:graphic>
      </p:graphicFrame>
      <p:grpSp>
        <p:nvGrpSpPr>
          <p:cNvPr id="3920" name="组合"/>
          <p:cNvGrpSpPr/>
          <p:nvPr/>
        </p:nvGrpSpPr>
        <p:grpSpPr>
          <a:xfrm>
            <a:off x="4953000" y="808038"/>
            <a:ext cx="2667000" cy="1676400"/>
            <a:chOff x="4953000" y="808038"/>
            <a:chExt cx="2667000" cy="1676400"/>
          </a:xfrm>
        </p:grpSpPr>
        <p:sp>
          <p:nvSpPr>
            <p:cNvPr id="3889" name="直线"/>
            <p:cNvSpPr/>
            <p:nvPr/>
          </p:nvSpPr>
          <p:spPr>
            <a:xfrm>
              <a:off x="6477001" y="1722438"/>
              <a:ext cx="0" cy="0"/>
            </a:xfrm>
            <a:prstGeom prst="line">
              <a:avLst/>
            </a:prstGeom>
            <a:noFill/>
            <a:ln w="9525" cap="flat" cmpd="sng">
              <a:solidFill>
                <a:srgbClr val="000000"/>
              </a:solidFill>
              <a:prstDash val="solid"/>
              <a:round/>
            </a:ln>
          </p:spPr>
        </p:sp>
        <p:sp>
          <p:nvSpPr>
            <p:cNvPr id="3890" name="直线"/>
            <p:cNvSpPr/>
            <p:nvPr/>
          </p:nvSpPr>
          <p:spPr>
            <a:xfrm>
              <a:off x="6477001" y="1722438"/>
              <a:ext cx="0" cy="0"/>
            </a:xfrm>
            <a:prstGeom prst="line">
              <a:avLst/>
            </a:prstGeom>
            <a:noFill/>
            <a:ln w="9525" cap="flat" cmpd="sng">
              <a:solidFill>
                <a:srgbClr val="000000"/>
              </a:solidFill>
              <a:prstDash val="solid"/>
              <a:round/>
            </a:ln>
          </p:spPr>
        </p:sp>
        <p:sp>
          <p:nvSpPr>
            <p:cNvPr id="3891" name="直线"/>
            <p:cNvSpPr/>
            <p:nvPr/>
          </p:nvSpPr>
          <p:spPr>
            <a:xfrm flipV="1">
              <a:off x="6477001" y="1722438"/>
              <a:ext cx="0" cy="0"/>
            </a:xfrm>
            <a:prstGeom prst="line">
              <a:avLst/>
            </a:prstGeom>
            <a:noFill/>
            <a:ln w="9525" cap="flat" cmpd="sng">
              <a:solidFill>
                <a:srgbClr val="000000"/>
              </a:solidFill>
              <a:prstDash val="solid"/>
              <a:round/>
            </a:ln>
          </p:spPr>
        </p:sp>
        <p:sp>
          <p:nvSpPr>
            <p:cNvPr id="3892" name="直线"/>
            <p:cNvSpPr/>
            <p:nvPr/>
          </p:nvSpPr>
          <p:spPr>
            <a:xfrm>
              <a:off x="6400801" y="1722438"/>
              <a:ext cx="0" cy="0"/>
            </a:xfrm>
            <a:prstGeom prst="line">
              <a:avLst/>
            </a:prstGeom>
            <a:noFill/>
            <a:ln w="9525" cap="flat" cmpd="sng">
              <a:solidFill>
                <a:srgbClr val="000000"/>
              </a:solidFill>
              <a:prstDash val="solid"/>
              <a:round/>
            </a:ln>
          </p:spPr>
        </p:sp>
        <p:sp>
          <p:nvSpPr>
            <p:cNvPr id="3893" name="直线"/>
            <p:cNvSpPr/>
            <p:nvPr/>
          </p:nvSpPr>
          <p:spPr>
            <a:xfrm>
              <a:off x="6553200" y="1722438"/>
              <a:ext cx="0" cy="0"/>
            </a:xfrm>
            <a:prstGeom prst="line">
              <a:avLst/>
            </a:prstGeom>
            <a:noFill/>
            <a:ln w="9525" cap="flat" cmpd="sng">
              <a:solidFill>
                <a:srgbClr val="000000"/>
              </a:solidFill>
              <a:prstDash val="solid"/>
              <a:round/>
            </a:ln>
          </p:spPr>
        </p:sp>
        <p:sp>
          <p:nvSpPr>
            <p:cNvPr id="3894" name="直线"/>
            <p:cNvSpPr/>
            <p:nvPr/>
          </p:nvSpPr>
          <p:spPr>
            <a:xfrm>
              <a:off x="6553200" y="1722438"/>
              <a:ext cx="0" cy="0"/>
            </a:xfrm>
            <a:prstGeom prst="line">
              <a:avLst/>
            </a:prstGeom>
            <a:noFill/>
            <a:ln w="9525" cap="flat" cmpd="sng">
              <a:solidFill>
                <a:srgbClr val="000000"/>
              </a:solidFill>
              <a:prstDash val="solid"/>
              <a:round/>
            </a:ln>
          </p:spPr>
        </p:sp>
        <p:sp>
          <p:nvSpPr>
            <p:cNvPr id="3895" name="直线"/>
            <p:cNvSpPr/>
            <p:nvPr/>
          </p:nvSpPr>
          <p:spPr>
            <a:xfrm>
              <a:off x="6553200" y="1722438"/>
              <a:ext cx="0" cy="0"/>
            </a:xfrm>
            <a:prstGeom prst="line">
              <a:avLst/>
            </a:prstGeom>
            <a:noFill/>
            <a:ln w="9525" cap="flat" cmpd="sng">
              <a:solidFill>
                <a:srgbClr val="000000"/>
              </a:solidFill>
              <a:prstDash val="solid"/>
              <a:round/>
            </a:ln>
          </p:spPr>
        </p:sp>
        <p:sp>
          <p:nvSpPr>
            <p:cNvPr id="3896" name="直线"/>
            <p:cNvSpPr/>
            <p:nvPr/>
          </p:nvSpPr>
          <p:spPr>
            <a:xfrm>
              <a:off x="6477001" y="1646238"/>
              <a:ext cx="0" cy="0"/>
            </a:xfrm>
            <a:prstGeom prst="line">
              <a:avLst/>
            </a:prstGeom>
            <a:noFill/>
            <a:ln w="9525" cap="flat" cmpd="sng">
              <a:solidFill>
                <a:srgbClr val="000000"/>
              </a:solidFill>
              <a:prstDash val="solid"/>
              <a:round/>
            </a:ln>
          </p:spPr>
        </p:sp>
        <p:sp>
          <p:nvSpPr>
            <p:cNvPr id="3897" name="直线"/>
            <p:cNvSpPr/>
            <p:nvPr/>
          </p:nvSpPr>
          <p:spPr>
            <a:xfrm>
              <a:off x="6477001" y="1646238"/>
              <a:ext cx="0" cy="0"/>
            </a:xfrm>
            <a:prstGeom prst="line">
              <a:avLst/>
            </a:prstGeom>
            <a:noFill/>
            <a:ln w="9525" cap="flat" cmpd="sng">
              <a:solidFill>
                <a:srgbClr val="000000"/>
              </a:solidFill>
              <a:prstDash val="solid"/>
              <a:round/>
            </a:ln>
          </p:spPr>
        </p:sp>
        <p:sp>
          <p:nvSpPr>
            <p:cNvPr id="3898" name="直线"/>
            <p:cNvSpPr/>
            <p:nvPr/>
          </p:nvSpPr>
          <p:spPr>
            <a:xfrm flipV="1">
              <a:off x="6477001" y="1646238"/>
              <a:ext cx="0" cy="0"/>
            </a:xfrm>
            <a:prstGeom prst="line">
              <a:avLst/>
            </a:prstGeom>
            <a:noFill/>
            <a:ln w="9525" cap="flat" cmpd="sng">
              <a:solidFill>
                <a:srgbClr val="000000"/>
              </a:solidFill>
              <a:prstDash val="solid"/>
              <a:round/>
            </a:ln>
          </p:spPr>
        </p:sp>
        <p:sp>
          <p:nvSpPr>
            <p:cNvPr id="3899" name="直线"/>
            <p:cNvSpPr/>
            <p:nvPr/>
          </p:nvSpPr>
          <p:spPr>
            <a:xfrm>
              <a:off x="6400801" y="1646238"/>
              <a:ext cx="0" cy="0"/>
            </a:xfrm>
            <a:prstGeom prst="line">
              <a:avLst/>
            </a:prstGeom>
            <a:noFill/>
            <a:ln w="9525" cap="flat" cmpd="sng">
              <a:solidFill>
                <a:srgbClr val="000000"/>
              </a:solidFill>
              <a:prstDash val="solid"/>
              <a:round/>
            </a:ln>
          </p:spPr>
        </p:sp>
        <p:sp>
          <p:nvSpPr>
            <p:cNvPr id="3900" name="直线"/>
            <p:cNvSpPr/>
            <p:nvPr/>
          </p:nvSpPr>
          <p:spPr>
            <a:xfrm>
              <a:off x="6553200" y="1646238"/>
              <a:ext cx="0" cy="0"/>
            </a:xfrm>
            <a:prstGeom prst="line">
              <a:avLst/>
            </a:prstGeom>
            <a:noFill/>
            <a:ln w="9525" cap="flat" cmpd="sng">
              <a:solidFill>
                <a:srgbClr val="000000"/>
              </a:solidFill>
              <a:prstDash val="solid"/>
              <a:round/>
            </a:ln>
          </p:spPr>
        </p:sp>
        <p:sp>
          <p:nvSpPr>
            <p:cNvPr id="3901" name="直线"/>
            <p:cNvSpPr/>
            <p:nvPr/>
          </p:nvSpPr>
          <p:spPr>
            <a:xfrm>
              <a:off x="6553200" y="1646238"/>
              <a:ext cx="0" cy="0"/>
            </a:xfrm>
            <a:prstGeom prst="line">
              <a:avLst/>
            </a:prstGeom>
            <a:noFill/>
            <a:ln w="9525" cap="flat" cmpd="sng">
              <a:solidFill>
                <a:srgbClr val="000000"/>
              </a:solidFill>
              <a:prstDash val="solid"/>
              <a:round/>
            </a:ln>
          </p:spPr>
        </p:sp>
        <p:sp>
          <p:nvSpPr>
            <p:cNvPr id="3902" name="直线"/>
            <p:cNvSpPr/>
            <p:nvPr/>
          </p:nvSpPr>
          <p:spPr>
            <a:xfrm>
              <a:off x="6553200" y="1646238"/>
              <a:ext cx="0" cy="0"/>
            </a:xfrm>
            <a:prstGeom prst="line">
              <a:avLst/>
            </a:prstGeom>
            <a:noFill/>
            <a:ln w="9525" cap="flat" cmpd="sng">
              <a:solidFill>
                <a:srgbClr val="000000"/>
              </a:solidFill>
              <a:prstDash val="solid"/>
              <a:round/>
            </a:ln>
          </p:spPr>
        </p:sp>
        <p:sp>
          <p:nvSpPr>
            <p:cNvPr id="3903" name="直线"/>
            <p:cNvSpPr/>
            <p:nvPr/>
          </p:nvSpPr>
          <p:spPr>
            <a:xfrm>
              <a:off x="6096001" y="1570038"/>
              <a:ext cx="0" cy="76200"/>
            </a:xfrm>
            <a:prstGeom prst="line">
              <a:avLst/>
            </a:prstGeom>
            <a:noFill/>
            <a:ln w="9525" cap="flat" cmpd="sng">
              <a:solidFill>
                <a:srgbClr val="000000"/>
              </a:solidFill>
              <a:prstDash val="solid"/>
              <a:round/>
            </a:ln>
          </p:spPr>
        </p:sp>
        <p:sp>
          <p:nvSpPr>
            <p:cNvPr id="3904" name="直线"/>
            <p:cNvSpPr/>
            <p:nvPr/>
          </p:nvSpPr>
          <p:spPr>
            <a:xfrm>
              <a:off x="7010399" y="1570038"/>
              <a:ext cx="0" cy="76200"/>
            </a:xfrm>
            <a:prstGeom prst="line">
              <a:avLst/>
            </a:prstGeom>
            <a:noFill/>
            <a:ln w="9525" cap="flat" cmpd="sng">
              <a:solidFill>
                <a:srgbClr val="000000"/>
              </a:solidFill>
              <a:prstDash val="solid"/>
              <a:round/>
            </a:ln>
          </p:spPr>
        </p:sp>
        <p:sp>
          <p:nvSpPr>
            <p:cNvPr id="3905" name="直线"/>
            <p:cNvSpPr/>
            <p:nvPr/>
          </p:nvSpPr>
          <p:spPr>
            <a:xfrm rot="5400000">
              <a:off x="5905499" y="769938"/>
              <a:ext cx="0" cy="76200"/>
            </a:xfrm>
            <a:prstGeom prst="line">
              <a:avLst/>
            </a:prstGeom>
            <a:noFill/>
            <a:ln w="9525" cap="flat" cmpd="sng">
              <a:solidFill>
                <a:srgbClr val="000000"/>
              </a:solidFill>
              <a:prstDash val="solid"/>
              <a:round/>
            </a:ln>
          </p:spPr>
        </p:sp>
        <p:sp>
          <p:nvSpPr>
            <p:cNvPr id="3906" name="直线"/>
            <p:cNvSpPr/>
            <p:nvPr/>
          </p:nvSpPr>
          <p:spPr>
            <a:xfrm rot="5400000">
              <a:off x="5905499" y="2446337"/>
              <a:ext cx="1" cy="76200"/>
            </a:xfrm>
            <a:prstGeom prst="line">
              <a:avLst/>
            </a:prstGeom>
            <a:noFill/>
            <a:ln w="9525" cap="flat" cmpd="sng">
              <a:solidFill>
                <a:srgbClr val="000000"/>
              </a:solidFill>
              <a:prstDash val="solid"/>
              <a:round/>
            </a:ln>
          </p:spPr>
        </p:sp>
        <p:grpSp>
          <p:nvGrpSpPr>
            <p:cNvPr id="3913" name="组合"/>
            <p:cNvGrpSpPr/>
            <p:nvPr/>
          </p:nvGrpSpPr>
          <p:grpSpPr>
            <a:xfrm>
              <a:off x="5029200" y="808038"/>
              <a:ext cx="2590800" cy="1676400"/>
              <a:chOff x="5029200" y="808038"/>
              <a:chExt cx="2590800" cy="1676400"/>
            </a:xfrm>
          </p:grpSpPr>
          <p:sp>
            <p:nvSpPr>
              <p:cNvPr id="3907" name="直线"/>
              <p:cNvSpPr/>
              <p:nvPr/>
            </p:nvSpPr>
            <p:spPr>
              <a:xfrm>
                <a:off x="7010401" y="808038"/>
                <a:ext cx="0" cy="1295398"/>
              </a:xfrm>
              <a:prstGeom prst="line">
                <a:avLst/>
              </a:prstGeom>
              <a:noFill/>
              <a:ln w="38100" cap="flat" cmpd="sng">
                <a:solidFill>
                  <a:srgbClr val="008000"/>
                </a:solidFill>
                <a:prstDash val="solid"/>
                <a:round/>
                <a:tailEnd type="triangle" w="sm" len="lg"/>
              </a:ln>
            </p:spPr>
          </p:sp>
          <p:sp>
            <p:nvSpPr>
              <p:cNvPr id="3908" name="直线"/>
              <p:cNvSpPr/>
              <p:nvPr/>
            </p:nvSpPr>
            <p:spPr>
              <a:xfrm>
                <a:off x="7010401" y="2484438"/>
                <a:ext cx="381000" cy="0"/>
              </a:xfrm>
              <a:prstGeom prst="line">
                <a:avLst/>
              </a:prstGeom>
              <a:noFill/>
              <a:ln w="38100" cap="flat" cmpd="sng">
                <a:solidFill>
                  <a:srgbClr val="008000"/>
                </a:solidFill>
                <a:prstDash val="solid"/>
                <a:round/>
                <a:tailEnd type="triangle" w="sm" len="lg"/>
              </a:ln>
            </p:spPr>
          </p:sp>
          <p:sp>
            <p:nvSpPr>
              <p:cNvPr id="3909" name="直线"/>
              <p:cNvSpPr/>
              <p:nvPr/>
            </p:nvSpPr>
            <p:spPr>
              <a:xfrm>
                <a:off x="5029200" y="808038"/>
                <a:ext cx="1371600" cy="0"/>
              </a:xfrm>
              <a:prstGeom prst="line">
                <a:avLst/>
              </a:prstGeom>
              <a:noFill/>
              <a:ln w="38100" cap="flat" cmpd="sng">
                <a:solidFill>
                  <a:srgbClr val="008000"/>
                </a:solidFill>
                <a:prstDash val="solid"/>
                <a:round/>
                <a:tailEnd type="triangle" w="sm" len="lg"/>
              </a:ln>
            </p:spPr>
          </p:sp>
          <p:sp>
            <p:nvSpPr>
              <p:cNvPr id="3910" name="直线"/>
              <p:cNvSpPr/>
              <p:nvPr/>
            </p:nvSpPr>
            <p:spPr>
              <a:xfrm>
                <a:off x="6400801" y="808038"/>
                <a:ext cx="609600" cy="0"/>
              </a:xfrm>
              <a:prstGeom prst="line">
                <a:avLst/>
              </a:prstGeom>
              <a:noFill/>
              <a:ln w="38100" cap="flat" cmpd="sng">
                <a:solidFill>
                  <a:srgbClr val="008000"/>
                </a:solidFill>
                <a:prstDash val="solid"/>
                <a:round/>
              </a:ln>
            </p:spPr>
          </p:sp>
          <p:sp>
            <p:nvSpPr>
              <p:cNvPr id="3911" name="直线"/>
              <p:cNvSpPr/>
              <p:nvPr/>
            </p:nvSpPr>
            <p:spPr>
              <a:xfrm>
                <a:off x="7010401" y="1951037"/>
                <a:ext cx="0" cy="533399"/>
              </a:xfrm>
              <a:prstGeom prst="line">
                <a:avLst/>
              </a:prstGeom>
              <a:noFill/>
              <a:ln w="38100" cap="flat" cmpd="sng">
                <a:solidFill>
                  <a:srgbClr val="008000"/>
                </a:solidFill>
                <a:prstDash val="solid"/>
                <a:round/>
              </a:ln>
            </p:spPr>
          </p:sp>
          <p:sp>
            <p:nvSpPr>
              <p:cNvPr id="3912" name="直线"/>
              <p:cNvSpPr/>
              <p:nvPr/>
            </p:nvSpPr>
            <p:spPr>
              <a:xfrm>
                <a:off x="7391400" y="2484438"/>
                <a:ext cx="228600" cy="0"/>
              </a:xfrm>
              <a:prstGeom prst="line">
                <a:avLst/>
              </a:prstGeom>
              <a:noFill/>
              <a:ln w="38100" cap="flat" cmpd="sng">
                <a:solidFill>
                  <a:srgbClr val="008000"/>
                </a:solidFill>
                <a:prstDash val="solid"/>
                <a:round/>
              </a:ln>
            </p:spPr>
          </p:sp>
        </p:grpSp>
        <p:grpSp>
          <p:nvGrpSpPr>
            <p:cNvPr id="3918" name="组合"/>
            <p:cNvGrpSpPr/>
            <p:nvPr/>
          </p:nvGrpSpPr>
          <p:grpSpPr>
            <a:xfrm>
              <a:off x="6096000" y="808038"/>
              <a:ext cx="1371599" cy="1676400"/>
              <a:chOff x="6096000" y="808038"/>
              <a:chExt cx="1371599" cy="1676400"/>
            </a:xfrm>
          </p:grpSpPr>
          <p:sp>
            <p:nvSpPr>
              <p:cNvPr id="3914" name="直线"/>
              <p:cNvSpPr/>
              <p:nvPr/>
            </p:nvSpPr>
            <p:spPr>
              <a:xfrm flipH="1">
                <a:off x="6667499" y="2484438"/>
                <a:ext cx="800100" cy="0"/>
              </a:xfrm>
              <a:prstGeom prst="line">
                <a:avLst/>
              </a:prstGeom>
              <a:noFill/>
              <a:ln w="38100" cap="flat" cmpd="sng">
                <a:solidFill>
                  <a:srgbClr val="FF6600"/>
                </a:solidFill>
                <a:prstDash val="dash"/>
                <a:round/>
                <a:tailEnd type="triangle" w="sm" len="lg"/>
              </a:ln>
            </p:spPr>
          </p:sp>
          <p:sp>
            <p:nvSpPr>
              <p:cNvPr id="3915" name="直线"/>
              <p:cNvSpPr/>
              <p:nvPr/>
            </p:nvSpPr>
            <p:spPr>
              <a:xfrm flipH="1">
                <a:off x="6096000" y="2484438"/>
                <a:ext cx="571500" cy="0"/>
              </a:xfrm>
              <a:prstGeom prst="line">
                <a:avLst/>
              </a:prstGeom>
              <a:noFill/>
              <a:ln w="38100" cap="flat" cmpd="sng">
                <a:solidFill>
                  <a:srgbClr val="FF6600"/>
                </a:solidFill>
                <a:prstDash val="dash"/>
                <a:round/>
              </a:ln>
            </p:spPr>
          </p:sp>
          <p:sp>
            <p:nvSpPr>
              <p:cNvPr id="3916" name="直线"/>
              <p:cNvSpPr/>
              <p:nvPr/>
            </p:nvSpPr>
            <p:spPr>
              <a:xfrm flipH="1" flipV="1">
                <a:off x="6096000" y="1341437"/>
                <a:ext cx="0" cy="1142999"/>
              </a:xfrm>
              <a:prstGeom prst="line">
                <a:avLst/>
              </a:prstGeom>
              <a:noFill/>
              <a:ln w="38100" cap="flat" cmpd="sng">
                <a:solidFill>
                  <a:srgbClr val="FF6600"/>
                </a:solidFill>
                <a:prstDash val="dash"/>
                <a:round/>
                <a:tailEnd type="triangle" w="sm" len="lg"/>
              </a:ln>
            </p:spPr>
          </p:sp>
          <p:sp>
            <p:nvSpPr>
              <p:cNvPr id="3917" name="直线"/>
              <p:cNvSpPr/>
              <p:nvPr/>
            </p:nvSpPr>
            <p:spPr>
              <a:xfrm flipV="1">
                <a:off x="6096000" y="808038"/>
                <a:ext cx="0" cy="533399"/>
              </a:xfrm>
              <a:prstGeom prst="line">
                <a:avLst/>
              </a:prstGeom>
              <a:noFill/>
              <a:ln w="38100" cap="flat" cmpd="sng">
                <a:solidFill>
                  <a:srgbClr val="FF6600"/>
                </a:solidFill>
                <a:prstDash val="dash"/>
                <a:round/>
              </a:ln>
            </p:spPr>
          </p:sp>
        </p:grpSp>
        <p:sp>
          <p:nvSpPr>
            <p:cNvPr id="3919" name="直线"/>
            <p:cNvSpPr/>
            <p:nvPr/>
          </p:nvSpPr>
          <p:spPr>
            <a:xfrm flipH="1">
              <a:off x="4953000" y="808038"/>
              <a:ext cx="1143000" cy="0"/>
            </a:xfrm>
            <a:prstGeom prst="line">
              <a:avLst/>
            </a:prstGeom>
            <a:noFill/>
            <a:ln w="38100" cap="flat" cmpd="sng">
              <a:solidFill>
                <a:srgbClr val="FF6600"/>
              </a:solidFill>
              <a:prstDash val="dash"/>
              <a:round/>
              <a:tailEnd type="triangle" w="med" len="med"/>
            </a:ln>
          </p:spPr>
        </p:sp>
      </p:grpSp>
      <p:sp>
        <p:nvSpPr>
          <p:cNvPr id="3921" name="矩形"/>
          <p:cNvSpPr/>
          <p:nvPr/>
        </p:nvSpPr>
        <p:spPr>
          <a:xfrm>
            <a:off x="457200" y="5410200"/>
            <a:ext cx="8153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改变参考电压</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，可使传输特性沿横轴移动</a:t>
            </a:r>
            <a:r>
              <a:rPr lang="zh-CN" altLang="en-US" sz="2800" b="1" i="0" u="none" strike="noStrike" kern="1200" cap="none" spc="0" baseline="0">
                <a:solidFill>
                  <a:schemeClr val="bg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3925" name="组合"/>
          <p:cNvGrpSpPr/>
          <p:nvPr/>
        </p:nvGrpSpPr>
        <p:grpSpPr>
          <a:xfrm>
            <a:off x="762000" y="4724412"/>
            <a:ext cx="7696200" cy="631828"/>
            <a:chOff x="762000" y="4724412"/>
            <a:chExt cx="7696200" cy="631828"/>
          </a:xfrm>
        </p:grpSpPr>
        <p:sp>
          <p:nvSpPr>
            <p:cNvPr id="3922" name="矩形"/>
            <p:cNvSpPr/>
            <p:nvPr/>
          </p:nvSpPr>
          <p:spPr>
            <a:xfrm>
              <a:off x="762000" y="4792096"/>
              <a:ext cx="1006979" cy="52040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可见：</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23" name="矩形"/>
            <p:cNvSpPr/>
            <p:nvPr/>
          </p:nvSpPr>
          <p:spPr>
            <a:xfrm>
              <a:off x="3782938" y="4792096"/>
              <a:ext cx="4675262" cy="52040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传输特性不再对称于纵轴，</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aphicFrame>
          <p:nvGraphicFramePr>
            <p:cNvPr id="3924" name="对象"/>
            <p:cNvGraphicFramePr>
              <a:graphicFrameLocks noChangeAspect="1"/>
            </p:cNvGraphicFramePr>
            <p:nvPr/>
          </p:nvGraphicFramePr>
          <p:xfrm>
            <a:off x="1920339" y="4724412"/>
            <a:ext cx="1790662" cy="631828"/>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1920339" y="4724412"/>
                          <a:ext cx="1790662" cy="631828"/>
                        </a:xfrm>
                        <a:prstGeom prst="rect">
                          <a:avLst/>
                        </a:prstGeom>
                        <a:noFill/>
                        <a:ln w="9525" cap="flat" cmpd="sng">
                          <a:noFill/>
                          <a:prstDash val="solid"/>
                          <a:miter/>
                        </a:ln>
                      </p:spPr>
                    </p:pic>
                  </p:oleObj>
                </mc:Fallback>
              </mc:AlternateContent>
            </a:graphicData>
          </a:graphic>
        </p:graphicFrame>
      </p:grpSp>
      <p:grpSp>
        <p:nvGrpSpPr>
          <p:cNvPr id="3974" name="组合"/>
          <p:cNvGrpSpPr/>
          <p:nvPr/>
        </p:nvGrpSpPr>
        <p:grpSpPr>
          <a:xfrm>
            <a:off x="690563" y="823913"/>
            <a:ext cx="3805234" cy="2147886"/>
            <a:chOff x="690563" y="823913"/>
            <a:chExt cx="3805234" cy="2147886"/>
          </a:xfrm>
        </p:grpSpPr>
        <p:sp>
          <p:nvSpPr>
            <p:cNvPr id="3926" name="椭圆"/>
            <p:cNvSpPr/>
            <p:nvPr/>
          </p:nvSpPr>
          <p:spPr>
            <a:xfrm rot="5400000">
              <a:off x="1376363" y="2195512"/>
              <a:ext cx="304799" cy="304798"/>
            </a:xfrm>
            <a:prstGeom prst="ellipse">
              <a:avLst/>
            </a:prstGeom>
            <a:noFill/>
            <a:ln w="38100" cap="flat" cmpd="sng">
              <a:solidFill>
                <a:srgbClr val="FF0000"/>
              </a:solidFill>
              <a:prstDash val="solid"/>
              <a:round/>
            </a:ln>
          </p:spPr>
        </p:sp>
        <p:sp>
          <p:nvSpPr>
            <p:cNvPr id="3927" name="直线"/>
            <p:cNvSpPr/>
            <p:nvPr/>
          </p:nvSpPr>
          <p:spPr>
            <a:xfrm>
              <a:off x="2162175" y="823913"/>
              <a:ext cx="0" cy="0"/>
            </a:xfrm>
            <a:prstGeom prst="line">
              <a:avLst/>
            </a:prstGeom>
            <a:noFill/>
            <a:ln w="38100" cap="flat" cmpd="sng">
              <a:solidFill>
                <a:srgbClr val="000000"/>
              </a:solidFill>
              <a:prstDash val="solid"/>
              <a:round/>
            </a:ln>
          </p:spPr>
        </p:sp>
        <p:sp>
          <p:nvSpPr>
            <p:cNvPr id="3928" name="直线"/>
            <p:cNvSpPr/>
            <p:nvPr/>
          </p:nvSpPr>
          <p:spPr>
            <a:xfrm>
              <a:off x="1397000" y="2728912"/>
              <a:ext cx="284162" cy="0"/>
            </a:xfrm>
            <a:prstGeom prst="line">
              <a:avLst/>
            </a:prstGeom>
            <a:noFill/>
            <a:ln w="38100" cap="flat" cmpd="sng">
              <a:solidFill>
                <a:srgbClr val="000000"/>
              </a:solidFill>
              <a:prstDash val="solid"/>
              <a:round/>
            </a:ln>
          </p:spPr>
        </p:sp>
        <p:sp>
          <p:nvSpPr>
            <p:cNvPr id="3929" name="直线"/>
            <p:cNvSpPr/>
            <p:nvPr/>
          </p:nvSpPr>
          <p:spPr>
            <a:xfrm>
              <a:off x="1528762" y="1890712"/>
              <a:ext cx="0" cy="838199"/>
            </a:xfrm>
            <a:prstGeom prst="line">
              <a:avLst/>
            </a:prstGeom>
            <a:noFill/>
            <a:ln w="38100" cap="flat" cmpd="sng">
              <a:solidFill>
                <a:srgbClr val="000000"/>
              </a:solidFill>
              <a:prstDash val="solid"/>
              <a:round/>
            </a:ln>
          </p:spPr>
        </p:sp>
        <p:sp>
          <p:nvSpPr>
            <p:cNvPr id="3930" name="矩形"/>
            <p:cNvSpPr/>
            <p:nvPr/>
          </p:nvSpPr>
          <p:spPr>
            <a:xfrm>
              <a:off x="1528762" y="1890712"/>
              <a:ext cx="304800"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931" name="矩形"/>
            <p:cNvSpPr/>
            <p:nvPr/>
          </p:nvSpPr>
          <p:spPr>
            <a:xfrm>
              <a:off x="1604963" y="2119312"/>
              <a:ext cx="609599"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R</a:t>
              </a:r>
              <a:endParaRPr lang="zh-CN" altLang="en-US" sz="32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932" name="矩形"/>
            <p:cNvSpPr/>
            <p:nvPr/>
          </p:nvSpPr>
          <p:spPr>
            <a:xfrm>
              <a:off x="1528762" y="2311399"/>
              <a:ext cx="336549"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1" latinLnBrk="0" hangingPunct="1">
                <a:lnSpc>
                  <a:spcPct val="100000"/>
                </a:lnSpc>
                <a:spcBef>
                  <a:spcPts val="0"/>
                </a:spcBef>
                <a:spcAft>
                  <a:spcPts val="0"/>
                </a:spcAft>
                <a:buNone/>
              </a:pPr>
              <a:r>
                <a:rPr lang="en-US" altLang="zh-CN" sz="2400" b="1" i="0" u="none" strike="noStrike" kern="1200" cap="none" spc="0" baseline="0">
                  <a:solidFill>
                    <a:srgbClr val="FF0000"/>
                  </a:solidFill>
                  <a:latin typeface="Times New Roman" panose="02020603050405020304" charset="0"/>
                  <a:ea typeface="楷体_GB2312" pitchFamily="49" charset="-122"/>
                  <a:cs typeface="楷体_GB2312" pitchFamily="49" charset="-122"/>
                </a:rPr>
                <a:t>–</a:t>
              </a:r>
              <a:endParaRPr lang="zh-CN" altLang="en-US" sz="3200" b="1" i="0" u="none" strike="noStrike" kern="1200" cap="none" spc="0" baseline="0">
                <a:solidFill>
                  <a:srgbClr val="FF0000"/>
                </a:solidFill>
                <a:latin typeface="Times New Roman" panose="02020603050405020304" charset="0"/>
                <a:ea typeface="楷体_GB2312" pitchFamily="49" charset="-122"/>
                <a:cs typeface="楷体_GB2312" pitchFamily="49" charset="-122"/>
              </a:endParaRPr>
            </a:p>
          </p:txBody>
        </p:sp>
        <p:grpSp>
          <p:nvGrpSpPr>
            <p:cNvPr id="3939" name="组合"/>
            <p:cNvGrpSpPr/>
            <p:nvPr/>
          </p:nvGrpSpPr>
          <p:grpSpPr>
            <a:xfrm>
              <a:off x="2366962" y="1647825"/>
              <a:ext cx="1147761" cy="1323973"/>
              <a:chOff x="2366962" y="1647825"/>
              <a:chExt cx="1147761" cy="1323973"/>
            </a:xfrm>
          </p:grpSpPr>
          <p:sp>
            <p:nvSpPr>
              <p:cNvPr id="3933" name="矩形"/>
              <p:cNvSpPr/>
              <p:nvPr/>
            </p:nvSpPr>
            <p:spPr>
              <a:xfrm rot="10800000">
                <a:off x="2740025" y="2438400"/>
                <a:ext cx="388936" cy="152400"/>
              </a:xfrm>
              <a:prstGeom prst="rect">
                <a:avLst/>
              </a:prstGeom>
              <a:noFill/>
              <a:ln w="38100" cap="flat" cmpd="sng">
                <a:solidFill>
                  <a:srgbClr val="0000FF"/>
                </a:solidFill>
                <a:prstDash val="solid"/>
                <a:miter/>
              </a:ln>
            </p:spPr>
          </p:sp>
          <p:sp>
            <p:nvSpPr>
              <p:cNvPr id="3934" name="直线"/>
              <p:cNvSpPr/>
              <p:nvPr/>
            </p:nvSpPr>
            <p:spPr>
              <a:xfrm>
                <a:off x="2366962" y="1905000"/>
                <a:ext cx="0" cy="633412"/>
              </a:xfrm>
              <a:prstGeom prst="line">
                <a:avLst/>
              </a:prstGeom>
              <a:noFill/>
              <a:ln w="38100" cap="flat" cmpd="sng">
                <a:solidFill>
                  <a:srgbClr val="0000FF"/>
                </a:solidFill>
                <a:prstDash val="solid"/>
                <a:round/>
              </a:ln>
            </p:spPr>
          </p:sp>
          <p:sp>
            <p:nvSpPr>
              <p:cNvPr id="3935" name="直线"/>
              <p:cNvSpPr/>
              <p:nvPr/>
            </p:nvSpPr>
            <p:spPr>
              <a:xfrm>
                <a:off x="2366962" y="2501899"/>
                <a:ext cx="385762" cy="0"/>
              </a:xfrm>
              <a:prstGeom prst="line">
                <a:avLst/>
              </a:prstGeom>
              <a:noFill/>
              <a:ln w="38100" cap="flat" cmpd="sng">
                <a:solidFill>
                  <a:srgbClr val="0000FF"/>
                </a:solidFill>
                <a:prstDash val="solid"/>
                <a:round/>
              </a:ln>
            </p:spPr>
          </p:sp>
          <p:sp>
            <p:nvSpPr>
              <p:cNvPr id="3936" name="直线"/>
              <p:cNvSpPr/>
              <p:nvPr/>
            </p:nvSpPr>
            <p:spPr>
              <a:xfrm>
                <a:off x="3122611" y="2501899"/>
                <a:ext cx="392111" cy="0"/>
              </a:xfrm>
              <a:prstGeom prst="line">
                <a:avLst/>
              </a:prstGeom>
              <a:noFill/>
              <a:ln w="38100" cap="flat" cmpd="sng">
                <a:solidFill>
                  <a:srgbClr val="0000FF"/>
                </a:solidFill>
                <a:prstDash val="solid"/>
                <a:round/>
              </a:ln>
            </p:spPr>
          </p:sp>
          <p:sp>
            <p:nvSpPr>
              <p:cNvPr id="3937" name="直线"/>
              <p:cNvSpPr/>
              <p:nvPr/>
            </p:nvSpPr>
            <p:spPr>
              <a:xfrm flipV="1">
                <a:off x="3509962" y="1647825"/>
                <a:ext cx="0" cy="888998"/>
              </a:xfrm>
              <a:prstGeom prst="line">
                <a:avLst/>
              </a:prstGeom>
              <a:noFill/>
              <a:ln w="38100" cap="flat" cmpd="sng">
                <a:solidFill>
                  <a:srgbClr val="0000FF"/>
                </a:solidFill>
                <a:prstDash val="solid"/>
                <a:round/>
              </a:ln>
            </p:spPr>
          </p:sp>
          <p:sp>
            <p:nvSpPr>
              <p:cNvPr id="3938" name="矩形"/>
              <p:cNvSpPr/>
              <p:nvPr/>
            </p:nvSpPr>
            <p:spPr>
              <a:xfrm>
                <a:off x="2671762" y="2514598"/>
                <a:ext cx="838198"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F</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sp>
          <p:nvSpPr>
            <p:cNvPr id="3940" name="矩形"/>
            <p:cNvSpPr/>
            <p:nvPr/>
          </p:nvSpPr>
          <p:spPr>
            <a:xfrm>
              <a:off x="1757362" y="1890712"/>
              <a:ext cx="569912" cy="46196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941" name="矩形"/>
            <p:cNvSpPr/>
            <p:nvPr/>
          </p:nvSpPr>
          <p:spPr>
            <a:xfrm>
              <a:off x="3809999" y="1676400"/>
              <a:ext cx="6857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942" name="矩形"/>
            <p:cNvSpPr/>
            <p:nvPr/>
          </p:nvSpPr>
          <p:spPr>
            <a:xfrm>
              <a:off x="690563" y="1600200"/>
              <a:ext cx="6857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3943" name="矩形"/>
            <p:cNvSpPr/>
            <p:nvPr/>
          </p:nvSpPr>
          <p:spPr>
            <a:xfrm>
              <a:off x="1804988" y="1828800"/>
              <a:ext cx="409574" cy="125411"/>
            </a:xfrm>
            <a:prstGeom prst="rect">
              <a:avLst/>
            </a:prstGeom>
            <a:noFill/>
            <a:ln w="38100" cap="flat" cmpd="sng">
              <a:solidFill>
                <a:srgbClr val="000000"/>
              </a:solidFill>
              <a:prstDash val="solid"/>
              <a:miter/>
            </a:ln>
          </p:spPr>
        </p:sp>
        <p:sp>
          <p:nvSpPr>
            <p:cNvPr id="3944" name="矩形"/>
            <p:cNvSpPr/>
            <p:nvPr/>
          </p:nvSpPr>
          <p:spPr>
            <a:xfrm>
              <a:off x="1804988" y="1417637"/>
              <a:ext cx="409574" cy="125411"/>
            </a:xfrm>
            <a:prstGeom prst="rect">
              <a:avLst/>
            </a:prstGeom>
            <a:noFill/>
            <a:ln w="38100" cap="flat" cmpd="sng">
              <a:solidFill>
                <a:srgbClr val="000000"/>
              </a:solidFill>
              <a:prstDash val="solid"/>
              <a:miter/>
            </a:ln>
          </p:spPr>
        </p:sp>
        <p:sp>
          <p:nvSpPr>
            <p:cNvPr id="3945" name="直线"/>
            <p:cNvSpPr/>
            <p:nvPr/>
          </p:nvSpPr>
          <p:spPr>
            <a:xfrm flipH="1">
              <a:off x="1147762" y="1477962"/>
              <a:ext cx="665161" cy="0"/>
            </a:xfrm>
            <a:prstGeom prst="line">
              <a:avLst/>
            </a:prstGeom>
            <a:noFill/>
            <a:ln w="38100" cap="flat" cmpd="sng">
              <a:solidFill>
                <a:srgbClr val="000000"/>
              </a:solidFill>
              <a:prstDash val="solid"/>
              <a:round/>
            </a:ln>
          </p:spPr>
        </p:sp>
        <p:sp>
          <p:nvSpPr>
            <p:cNvPr id="3946" name="直线"/>
            <p:cNvSpPr/>
            <p:nvPr/>
          </p:nvSpPr>
          <p:spPr>
            <a:xfrm flipH="1">
              <a:off x="1528762" y="1905000"/>
              <a:ext cx="266700" cy="0"/>
            </a:xfrm>
            <a:prstGeom prst="line">
              <a:avLst/>
            </a:prstGeom>
            <a:noFill/>
            <a:ln w="38100" cap="flat" cmpd="sng">
              <a:solidFill>
                <a:srgbClr val="000000"/>
              </a:solidFill>
              <a:prstDash val="solid"/>
              <a:round/>
            </a:ln>
          </p:spPr>
        </p:sp>
        <p:sp>
          <p:nvSpPr>
            <p:cNvPr id="3947" name="矩形" descr="40%"/>
            <p:cNvSpPr/>
            <p:nvPr/>
          </p:nvSpPr>
          <p:spPr>
            <a:xfrm>
              <a:off x="2516187" y="1112837"/>
              <a:ext cx="822324" cy="982662"/>
            </a:xfrm>
            <a:prstGeom prst="rect">
              <a:avLst/>
            </a:prstGeom>
            <a:noFill/>
            <a:ln w="38100" cap="flat" cmpd="sng">
              <a:solidFill>
                <a:srgbClr val="000000"/>
              </a:solidFill>
              <a:prstDash val="solid"/>
              <a:miter/>
            </a:ln>
          </p:spPr>
        </p:sp>
        <p:sp>
          <p:nvSpPr>
            <p:cNvPr id="3948" name="矩形"/>
            <p:cNvSpPr/>
            <p:nvPr/>
          </p:nvSpPr>
          <p:spPr>
            <a:xfrm>
              <a:off x="2505075" y="1625600"/>
              <a:ext cx="3540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49" name="矩形"/>
            <p:cNvSpPr/>
            <p:nvPr/>
          </p:nvSpPr>
          <p:spPr>
            <a:xfrm>
              <a:off x="3009899" y="1401762"/>
              <a:ext cx="638174"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50" name="矩形"/>
            <p:cNvSpPr/>
            <p:nvPr/>
          </p:nvSpPr>
          <p:spPr>
            <a:xfrm>
              <a:off x="2849562" y="1055687"/>
              <a:ext cx="8366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51" name="直线"/>
            <p:cNvSpPr/>
            <p:nvPr/>
          </p:nvSpPr>
          <p:spPr>
            <a:xfrm>
              <a:off x="2198687" y="1890712"/>
              <a:ext cx="315911" cy="0"/>
            </a:xfrm>
            <a:prstGeom prst="line">
              <a:avLst/>
            </a:prstGeom>
            <a:noFill/>
            <a:ln w="38100" cap="flat" cmpd="sng">
              <a:solidFill>
                <a:srgbClr val="000000"/>
              </a:solidFill>
              <a:prstDash val="solid"/>
              <a:round/>
            </a:ln>
          </p:spPr>
        </p:sp>
        <p:sp>
          <p:nvSpPr>
            <p:cNvPr id="3952" name="直线"/>
            <p:cNvSpPr/>
            <p:nvPr/>
          </p:nvSpPr>
          <p:spPr>
            <a:xfrm>
              <a:off x="3338512" y="1630361"/>
              <a:ext cx="403225" cy="0"/>
            </a:xfrm>
            <a:prstGeom prst="line">
              <a:avLst/>
            </a:prstGeom>
            <a:noFill/>
            <a:ln w="38100" cap="flat" cmpd="sng">
              <a:solidFill>
                <a:srgbClr val="000000"/>
              </a:solidFill>
              <a:prstDash val="solid"/>
              <a:round/>
            </a:ln>
          </p:spPr>
        </p:sp>
        <p:sp>
          <p:nvSpPr>
            <p:cNvPr id="3953" name="直线"/>
            <p:cNvSpPr/>
            <p:nvPr/>
          </p:nvSpPr>
          <p:spPr>
            <a:xfrm>
              <a:off x="2362200" y="838200"/>
              <a:ext cx="0" cy="0"/>
            </a:xfrm>
            <a:prstGeom prst="line">
              <a:avLst/>
            </a:prstGeom>
            <a:noFill/>
            <a:ln w="28575" cap="flat" cmpd="sng">
              <a:solidFill>
                <a:srgbClr val="000000"/>
              </a:solidFill>
              <a:prstDash val="solid"/>
              <a:round/>
            </a:ln>
          </p:spPr>
        </p:sp>
        <p:sp>
          <p:nvSpPr>
            <p:cNvPr id="3954" name="直线"/>
            <p:cNvSpPr/>
            <p:nvPr/>
          </p:nvSpPr>
          <p:spPr>
            <a:xfrm>
              <a:off x="2198687" y="1479549"/>
              <a:ext cx="315911" cy="0"/>
            </a:xfrm>
            <a:prstGeom prst="line">
              <a:avLst/>
            </a:prstGeom>
            <a:noFill/>
            <a:ln w="38100" cap="flat" cmpd="sng">
              <a:solidFill>
                <a:srgbClr val="000000"/>
              </a:solidFill>
              <a:prstDash val="solid"/>
              <a:round/>
            </a:ln>
          </p:spPr>
        </p:sp>
        <p:sp>
          <p:nvSpPr>
            <p:cNvPr id="3955" name="矩形"/>
            <p:cNvSpPr/>
            <p:nvPr/>
          </p:nvSpPr>
          <p:spPr>
            <a:xfrm>
              <a:off x="2516187" y="1193800"/>
              <a:ext cx="5222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56" name="矩形"/>
            <p:cNvSpPr/>
            <p:nvPr/>
          </p:nvSpPr>
          <p:spPr>
            <a:xfrm rot="5400000">
              <a:off x="2624137" y="1074737"/>
              <a:ext cx="371474" cy="457199"/>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3957" name="椭圆"/>
            <p:cNvSpPr/>
            <p:nvPr/>
          </p:nvSpPr>
          <p:spPr>
            <a:xfrm>
              <a:off x="3733799" y="1576386"/>
              <a:ext cx="100012" cy="100012"/>
            </a:xfrm>
            <a:prstGeom prst="ellipse">
              <a:avLst/>
            </a:prstGeom>
            <a:noFill/>
            <a:ln w="38100" cap="flat" cmpd="sng">
              <a:solidFill>
                <a:srgbClr val="000000"/>
              </a:solidFill>
              <a:prstDash val="solid"/>
              <a:round/>
            </a:ln>
          </p:spPr>
        </p:sp>
        <p:sp>
          <p:nvSpPr>
            <p:cNvPr id="3958" name="椭圆"/>
            <p:cNvSpPr/>
            <p:nvPr/>
          </p:nvSpPr>
          <p:spPr>
            <a:xfrm>
              <a:off x="1071562" y="1423987"/>
              <a:ext cx="100012" cy="100012"/>
            </a:xfrm>
            <a:prstGeom prst="ellipse">
              <a:avLst/>
            </a:prstGeom>
            <a:noFill/>
            <a:ln w="38100" cap="flat" cmpd="sng">
              <a:solidFill>
                <a:srgbClr val="000000"/>
              </a:solidFill>
              <a:prstDash val="solid"/>
              <a:round/>
            </a:ln>
          </p:spPr>
        </p:sp>
        <p:sp>
          <p:nvSpPr>
            <p:cNvPr id="3959" name="矩形"/>
            <p:cNvSpPr/>
            <p:nvPr/>
          </p:nvSpPr>
          <p:spPr>
            <a:xfrm>
              <a:off x="1806574" y="976312"/>
              <a:ext cx="560387"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3964" name="组合"/>
            <p:cNvGrpSpPr/>
            <p:nvPr/>
          </p:nvGrpSpPr>
          <p:grpSpPr>
            <a:xfrm>
              <a:off x="3657600" y="2262187"/>
              <a:ext cx="234948" cy="328612"/>
              <a:chOff x="3657600" y="2262187"/>
              <a:chExt cx="234948" cy="328612"/>
            </a:xfrm>
          </p:grpSpPr>
          <p:grpSp>
            <p:nvGrpSpPr>
              <p:cNvPr id="3962" name="组合"/>
              <p:cNvGrpSpPr/>
              <p:nvPr/>
            </p:nvGrpSpPr>
            <p:grpSpPr>
              <a:xfrm>
                <a:off x="3657600" y="2347913"/>
                <a:ext cx="234948" cy="242886"/>
                <a:chOff x="3657600" y="2347913"/>
                <a:chExt cx="234948" cy="242886"/>
              </a:xfrm>
            </p:grpSpPr>
            <p:sp>
              <p:nvSpPr>
                <p:cNvPr id="3960" name="直线"/>
                <p:cNvSpPr/>
                <p:nvPr/>
              </p:nvSpPr>
              <p:spPr>
                <a:xfrm>
                  <a:off x="3657600" y="2590799"/>
                  <a:ext cx="234948" cy="0"/>
                </a:xfrm>
                <a:prstGeom prst="line">
                  <a:avLst/>
                </a:prstGeom>
                <a:noFill/>
                <a:ln w="38100" cap="flat" cmpd="sng">
                  <a:solidFill>
                    <a:srgbClr val="000000"/>
                  </a:solidFill>
                  <a:prstDash val="solid"/>
                  <a:round/>
                </a:ln>
              </p:spPr>
            </p:sp>
            <p:sp>
              <p:nvSpPr>
                <p:cNvPr id="3961" name="直线"/>
                <p:cNvSpPr/>
                <p:nvPr/>
              </p:nvSpPr>
              <p:spPr>
                <a:xfrm>
                  <a:off x="3779519" y="2347913"/>
                  <a:ext cx="0" cy="242886"/>
                </a:xfrm>
                <a:prstGeom prst="line">
                  <a:avLst/>
                </a:prstGeom>
                <a:noFill/>
                <a:ln w="38100" cap="flat" cmpd="sng">
                  <a:solidFill>
                    <a:srgbClr val="000000"/>
                  </a:solidFill>
                  <a:prstDash val="solid"/>
                  <a:round/>
                </a:ln>
              </p:spPr>
            </p:sp>
          </p:grpSp>
          <p:sp>
            <p:nvSpPr>
              <p:cNvPr id="3963" name="椭圆"/>
              <p:cNvSpPr/>
              <p:nvPr/>
            </p:nvSpPr>
            <p:spPr>
              <a:xfrm>
                <a:off x="3733800" y="2262187"/>
                <a:ext cx="100012" cy="100012"/>
              </a:xfrm>
              <a:prstGeom prst="ellipse">
                <a:avLst/>
              </a:prstGeom>
              <a:noFill/>
              <a:ln w="38100" cap="flat" cmpd="sng">
                <a:solidFill>
                  <a:srgbClr val="000000"/>
                </a:solidFill>
                <a:prstDash val="solid"/>
                <a:round/>
              </a:ln>
            </p:spPr>
          </p:sp>
        </p:grpSp>
        <p:sp>
          <p:nvSpPr>
            <p:cNvPr id="3965" name="矩形"/>
            <p:cNvSpPr/>
            <p:nvPr/>
          </p:nvSpPr>
          <p:spPr>
            <a:xfrm>
              <a:off x="3809999" y="1385887"/>
              <a:ext cx="4572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966" name="矩形"/>
            <p:cNvSpPr/>
            <p:nvPr/>
          </p:nvSpPr>
          <p:spPr>
            <a:xfrm>
              <a:off x="3809999" y="2071687"/>
              <a:ext cx="4572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3967" name="矩形"/>
            <p:cNvSpPr/>
            <p:nvPr/>
          </p:nvSpPr>
          <p:spPr>
            <a:xfrm>
              <a:off x="727075" y="1233487"/>
              <a:ext cx="4571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3972" name="组合"/>
            <p:cNvGrpSpPr/>
            <p:nvPr/>
          </p:nvGrpSpPr>
          <p:grpSpPr>
            <a:xfrm>
              <a:off x="989013" y="2424112"/>
              <a:ext cx="234949" cy="328613"/>
              <a:chOff x="989013" y="2424112"/>
              <a:chExt cx="234949" cy="328613"/>
            </a:xfrm>
          </p:grpSpPr>
          <p:grpSp>
            <p:nvGrpSpPr>
              <p:cNvPr id="3970" name="组合"/>
              <p:cNvGrpSpPr/>
              <p:nvPr/>
            </p:nvGrpSpPr>
            <p:grpSpPr>
              <a:xfrm>
                <a:off x="989013" y="2509838"/>
                <a:ext cx="234949" cy="242886"/>
                <a:chOff x="989013" y="2509838"/>
                <a:chExt cx="234949" cy="242886"/>
              </a:xfrm>
            </p:grpSpPr>
            <p:sp>
              <p:nvSpPr>
                <p:cNvPr id="3968" name="直线"/>
                <p:cNvSpPr/>
                <p:nvPr/>
              </p:nvSpPr>
              <p:spPr>
                <a:xfrm>
                  <a:off x="989013" y="2752725"/>
                  <a:ext cx="234949" cy="0"/>
                </a:xfrm>
                <a:prstGeom prst="line">
                  <a:avLst/>
                </a:prstGeom>
                <a:noFill/>
                <a:ln w="38100" cap="flat" cmpd="sng">
                  <a:solidFill>
                    <a:srgbClr val="000000"/>
                  </a:solidFill>
                  <a:prstDash val="solid"/>
                  <a:round/>
                </a:ln>
              </p:spPr>
            </p:sp>
            <p:sp>
              <p:nvSpPr>
                <p:cNvPr id="3969" name="直线"/>
                <p:cNvSpPr/>
                <p:nvPr/>
              </p:nvSpPr>
              <p:spPr>
                <a:xfrm>
                  <a:off x="1110932" y="2509838"/>
                  <a:ext cx="0" cy="242886"/>
                </a:xfrm>
                <a:prstGeom prst="line">
                  <a:avLst/>
                </a:prstGeom>
                <a:noFill/>
                <a:ln w="38100" cap="flat" cmpd="sng">
                  <a:solidFill>
                    <a:srgbClr val="000000"/>
                  </a:solidFill>
                  <a:prstDash val="solid"/>
                  <a:round/>
                </a:ln>
              </p:spPr>
            </p:sp>
          </p:grpSp>
          <p:sp>
            <p:nvSpPr>
              <p:cNvPr id="3971" name="椭圆"/>
              <p:cNvSpPr/>
              <p:nvPr/>
            </p:nvSpPr>
            <p:spPr>
              <a:xfrm>
                <a:off x="1065213" y="2424112"/>
                <a:ext cx="100012" cy="100011"/>
              </a:xfrm>
              <a:prstGeom prst="ellipse">
                <a:avLst/>
              </a:prstGeom>
              <a:noFill/>
              <a:ln w="38100" cap="flat" cmpd="sng">
                <a:solidFill>
                  <a:srgbClr val="000000"/>
                </a:solidFill>
                <a:prstDash val="solid"/>
                <a:round/>
              </a:ln>
            </p:spPr>
          </p:sp>
        </p:grpSp>
        <p:sp>
          <p:nvSpPr>
            <p:cNvPr id="3973" name="矩形"/>
            <p:cNvSpPr/>
            <p:nvPr/>
          </p:nvSpPr>
          <p:spPr>
            <a:xfrm>
              <a:off x="690563" y="2033587"/>
              <a:ext cx="45719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3996" name="组合"/>
          <p:cNvGrpSpPr/>
          <p:nvPr/>
        </p:nvGrpSpPr>
        <p:grpSpPr>
          <a:xfrm>
            <a:off x="4953000" y="14288"/>
            <a:ext cx="3200399" cy="3446461"/>
            <a:chOff x="4953000" y="14288"/>
            <a:chExt cx="3200399" cy="3446461"/>
          </a:xfrm>
        </p:grpSpPr>
        <p:sp>
          <p:nvSpPr>
            <p:cNvPr id="3975" name="直线"/>
            <p:cNvSpPr/>
            <p:nvPr/>
          </p:nvSpPr>
          <p:spPr>
            <a:xfrm>
              <a:off x="6096000" y="1570037"/>
              <a:ext cx="0" cy="76200"/>
            </a:xfrm>
            <a:prstGeom prst="line">
              <a:avLst/>
            </a:prstGeom>
            <a:noFill/>
            <a:ln w="9525" cap="flat" cmpd="sng">
              <a:solidFill>
                <a:srgbClr val="000000"/>
              </a:solidFill>
              <a:prstDash val="solid"/>
              <a:round/>
            </a:ln>
          </p:spPr>
        </p:sp>
        <p:sp>
          <p:nvSpPr>
            <p:cNvPr id="3976" name="直线"/>
            <p:cNvSpPr/>
            <p:nvPr/>
          </p:nvSpPr>
          <p:spPr>
            <a:xfrm rot="5400000">
              <a:off x="6057899" y="2446336"/>
              <a:ext cx="0" cy="76200"/>
            </a:xfrm>
            <a:prstGeom prst="line">
              <a:avLst/>
            </a:prstGeom>
            <a:noFill/>
            <a:ln w="9525" cap="flat" cmpd="sng">
              <a:solidFill>
                <a:srgbClr val="000000"/>
              </a:solidFill>
              <a:prstDash val="solid"/>
              <a:round/>
            </a:ln>
          </p:spPr>
        </p:sp>
        <p:sp>
          <p:nvSpPr>
            <p:cNvPr id="3977" name="直线"/>
            <p:cNvSpPr/>
            <p:nvPr/>
          </p:nvSpPr>
          <p:spPr>
            <a:xfrm>
              <a:off x="6553200" y="1646236"/>
              <a:ext cx="0" cy="0"/>
            </a:xfrm>
            <a:prstGeom prst="line">
              <a:avLst/>
            </a:prstGeom>
            <a:noFill/>
            <a:ln w="9525" cap="flat" cmpd="sng">
              <a:solidFill>
                <a:srgbClr val="000000"/>
              </a:solidFill>
              <a:prstDash val="solid"/>
              <a:round/>
            </a:ln>
          </p:spPr>
        </p:sp>
        <p:sp>
          <p:nvSpPr>
            <p:cNvPr id="3978" name="直线"/>
            <p:cNvSpPr/>
            <p:nvPr/>
          </p:nvSpPr>
          <p:spPr>
            <a:xfrm>
              <a:off x="6553200" y="1646236"/>
              <a:ext cx="0" cy="0"/>
            </a:xfrm>
            <a:prstGeom prst="line">
              <a:avLst/>
            </a:prstGeom>
            <a:noFill/>
            <a:ln w="9525" cap="flat" cmpd="sng">
              <a:solidFill>
                <a:srgbClr val="000000"/>
              </a:solidFill>
              <a:prstDash val="solid"/>
              <a:round/>
            </a:ln>
          </p:spPr>
        </p:sp>
        <p:sp>
          <p:nvSpPr>
            <p:cNvPr id="3979" name="直线"/>
            <p:cNvSpPr/>
            <p:nvPr/>
          </p:nvSpPr>
          <p:spPr>
            <a:xfrm flipV="1">
              <a:off x="6553200" y="1646236"/>
              <a:ext cx="0" cy="0"/>
            </a:xfrm>
            <a:prstGeom prst="line">
              <a:avLst/>
            </a:prstGeom>
            <a:noFill/>
            <a:ln w="9525" cap="flat" cmpd="sng">
              <a:solidFill>
                <a:srgbClr val="000000"/>
              </a:solidFill>
              <a:prstDash val="solid"/>
              <a:round/>
            </a:ln>
          </p:spPr>
        </p:sp>
        <p:sp>
          <p:nvSpPr>
            <p:cNvPr id="3980" name="直线"/>
            <p:cNvSpPr/>
            <p:nvPr/>
          </p:nvSpPr>
          <p:spPr>
            <a:xfrm>
              <a:off x="6477000" y="1646236"/>
              <a:ext cx="0" cy="0"/>
            </a:xfrm>
            <a:prstGeom prst="line">
              <a:avLst/>
            </a:prstGeom>
            <a:noFill/>
            <a:ln w="9525" cap="flat" cmpd="sng">
              <a:solidFill>
                <a:srgbClr val="000000"/>
              </a:solidFill>
              <a:prstDash val="solid"/>
              <a:round/>
            </a:ln>
          </p:spPr>
        </p:sp>
        <p:sp>
          <p:nvSpPr>
            <p:cNvPr id="3981" name="直线"/>
            <p:cNvSpPr/>
            <p:nvPr/>
          </p:nvSpPr>
          <p:spPr>
            <a:xfrm>
              <a:off x="6629400" y="1646236"/>
              <a:ext cx="0" cy="0"/>
            </a:xfrm>
            <a:prstGeom prst="line">
              <a:avLst/>
            </a:prstGeom>
            <a:noFill/>
            <a:ln w="9525" cap="flat" cmpd="sng">
              <a:solidFill>
                <a:srgbClr val="000000"/>
              </a:solidFill>
              <a:prstDash val="solid"/>
              <a:round/>
            </a:ln>
          </p:spPr>
        </p:sp>
        <p:sp>
          <p:nvSpPr>
            <p:cNvPr id="3982" name="直线"/>
            <p:cNvSpPr/>
            <p:nvPr/>
          </p:nvSpPr>
          <p:spPr>
            <a:xfrm>
              <a:off x="6629400" y="1646236"/>
              <a:ext cx="0" cy="0"/>
            </a:xfrm>
            <a:prstGeom prst="line">
              <a:avLst/>
            </a:prstGeom>
            <a:noFill/>
            <a:ln w="9525" cap="flat" cmpd="sng">
              <a:solidFill>
                <a:srgbClr val="000000"/>
              </a:solidFill>
              <a:prstDash val="solid"/>
              <a:round/>
            </a:ln>
          </p:spPr>
        </p:sp>
        <p:sp>
          <p:nvSpPr>
            <p:cNvPr id="3983" name="直线"/>
            <p:cNvSpPr/>
            <p:nvPr/>
          </p:nvSpPr>
          <p:spPr>
            <a:xfrm>
              <a:off x="6629400" y="1646236"/>
              <a:ext cx="0" cy="0"/>
            </a:xfrm>
            <a:prstGeom prst="line">
              <a:avLst/>
            </a:prstGeom>
            <a:noFill/>
            <a:ln w="9525" cap="flat" cmpd="sng">
              <a:solidFill>
                <a:srgbClr val="000000"/>
              </a:solidFill>
              <a:prstDash val="solid"/>
              <a:round/>
            </a:ln>
          </p:spPr>
        </p:sp>
        <p:sp>
          <p:nvSpPr>
            <p:cNvPr id="3984" name="直线"/>
            <p:cNvSpPr/>
            <p:nvPr/>
          </p:nvSpPr>
          <p:spPr>
            <a:xfrm>
              <a:off x="7010399" y="1570037"/>
              <a:ext cx="0" cy="76200"/>
            </a:xfrm>
            <a:prstGeom prst="line">
              <a:avLst/>
            </a:prstGeom>
            <a:noFill/>
            <a:ln w="9525" cap="flat" cmpd="sng">
              <a:solidFill>
                <a:srgbClr val="000000"/>
              </a:solidFill>
              <a:prstDash val="solid"/>
              <a:round/>
            </a:ln>
          </p:spPr>
        </p:sp>
        <p:sp>
          <p:nvSpPr>
            <p:cNvPr id="3985" name="直线"/>
            <p:cNvSpPr/>
            <p:nvPr/>
          </p:nvSpPr>
          <p:spPr>
            <a:xfrm rot="5400000">
              <a:off x="5981699" y="769937"/>
              <a:ext cx="0" cy="76200"/>
            </a:xfrm>
            <a:prstGeom prst="line">
              <a:avLst/>
            </a:prstGeom>
            <a:noFill/>
            <a:ln w="9525" cap="flat" cmpd="sng">
              <a:solidFill>
                <a:srgbClr val="000000"/>
              </a:solidFill>
              <a:prstDash val="solid"/>
              <a:round/>
            </a:ln>
          </p:spPr>
        </p:sp>
        <p:sp>
          <p:nvSpPr>
            <p:cNvPr id="3986" name="直线"/>
            <p:cNvSpPr/>
            <p:nvPr/>
          </p:nvSpPr>
          <p:spPr>
            <a:xfrm flipV="1">
              <a:off x="5943599" y="274638"/>
              <a:ext cx="0" cy="2666999"/>
            </a:xfrm>
            <a:prstGeom prst="line">
              <a:avLst/>
            </a:prstGeom>
            <a:noFill/>
            <a:ln w="38100" cap="flat" cmpd="sng">
              <a:solidFill>
                <a:srgbClr val="000000"/>
              </a:solidFill>
              <a:prstDash val="solid"/>
              <a:round/>
              <a:tailEnd type="stealth" w="sm" len="lg"/>
            </a:ln>
          </p:spPr>
        </p:sp>
        <p:sp>
          <p:nvSpPr>
            <p:cNvPr id="3987" name="直线"/>
            <p:cNvSpPr/>
            <p:nvPr/>
          </p:nvSpPr>
          <p:spPr>
            <a:xfrm>
              <a:off x="4953000" y="1646236"/>
              <a:ext cx="2922587" cy="0"/>
            </a:xfrm>
            <a:prstGeom prst="line">
              <a:avLst/>
            </a:prstGeom>
            <a:noFill/>
            <a:ln w="38100" cap="flat" cmpd="sng">
              <a:solidFill>
                <a:srgbClr val="000000"/>
              </a:solidFill>
              <a:prstDash val="solid"/>
              <a:round/>
              <a:tailEnd type="stealth" w="sm" len="lg"/>
            </a:ln>
          </p:spPr>
        </p:sp>
        <p:sp>
          <p:nvSpPr>
            <p:cNvPr id="3988" name="矩形"/>
            <p:cNvSpPr/>
            <p:nvPr/>
          </p:nvSpPr>
          <p:spPr>
            <a:xfrm>
              <a:off x="7543800" y="1538287"/>
              <a:ext cx="5333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989" name="矩形"/>
            <p:cNvSpPr/>
            <p:nvPr/>
          </p:nvSpPr>
          <p:spPr>
            <a:xfrm>
              <a:off x="5410200" y="14288"/>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990" name="矩形"/>
            <p:cNvSpPr/>
            <p:nvPr/>
          </p:nvSpPr>
          <p:spPr>
            <a:xfrm flipH="1">
              <a:off x="5638800" y="1646236"/>
              <a:ext cx="381000" cy="39687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3200" b="0"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991" name="矩形"/>
            <p:cNvSpPr/>
            <p:nvPr/>
          </p:nvSpPr>
          <p:spPr>
            <a:xfrm>
              <a:off x="4953000" y="2133600"/>
              <a:ext cx="1371598"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32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3992" name="矩形"/>
            <p:cNvSpPr/>
            <p:nvPr/>
          </p:nvSpPr>
          <p:spPr>
            <a:xfrm>
              <a:off x="5715000" y="350836"/>
              <a:ext cx="1371598"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4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400" b="1" i="0"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32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3993" name="对象"/>
            <p:cNvGraphicFramePr>
              <a:graphicFrameLocks noChangeAspect="1"/>
            </p:cNvGraphicFramePr>
            <p:nvPr/>
          </p:nvGraphicFramePr>
          <p:xfrm>
            <a:off x="6110255" y="1279536"/>
            <a:ext cx="465137" cy="396873"/>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lum contrast="-20000"/>
                        </a:blip>
                        <a:stretch>
                          <a:fillRect/>
                        </a:stretch>
                      </p:blipFill>
                      <p:spPr>
                        <a:xfrm>
                          <a:off x="6110255" y="1279536"/>
                          <a:ext cx="465137" cy="396873"/>
                        </a:xfrm>
                        <a:prstGeom prst="rect">
                          <a:avLst/>
                        </a:prstGeom>
                        <a:noFill/>
                        <a:ln w="9525" cap="flat" cmpd="sng">
                          <a:noFill/>
                          <a:prstDash val="solid"/>
                          <a:miter/>
                        </a:ln>
                      </p:spPr>
                    </p:pic>
                  </p:oleObj>
                </mc:Fallback>
              </mc:AlternateContent>
            </a:graphicData>
          </a:graphic>
        </p:graphicFrame>
        <p:sp>
          <p:nvSpPr>
            <p:cNvPr id="3994" name="矩形"/>
            <p:cNvSpPr/>
            <p:nvPr/>
          </p:nvSpPr>
          <p:spPr>
            <a:xfrm>
              <a:off x="5334001" y="2941637"/>
              <a:ext cx="2819399"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电压传输特性</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3995" name="对象"/>
            <p:cNvGraphicFramePr>
              <a:graphicFrameLocks noChangeAspect="1"/>
            </p:cNvGraphicFramePr>
            <p:nvPr/>
          </p:nvGraphicFramePr>
          <p:xfrm>
            <a:off x="7077103" y="1295398"/>
            <a:ext cx="414263" cy="395287"/>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lum contrast="-20000"/>
                        </a:blip>
                        <a:stretch>
                          <a:fillRect/>
                        </a:stretch>
                      </p:blipFill>
                      <p:spPr>
                        <a:xfrm>
                          <a:off x="7077103" y="1295398"/>
                          <a:ext cx="414263" cy="395287"/>
                        </a:xfrm>
                        <a:prstGeom prst="rect">
                          <a:avLst/>
                        </a:prstGeom>
                        <a:noFill/>
                        <a:ln w="9525" cap="flat" cmpd="sng">
                          <a:noFill/>
                          <a:prstDash val="solid"/>
                          <a:miter/>
                        </a:ln>
                      </p:spPr>
                    </p:pic>
                  </p:oleObj>
                </mc:Fallback>
              </mc:AlternateContent>
            </a:graphicData>
          </a:graphic>
        </p:graphicFrame>
      </p:grpSp>
      <p:sp>
        <p:nvSpPr>
          <p:cNvPr id="3997" name="矩形"/>
          <p:cNvSpPr/>
          <p:nvPr/>
        </p:nvSpPr>
        <p:spPr>
          <a:xfrm>
            <a:off x="381000" y="381000"/>
            <a:ext cx="4187824" cy="519113"/>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当参考电压</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U</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R</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不等于零时</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887"/>
                                        </p:tgtEl>
                                        <p:attrNameLst>
                                          <p:attrName>style.visibility</p:attrName>
                                        </p:attrNameLst>
                                      </p:cBhvr>
                                      <p:to>
                                        <p:strVal val="visible"/>
                                      </p:to>
                                    </p:set>
                                    <p:animEffect transition="in" filter="blinds(vertical)">
                                      <p:cBhvr>
                                        <p:cTn id="7" dur="500"/>
                                        <p:tgtEl>
                                          <p:spTgt spid="38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888"/>
                                        </p:tgtEl>
                                        <p:attrNameLst>
                                          <p:attrName>style.visibility</p:attrName>
                                        </p:attrNameLst>
                                      </p:cBhvr>
                                      <p:to>
                                        <p:strVal val="visible"/>
                                      </p:to>
                                    </p:set>
                                    <p:animEffect transition="in" filter="blinds(vertical)">
                                      <p:cBhvr>
                                        <p:cTn id="12" dur="500"/>
                                        <p:tgtEl>
                                          <p:spTgt spid="38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25"/>
                                        </p:tgtEl>
                                        <p:attrNameLst>
                                          <p:attrName>style.visibility</p:attrName>
                                        </p:attrNameLst>
                                      </p:cBhvr>
                                      <p:to>
                                        <p:strVal val="visible"/>
                                      </p:to>
                                    </p:set>
                                    <p:animEffect transition="in" filter="wipe(left)">
                                      <p:cBhvr>
                                        <p:cTn id="17" dur="500"/>
                                        <p:tgtEl>
                                          <p:spTgt spid="392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996"/>
                                        </p:tgtEl>
                                        <p:attrNameLst>
                                          <p:attrName>style.visibility</p:attrName>
                                        </p:attrNameLst>
                                      </p:cBhvr>
                                      <p:to>
                                        <p:strVal val="visible"/>
                                      </p:to>
                                    </p:set>
                                    <p:animEffect transition="in" filter="box(in)">
                                      <p:cBhvr>
                                        <p:cTn id="22" dur="500"/>
                                        <p:tgtEl>
                                          <p:spTgt spid="39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20"/>
                                        </p:tgtEl>
                                        <p:attrNameLst>
                                          <p:attrName>style.visibility</p:attrName>
                                        </p:attrNameLst>
                                      </p:cBhvr>
                                      <p:to>
                                        <p:strVal val="visible"/>
                                      </p:to>
                                    </p:set>
                                    <p:animEffect transition="in" filter="wipe(left)">
                                      <p:cBhvr>
                                        <p:cTn id="27" dur="500"/>
                                        <p:tgtEl>
                                          <p:spTgt spid="39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21"/>
                                        </p:tgtEl>
                                        <p:attrNameLst>
                                          <p:attrName>style.visibility</p:attrName>
                                        </p:attrNameLst>
                                      </p:cBhvr>
                                      <p:to>
                                        <p:strVal val="visible"/>
                                      </p:to>
                                    </p:set>
                                    <p:animEffect transition="in" filter="wipe(left)">
                                      <p:cBhvr>
                                        <p:cTn id="32" dur="500"/>
                                        <p:tgtEl>
                                          <p:spTgt spid="3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7" grpId="0"/>
      <p:bldP spid="3925" grpId="0" animBg="1"/>
      <p:bldP spid="3996" grpId="0" animBg="1"/>
      <p:bldP spid="3920" grpId="0" animBg="1"/>
      <p:bldP spid="39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00" name="矩形"/>
          <p:cNvSpPr/>
          <p:nvPr/>
        </p:nvSpPr>
        <p:spPr>
          <a:xfrm>
            <a:off x="457200" y="507999"/>
            <a:ext cx="34290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定义：</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回差电压 </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4001" name="对象"/>
          <p:cNvGraphicFramePr>
            <a:graphicFrameLocks noChangeAspect="1"/>
          </p:cNvGraphicFramePr>
          <p:nvPr/>
        </p:nvGraphicFramePr>
        <p:xfrm>
          <a:off x="3109912" y="304800"/>
          <a:ext cx="4433887" cy="1022349"/>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3109912" y="304800"/>
                        <a:ext cx="4433887" cy="1022349"/>
                      </a:xfrm>
                      <a:prstGeom prst="rect">
                        <a:avLst/>
                      </a:prstGeom>
                      <a:noFill/>
                      <a:ln w="9525" cap="flat" cmpd="sng">
                        <a:noFill/>
                        <a:prstDash val="solid"/>
                        <a:miter/>
                      </a:ln>
                    </p:spPr>
                  </p:pic>
                </p:oleObj>
              </mc:Fallback>
            </mc:AlternateContent>
          </a:graphicData>
        </a:graphic>
      </p:graphicFrame>
      <p:sp>
        <p:nvSpPr>
          <p:cNvPr id="4002" name="矩形"/>
          <p:cNvSpPr/>
          <p:nvPr/>
        </p:nvSpPr>
        <p:spPr>
          <a:xfrm>
            <a:off x="457200" y="3019425"/>
            <a:ext cx="8686800" cy="19716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与过零比较器相比具有以下优点：</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改善了输出波形在跃变时的陡度。</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回差提高了电路的抗干扰能力，</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U</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越大，抗干扰</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能力越强。</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03" name="矩形"/>
          <p:cNvSpPr/>
          <p:nvPr/>
        </p:nvSpPr>
        <p:spPr>
          <a:xfrm>
            <a:off x="457200" y="1123950"/>
            <a:ext cx="8686800" cy="19716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结论：</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调节</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或</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可以改变回差电压的大小。</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改变</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可以改变上、下门限电压， 但不影回差</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电压</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U</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4004" name="矩形" descr="40%"/>
          <p:cNvSpPr/>
          <p:nvPr/>
        </p:nvSpPr>
        <p:spPr>
          <a:xfrm>
            <a:off x="533400" y="4953000"/>
            <a:ext cx="8077200" cy="1146174"/>
          </a:xfrm>
          <a:prstGeom prst="rect">
            <a:avLst/>
          </a:prstGeom>
          <a:pattFill prst="pct40">
            <a:fgClr>
              <a:srgbClr val="FFFF00"/>
            </a:fgClr>
            <a:bgClr>
              <a:srgbClr val="FFFFFF"/>
            </a:bgClr>
          </a:pattFill>
          <a:ln w="28575" cap="flat" cmpd="sng">
            <a:solidFill>
              <a:srgbClr val="006600"/>
            </a:solid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en-US" altLang="zh-CN"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电压比较器在数据检测、自动控制、超限控制报警和波形发生等电路中得到广泛应用。</a:t>
            </a:r>
            <a:endParaRPr lang="zh-CN" altLang="en-US" sz="28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03">
                                            <p:txEl>
                                              <p:pRg st="0" end="0"/>
                                            </p:txEl>
                                          </p:spTgt>
                                        </p:tgtEl>
                                        <p:attrNameLst>
                                          <p:attrName>style.visibility</p:attrName>
                                        </p:attrNameLst>
                                      </p:cBhvr>
                                      <p:to>
                                        <p:strVal val="visible"/>
                                      </p:to>
                                    </p:set>
                                    <p:animEffect transition="in" filter="wipe(left)">
                                      <p:cBhvr>
                                        <p:cTn id="7" dur="500"/>
                                        <p:tgtEl>
                                          <p:spTgt spid="4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03">
                                            <p:txEl>
                                              <p:pRg st="1" end="1"/>
                                            </p:txEl>
                                          </p:spTgt>
                                        </p:tgtEl>
                                        <p:attrNameLst>
                                          <p:attrName>style.visibility</p:attrName>
                                        </p:attrNameLst>
                                      </p:cBhvr>
                                      <p:to>
                                        <p:strVal val="visible"/>
                                      </p:to>
                                    </p:set>
                                    <p:animEffect transition="in" filter="wipe(left)">
                                      <p:cBhvr>
                                        <p:cTn id="12" dur="500"/>
                                        <p:tgtEl>
                                          <p:spTgt spid="4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03">
                                            <p:txEl>
                                              <p:pRg st="2" end="2"/>
                                            </p:txEl>
                                          </p:spTgt>
                                        </p:tgtEl>
                                        <p:attrNameLst>
                                          <p:attrName>style.visibility</p:attrName>
                                        </p:attrNameLst>
                                      </p:cBhvr>
                                      <p:to>
                                        <p:strVal val="visible"/>
                                      </p:to>
                                    </p:set>
                                    <p:animEffect transition="in" filter="wipe(left)">
                                      <p:cBhvr>
                                        <p:cTn id="17" dur="500"/>
                                        <p:tgtEl>
                                          <p:spTgt spid="40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03">
                                            <p:txEl>
                                              <p:pRg st="3" end="3"/>
                                            </p:txEl>
                                          </p:spTgt>
                                        </p:tgtEl>
                                        <p:attrNameLst>
                                          <p:attrName>style.visibility</p:attrName>
                                        </p:attrNameLst>
                                      </p:cBhvr>
                                      <p:to>
                                        <p:strVal val="visible"/>
                                      </p:to>
                                    </p:set>
                                    <p:animEffect transition="in" filter="wipe(left)">
                                      <p:cBhvr>
                                        <p:cTn id="22" dur="500"/>
                                        <p:tgtEl>
                                          <p:spTgt spid="40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02">
                                            <p:txEl>
                                              <p:pRg st="0" end="0"/>
                                            </p:txEl>
                                          </p:spTgt>
                                        </p:tgtEl>
                                        <p:attrNameLst>
                                          <p:attrName>style.visibility</p:attrName>
                                        </p:attrNameLst>
                                      </p:cBhvr>
                                      <p:to>
                                        <p:strVal val="visible"/>
                                      </p:to>
                                    </p:set>
                                    <p:animEffect transition="in" filter="wipe(left)">
                                      <p:cBhvr>
                                        <p:cTn id="27" dur="500"/>
                                        <p:tgtEl>
                                          <p:spTgt spid="40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02">
                                            <p:txEl>
                                              <p:pRg st="1" end="1"/>
                                            </p:txEl>
                                          </p:spTgt>
                                        </p:tgtEl>
                                        <p:attrNameLst>
                                          <p:attrName>style.visibility</p:attrName>
                                        </p:attrNameLst>
                                      </p:cBhvr>
                                      <p:to>
                                        <p:strVal val="visible"/>
                                      </p:to>
                                    </p:set>
                                    <p:animEffect transition="in" filter="wipe(left)">
                                      <p:cBhvr>
                                        <p:cTn id="32" dur="500"/>
                                        <p:tgtEl>
                                          <p:spTgt spid="400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02">
                                            <p:txEl>
                                              <p:pRg st="2" end="2"/>
                                            </p:txEl>
                                          </p:spTgt>
                                        </p:tgtEl>
                                        <p:attrNameLst>
                                          <p:attrName>style.visibility</p:attrName>
                                        </p:attrNameLst>
                                      </p:cBhvr>
                                      <p:to>
                                        <p:strVal val="visible"/>
                                      </p:to>
                                    </p:set>
                                    <p:animEffect transition="in" filter="wipe(left)">
                                      <p:cBhvr>
                                        <p:cTn id="37" dur="500"/>
                                        <p:tgtEl>
                                          <p:spTgt spid="400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002">
                                            <p:txEl>
                                              <p:pRg st="3" end="3"/>
                                            </p:txEl>
                                          </p:spTgt>
                                        </p:tgtEl>
                                        <p:attrNameLst>
                                          <p:attrName>style.visibility</p:attrName>
                                        </p:attrNameLst>
                                      </p:cBhvr>
                                      <p:to>
                                        <p:strVal val="visible"/>
                                      </p:to>
                                    </p:set>
                                    <p:animEffect transition="in" filter="wipe(left)">
                                      <p:cBhvr>
                                        <p:cTn id="42" dur="500"/>
                                        <p:tgtEl>
                                          <p:spTgt spid="400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04"/>
                                        </p:tgtEl>
                                        <p:attrNameLst>
                                          <p:attrName>style.visibility</p:attrName>
                                        </p:attrNameLst>
                                      </p:cBhvr>
                                      <p:to>
                                        <p:strVal val="visible"/>
                                      </p:to>
                                    </p:set>
                                    <p:animEffect transition="in" filter="wipe(left)">
                                      <p:cBhvr>
                                        <p:cTn id="47" dur="500"/>
                                        <p:tgtEl>
                                          <p:spTgt spid="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07" name="矩形"/>
          <p:cNvSpPr/>
          <p:nvPr/>
        </p:nvSpPr>
        <p:spPr>
          <a:xfrm>
            <a:off x="381000" y="3886200"/>
            <a:ext cx="2968625" cy="111209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解：</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对图（</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a:p>
            <a:pPr marL="0" indent="0" algn="l" eaLnBrk="1" latinLnBrk="0" hangingPunct="1">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上门限电压</a:t>
            </a: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graphicFrame>
        <p:nvGraphicFramePr>
          <p:cNvPr id="4008" name="对象"/>
          <p:cNvGraphicFramePr>
            <a:graphicFrameLocks noChangeAspect="1"/>
          </p:cNvGraphicFramePr>
          <p:nvPr/>
        </p:nvGraphicFramePr>
        <p:xfrm>
          <a:off x="2916238" y="4275138"/>
          <a:ext cx="4475162" cy="982660"/>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2916238" y="4275138"/>
                        <a:ext cx="4475162" cy="982660"/>
                      </a:xfrm>
                      <a:prstGeom prst="rect">
                        <a:avLst/>
                      </a:prstGeom>
                      <a:noFill/>
                      <a:ln w="9525" cap="flat" cmpd="sng">
                        <a:noFill/>
                        <a:prstDash val="solid"/>
                        <a:miter/>
                      </a:ln>
                    </p:spPr>
                  </p:pic>
                </p:oleObj>
              </mc:Fallback>
            </mc:AlternateContent>
          </a:graphicData>
        </a:graphic>
      </p:graphicFrame>
      <p:sp>
        <p:nvSpPr>
          <p:cNvPr id="4009" name="矩形"/>
          <p:cNvSpPr/>
          <p:nvPr/>
        </p:nvSpPr>
        <p:spPr>
          <a:xfrm>
            <a:off x="956181" y="5410200"/>
            <a:ext cx="2362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下门限电压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graphicFrame>
        <p:nvGraphicFramePr>
          <p:cNvPr id="4010" name="对象"/>
          <p:cNvGraphicFramePr>
            <a:graphicFrameLocks noChangeAspect="1"/>
          </p:cNvGraphicFramePr>
          <p:nvPr/>
        </p:nvGraphicFramePr>
        <p:xfrm>
          <a:off x="3067050" y="5181599"/>
          <a:ext cx="4552950" cy="1003300"/>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3067050" y="5181599"/>
                        <a:ext cx="4552950" cy="1003300"/>
                      </a:xfrm>
                      <a:prstGeom prst="rect">
                        <a:avLst/>
                      </a:prstGeom>
                      <a:noFill/>
                      <a:ln w="9525" cap="flat" cmpd="sng">
                        <a:noFill/>
                        <a:prstDash val="solid"/>
                        <a:miter/>
                      </a:ln>
                    </p:spPr>
                  </p:pic>
                </p:oleObj>
              </mc:Fallback>
            </mc:AlternateContent>
          </a:graphicData>
        </a:graphic>
      </p:graphicFrame>
      <p:sp>
        <p:nvSpPr>
          <p:cNvPr id="4011" name="矩形"/>
          <p:cNvSpPr/>
          <p:nvPr/>
        </p:nvSpPr>
        <p:spPr>
          <a:xfrm>
            <a:off x="381000" y="2819400"/>
            <a:ext cx="7924800" cy="1112098"/>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例：</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电路如图所示，</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=±6V</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5V</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2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20k</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=1</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0k</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，求上、下门限电压。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4012" name="矩形"/>
          <p:cNvSpPr/>
          <p:nvPr/>
        </p:nvSpPr>
        <p:spPr>
          <a:xfrm>
            <a:off x="2057400" y="23622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4058" name="组合"/>
          <p:cNvGrpSpPr/>
          <p:nvPr/>
        </p:nvGrpSpPr>
        <p:grpSpPr>
          <a:xfrm>
            <a:off x="380999" y="228599"/>
            <a:ext cx="3805238" cy="2195513"/>
            <a:chOff x="380999" y="228599"/>
            <a:chExt cx="3805238" cy="2195513"/>
          </a:xfrm>
        </p:grpSpPr>
        <p:grpSp>
          <p:nvGrpSpPr>
            <p:cNvPr id="4019" name="组合"/>
            <p:cNvGrpSpPr/>
            <p:nvPr/>
          </p:nvGrpSpPr>
          <p:grpSpPr>
            <a:xfrm>
              <a:off x="2057400" y="1038225"/>
              <a:ext cx="1147760" cy="1385887"/>
              <a:chOff x="2057400" y="1038225"/>
              <a:chExt cx="1147760" cy="1385887"/>
            </a:xfrm>
          </p:grpSpPr>
          <p:sp>
            <p:nvSpPr>
              <p:cNvPr id="4013" name="矩形"/>
              <p:cNvSpPr/>
              <p:nvPr/>
            </p:nvSpPr>
            <p:spPr>
              <a:xfrm rot="10800000">
                <a:off x="2430462" y="1828800"/>
                <a:ext cx="388937" cy="152398"/>
              </a:xfrm>
              <a:prstGeom prst="rect">
                <a:avLst/>
              </a:prstGeom>
              <a:noFill/>
              <a:ln w="38100" cap="flat" cmpd="sng">
                <a:solidFill>
                  <a:srgbClr val="0000FF"/>
                </a:solidFill>
                <a:prstDash val="solid"/>
                <a:miter/>
              </a:ln>
            </p:spPr>
          </p:sp>
          <p:sp>
            <p:nvSpPr>
              <p:cNvPr id="4014" name="直线"/>
              <p:cNvSpPr/>
              <p:nvPr/>
            </p:nvSpPr>
            <p:spPr>
              <a:xfrm>
                <a:off x="2057400" y="1295399"/>
                <a:ext cx="0" cy="633412"/>
              </a:xfrm>
              <a:prstGeom prst="line">
                <a:avLst/>
              </a:prstGeom>
              <a:noFill/>
              <a:ln w="38100" cap="flat" cmpd="sng">
                <a:solidFill>
                  <a:srgbClr val="0000FF"/>
                </a:solidFill>
                <a:prstDash val="solid"/>
                <a:round/>
              </a:ln>
            </p:spPr>
          </p:sp>
          <p:sp>
            <p:nvSpPr>
              <p:cNvPr id="4015" name="直线"/>
              <p:cNvSpPr/>
              <p:nvPr/>
            </p:nvSpPr>
            <p:spPr>
              <a:xfrm>
                <a:off x="2057400" y="1892299"/>
                <a:ext cx="385762" cy="0"/>
              </a:xfrm>
              <a:prstGeom prst="line">
                <a:avLst/>
              </a:prstGeom>
              <a:noFill/>
              <a:ln w="38100" cap="flat" cmpd="sng">
                <a:solidFill>
                  <a:srgbClr val="0000FF"/>
                </a:solidFill>
                <a:prstDash val="solid"/>
                <a:round/>
              </a:ln>
            </p:spPr>
          </p:sp>
          <p:sp>
            <p:nvSpPr>
              <p:cNvPr id="4016" name="直线"/>
              <p:cNvSpPr/>
              <p:nvPr/>
            </p:nvSpPr>
            <p:spPr>
              <a:xfrm>
                <a:off x="2813049" y="1892299"/>
                <a:ext cx="392111" cy="0"/>
              </a:xfrm>
              <a:prstGeom prst="line">
                <a:avLst/>
              </a:prstGeom>
              <a:noFill/>
              <a:ln w="38100" cap="flat" cmpd="sng">
                <a:solidFill>
                  <a:srgbClr val="0000FF"/>
                </a:solidFill>
                <a:prstDash val="solid"/>
                <a:round/>
              </a:ln>
            </p:spPr>
          </p:sp>
          <p:sp>
            <p:nvSpPr>
              <p:cNvPr id="4017" name="直线"/>
              <p:cNvSpPr/>
              <p:nvPr/>
            </p:nvSpPr>
            <p:spPr>
              <a:xfrm flipV="1">
                <a:off x="3200399" y="1038225"/>
                <a:ext cx="0" cy="889000"/>
              </a:xfrm>
              <a:prstGeom prst="line">
                <a:avLst/>
              </a:prstGeom>
              <a:noFill/>
              <a:ln w="38100" cap="flat" cmpd="sng">
                <a:solidFill>
                  <a:srgbClr val="0000FF"/>
                </a:solidFill>
                <a:prstDash val="solid"/>
                <a:round/>
              </a:ln>
            </p:spPr>
          </p:sp>
          <p:sp>
            <p:nvSpPr>
              <p:cNvPr id="4018" name="矩形"/>
              <p:cNvSpPr/>
              <p:nvPr/>
            </p:nvSpPr>
            <p:spPr>
              <a:xfrm>
                <a:off x="2362199" y="1905000"/>
                <a:ext cx="838199"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020" name="矩形"/>
            <p:cNvSpPr/>
            <p:nvPr/>
          </p:nvSpPr>
          <p:spPr>
            <a:xfrm>
              <a:off x="1447800" y="1309687"/>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057" name="组合"/>
            <p:cNvGrpSpPr/>
            <p:nvPr/>
          </p:nvGrpSpPr>
          <p:grpSpPr>
            <a:xfrm>
              <a:off x="380999" y="228599"/>
              <a:ext cx="3805238" cy="1752602"/>
              <a:chOff x="380999" y="228599"/>
              <a:chExt cx="3805238" cy="1752602"/>
            </a:xfrm>
          </p:grpSpPr>
          <p:sp>
            <p:nvSpPr>
              <p:cNvPr id="4021" name="矩形"/>
              <p:cNvSpPr/>
              <p:nvPr/>
            </p:nvSpPr>
            <p:spPr>
              <a:xfrm>
                <a:off x="3500437"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22" name="矩形"/>
              <p:cNvSpPr/>
              <p:nvPr/>
            </p:nvSpPr>
            <p:spPr>
              <a:xfrm>
                <a:off x="380999" y="928687"/>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23" name="矩形"/>
              <p:cNvSpPr/>
              <p:nvPr/>
            </p:nvSpPr>
            <p:spPr>
              <a:xfrm>
                <a:off x="1495424" y="1219200"/>
                <a:ext cx="409575" cy="125411"/>
              </a:xfrm>
              <a:prstGeom prst="rect">
                <a:avLst/>
              </a:prstGeom>
              <a:noFill/>
              <a:ln w="38100" cap="flat" cmpd="sng">
                <a:solidFill>
                  <a:srgbClr val="000000"/>
                </a:solidFill>
                <a:prstDash val="solid"/>
                <a:miter/>
              </a:ln>
            </p:spPr>
          </p:sp>
          <p:sp>
            <p:nvSpPr>
              <p:cNvPr id="4024" name="矩形"/>
              <p:cNvSpPr/>
              <p:nvPr/>
            </p:nvSpPr>
            <p:spPr>
              <a:xfrm>
                <a:off x="1495424" y="808037"/>
                <a:ext cx="409575" cy="125412"/>
              </a:xfrm>
              <a:prstGeom prst="rect">
                <a:avLst/>
              </a:prstGeom>
              <a:noFill/>
              <a:ln w="38100" cap="flat" cmpd="sng">
                <a:solidFill>
                  <a:srgbClr val="000000"/>
                </a:solidFill>
                <a:prstDash val="solid"/>
                <a:miter/>
              </a:ln>
            </p:spPr>
          </p:sp>
          <p:sp>
            <p:nvSpPr>
              <p:cNvPr id="4025" name="直线"/>
              <p:cNvSpPr/>
              <p:nvPr/>
            </p:nvSpPr>
            <p:spPr>
              <a:xfrm flipH="1">
                <a:off x="838198" y="868362"/>
                <a:ext cx="665161" cy="0"/>
              </a:xfrm>
              <a:prstGeom prst="line">
                <a:avLst/>
              </a:prstGeom>
              <a:noFill/>
              <a:ln w="38100" cap="flat" cmpd="sng">
                <a:solidFill>
                  <a:srgbClr val="000000"/>
                </a:solidFill>
                <a:prstDash val="solid"/>
                <a:round/>
              </a:ln>
            </p:spPr>
          </p:sp>
          <p:sp>
            <p:nvSpPr>
              <p:cNvPr id="4026" name="直线"/>
              <p:cNvSpPr/>
              <p:nvPr/>
            </p:nvSpPr>
            <p:spPr>
              <a:xfrm flipH="1">
                <a:off x="1219199" y="1295399"/>
                <a:ext cx="266700" cy="0"/>
              </a:xfrm>
              <a:prstGeom prst="line">
                <a:avLst/>
              </a:prstGeom>
              <a:noFill/>
              <a:ln w="38100" cap="flat" cmpd="sng">
                <a:solidFill>
                  <a:srgbClr val="000000"/>
                </a:solidFill>
                <a:prstDash val="solid"/>
                <a:round/>
              </a:ln>
            </p:spPr>
          </p:sp>
          <p:sp>
            <p:nvSpPr>
              <p:cNvPr id="4027" name="矩形" descr="40%"/>
              <p:cNvSpPr/>
              <p:nvPr/>
            </p:nvSpPr>
            <p:spPr>
              <a:xfrm>
                <a:off x="2206625" y="503237"/>
                <a:ext cx="822325" cy="982662"/>
              </a:xfrm>
              <a:prstGeom prst="rect">
                <a:avLst/>
              </a:prstGeom>
              <a:noFill/>
              <a:ln w="38100" cap="flat" cmpd="sng">
                <a:solidFill>
                  <a:srgbClr val="000000"/>
                </a:solidFill>
                <a:prstDash val="solid"/>
                <a:miter/>
              </a:ln>
            </p:spPr>
          </p:sp>
          <p:sp>
            <p:nvSpPr>
              <p:cNvPr id="4028" name="矩形"/>
              <p:cNvSpPr/>
              <p:nvPr/>
            </p:nvSpPr>
            <p:spPr>
              <a:xfrm>
                <a:off x="2195512" y="1015999"/>
                <a:ext cx="354012"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29" name="矩形"/>
              <p:cNvSpPr/>
              <p:nvPr/>
            </p:nvSpPr>
            <p:spPr>
              <a:xfrm>
                <a:off x="2700337"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30" name="矩形"/>
              <p:cNvSpPr/>
              <p:nvPr/>
            </p:nvSpPr>
            <p:spPr>
              <a:xfrm>
                <a:off x="2539999" y="4460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31" name="直线"/>
              <p:cNvSpPr/>
              <p:nvPr/>
            </p:nvSpPr>
            <p:spPr>
              <a:xfrm>
                <a:off x="1889125" y="1281112"/>
                <a:ext cx="315911" cy="0"/>
              </a:xfrm>
              <a:prstGeom prst="line">
                <a:avLst/>
              </a:prstGeom>
              <a:noFill/>
              <a:ln w="38100" cap="flat" cmpd="sng">
                <a:solidFill>
                  <a:srgbClr val="000000"/>
                </a:solidFill>
                <a:prstDash val="solid"/>
                <a:round/>
              </a:ln>
            </p:spPr>
          </p:sp>
          <p:sp>
            <p:nvSpPr>
              <p:cNvPr id="4032" name="直线"/>
              <p:cNvSpPr/>
              <p:nvPr/>
            </p:nvSpPr>
            <p:spPr>
              <a:xfrm>
                <a:off x="3028950" y="1020762"/>
                <a:ext cx="403225" cy="0"/>
              </a:xfrm>
              <a:prstGeom prst="line">
                <a:avLst/>
              </a:prstGeom>
              <a:noFill/>
              <a:ln w="38100" cap="flat" cmpd="sng">
                <a:solidFill>
                  <a:srgbClr val="000000"/>
                </a:solidFill>
                <a:prstDash val="solid"/>
                <a:round/>
              </a:ln>
            </p:spPr>
          </p:sp>
          <p:sp>
            <p:nvSpPr>
              <p:cNvPr id="4033" name="直线"/>
              <p:cNvSpPr/>
              <p:nvPr/>
            </p:nvSpPr>
            <p:spPr>
              <a:xfrm>
                <a:off x="2052637" y="228599"/>
                <a:ext cx="0" cy="0"/>
              </a:xfrm>
              <a:prstGeom prst="line">
                <a:avLst/>
              </a:prstGeom>
              <a:noFill/>
              <a:ln w="28575" cap="flat" cmpd="sng">
                <a:solidFill>
                  <a:srgbClr val="000000"/>
                </a:solidFill>
                <a:prstDash val="solid"/>
                <a:round/>
              </a:ln>
            </p:spPr>
          </p:sp>
          <p:sp>
            <p:nvSpPr>
              <p:cNvPr id="4034" name="直线"/>
              <p:cNvSpPr/>
              <p:nvPr/>
            </p:nvSpPr>
            <p:spPr>
              <a:xfrm>
                <a:off x="1889125" y="869950"/>
                <a:ext cx="315911" cy="0"/>
              </a:xfrm>
              <a:prstGeom prst="line">
                <a:avLst/>
              </a:prstGeom>
              <a:noFill/>
              <a:ln w="38100" cap="flat" cmpd="sng">
                <a:solidFill>
                  <a:srgbClr val="000000"/>
                </a:solidFill>
                <a:prstDash val="solid"/>
                <a:round/>
              </a:ln>
            </p:spPr>
          </p:sp>
          <p:sp>
            <p:nvSpPr>
              <p:cNvPr id="4035" name="矩形"/>
              <p:cNvSpPr/>
              <p:nvPr/>
            </p:nvSpPr>
            <p:spPr>
              <a:xfrm>
                <a:off x="2206625"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36" name="矩形"/>
              <p:cNvSpPr/>
              <p:nvPr/>
            </p:nvSpPr>
            <p:spPr>
              <a:xfrm rot="5400000">
                <a:off x="2314575" y="465136"/>
                <a:ext cx="371475"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37" name="椭圆"/>
              <p:cNvSpPr/>
              <p:nvPr/>
            </p:nvSpPr>
            <p:spPr>
              <a:xfrm>
                <a:off x="3424236" y="966787"/>
                <a:ext cx="100012" cy="100012"/>
              </a:xfrm>
              <a:prstGeom prst="ellipse">
                <a:avLst/>
              </a:prstGeom>
              <a:noFill/>
              <a:ln w="38100" cap="flat" cmpd="sng">
                <a:solidFill>
                  <a:srgbClr val="000000"/>
                </a:solidFill>
                <a:prstDash val="solid"/>
                <a:round/>
              </a:ln>
            </p:spPr>
          </p:sp>
          <p:sp>
            <p:nvSpPr>
              <p:cNvPr id="4038" name="椭圆"/>
              <p:cNvSpPr/>
              <p:nvPr/>
            </p:nvSpPr>
            <p:spPr>
              <a:xfrm>
                <a:off x="761999" y="814387"/>
                <a:ext cx="100012" cy="100012"/>
              </a:xfrm>
              <a:prstGeom prst="ellipse">
                <a:avLst/>
              </a:prstGeom>
              <a:noFill/>
              <a:ln w="38100" cap="flat" cmpd="sng">
                <a:solidFill>
                  <a:srgbClr val="000000"/>
                </a:solidFill>
                <a:prstDash val="solid"/>
                <a:round/>
              </a:ln>
            </p:spPr>
          </p:sp>
          <p:sp>
            <p:nvSpPr>
              <p:cNvPr id="4039" name="矩形"/>
              <p:cNvSpPr/>
              <p:nvPr/>
            </p:nvSpPr>
            <p:spPr>
              <a:xfrm>
                <a:off x="1420812" y="242886"/>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044" name="组合"/>
              <p:cNvGrpSpPr/>
              <p:nvPr/>
            </p:nvGrpSpPr>
            <p:grpSpPr>
              <a:xfrm>
                <a:off x="3348037" y="1652588"/>
                <a:ext cx="234948" cy="328612"/>
                <a:chOff x="3348037" y="1652588"/>
                <a:chExt cx="234948" cy="328612"/>
              </a:xfrm>
            </p:grpSpPr>
            <p:grpSp>
              <p:nvGrpSpPr>
                <p:cNvPr id="4042" name="组合"/>
                <p:cNvGrpSpPr/>
                <p:nvPr/>
              </p:nvGrpSpPr>
              <p:grpSpPr>
                <a:xfrm>
                  <a:off x="3348037" y="1738313"/>
                  <a:ext cx="234948" cy="242887"/>
                  <a:chOff x="3348037" y="1738313"/>
                  <a:chExt cx="234948" cy="242887"/>
                </a:xfrm>
              </p:grpSpPr>
              <p:sp>
                <p:nvSpPr>
                  <p:cNvPr id="4040" name="直线"/>
                  <p:cNvSpPr/>
                  <p:nvPr/>
                </p:nvSpPr>
                <p:spPr>
                  <a:xfrm>
                    <a:off x="3348037" y="1981201"/>
                    <a:ext cx="234948" cy="0"/>
                  </a:xfrm>
                  <a:prstGeom prst="line">
                    <a:avLst/>
                  </a:prstGeom>
                  <a:noFill/>
                  <a:ln w="38100" cap="flat" cmpd="sng">
                    <a:solidFill>
                      <a:srgbClr val="000000"/>
                    </a:solidFill>
                    <a:prstDash val="solid"/>
                    <a:round/>
                  </a:ln>
                </p:spPr>
              </p:sp>
              <p:sp>
                <p:nvSpPr>
                  <p:cNvPr id="4041" name="直线"/>
                  <p:cNvSpPr/>
                  <p:nvPr/>
                </p:nvSpPr>
                <p:spPr>
                  <a:xfrm>
                    <a:off x="3469957" y="1738313"/>
                    <a:ext cx="0" cy="242886"/>
                  </a:xfrm>
                  <a:prstGeom prst="line">
                    <a:avLst/>
                  </a:prstGeom>
                  <a:noFill/>
                  <a:ln w="38100" cap="flat" cmpd="sng">
                    <a:solidFill>
                      <a:srgbClr val="000000"/>
                    </a:solidFill>
                    <a:prstDash val="solid"/>
                    <a:round/>
                  </a:ln>
                </p:spPr>
              </p:sp>
            </p:grpSp>
            <p:sp>
              <p:nvSpPr>
                <p:cNvPr id="4043" name="椭圆"/>
                <p:cNvSpPr/>
                <p:nvPr/>
              </p:nvSpPr>
              <p:spPr>
                <a:xfrm>
                  <a:off x="3424237" y="1652588"/>
                  <a:ext cx="100010" cy="100012"/>
                </a:xfrm>
                <a:prstGeom prst="ellipse">
                  <a:avLst/>
                </a:prstGeom>
                <a:noFill/>
                <a:ln w="38100" cap="flat" cmpd="sng">
                  <a:solidFill>
                    <a:srgbClr val="000000"/>
                  </a:solidFill>
                  <a:prstDash val="solid"/>
                  <a:round/>
                </a:ln>
              </p:spPr>
            </p:sp>
          </p:grpSp>
          <p:sp>
            <p:nvSpPr>
              <p:cNvPr id="4045" name="矩形"/>
              <p:cNvSpPr/>
              <p:nvPr/>
            </p:nvSpPr>
            <p:spPr>
              <a:xfrm>
                <a:off x="3500437" y="7762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46" name="矩形"/>
              <p:cNvSpPr/>
              <p:nvPr/>
            </p:nvSpPr>
            <p:spPr>
              <a:xfrm>
                <a:off x="3500437" y="14620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049" name="组合"/>
              <p:cNvGrpSpPr/>
              <p:nvPr/>
            </p:nvGrpSpPr>
            <p:grpSpPr>
              <a:xfrm>
                <a:off x="1066799" y="1295399"/>
                <a:ext cx="306386" cy="312737"/>
                <a:chOff x="1066799" y="1295399"/>
                <a:chExt cx="306386" cy="312737"/>
              </a:xfrm>
            </p:grpSpPr>
            <p:sp>
              <p:nvSpPr>
                <p:cNvPr id="4047" name="直线"/>
                <p:cNvSpPr/>
                <p:nvPr/>
              </p:nvSpPr>
              <p:spPr>
                <a:xfrm>
                  <a:off x="1066799" y="1600200"/>
                  <a:ext cx="306386" cy="7937"/>
                </a:xfrm>
                <a:prstGeom prst="line">
                  <a:avLst/>
                </a:prstGeom>
                <a:noFill/>
                <a:ln w="38100" cap="flat" cmpd="sng">
                  <a:solidFill>
                    <a:srgbClr val="000000"/>
                  </a:solidFill>
                  <a:prstDash val="solid"/>
                  <a:round/>
                </a:ln>
              </p:spPr>
            </p:sp>
            <p:sp>
              <p:nvSpPr>
                <p:cNvPr id="4048" name="直线"/>
                <p:cNvSpPr/>
                <p:nvPr/>
              </p:nvSpPr>
              <p:spPr>
                <a:xfrm>
                  <a:off x="1219199" y="1295399"/>
                  <a:ext cx="12699" cy="312737"/>
                </a:xfrm>
                <a:prstGeom prst="line">
                  <a:avLst/>
                </a:prstGeom>
                <a:noFill/>
                <a:ln w="38100" cap="flat" cmpd="sng">
                  <a:solidFill>
                    <a:srgbClr val="000000"/>
                  </a:solidFill>
                  <a:prstDash val="solid"/>
                  <a:round/>
                </a:ln>
              </p:spPr>
            </p:sp>
          </p:grpSp>
          <p:sp>
            <p:nvSpPr>
              <p:cNvPr id="4050" name="矩形"/>
              <p:cNvSpPr/>
              <p:nvPr/>
            </p:nvSpPr>
            <p:spPr>
              <a:xfrm>
                <a:off x="417512" y="6238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055" name="组合"/>
              <p:cNvGrpSpPr/>
              <p:nvPr/>
            </p:nvGrpSpPr>
            <p:grpSpPr>
              <a:xfrm>
                <a:off x="679448" y="1652588"/>
                <a:ext cx="234950" cy="328612"/>
                <a:chOff x="679448" y="1652588"/>
                <a:chExt cx="234950" cy="328612"/>
              </a:xfrm>
            </p:grpSpPr>
            <p:grpSp>
              <p:nvGrpSpPr>
                <p:cNvPr id="4053" name="组合"/>
                <p:cNvGrpSpPr/>
                <p:nvPr/>
              </p:nvGrpSpPr>
              <p:grpSpPr>
                <a:xfrm>
                  <a:off x="679448" y="1738313"/>
                  <a:ext cx="234950" cy="242887"/>
                  <a:chOff x="679448" y="1738313"/>
                  <a:chExt cx="234950" cy="242887"/>
                </a:xfrm>
              </p:grpSpPr>
              <p:sp>
                <p:nvSpPr>
                  <p:cNvPr id="4051" name="直线"/>
                  <p:cNvSpPr/>
                  <p:nvPr/>
                </p:nvSpPr>
                <p:spPr>
                  <a:xfrm>
                    <a:off x="679448" y="1981201"/>
                    <a:ext cx="234950" cy="0"/>
                  </a:xfrm>
                  <a:prstGeom prst="line">
                    <a:avLst/>
                  </a:prstGeom>
                  <a:noFill/>
                  <a:ln w="38100" cap="flat" cmpd="sng">
                    <a:solidFill>
                      <a:srgbClr val="000000"/>
                    </a:solidFill>
                    <a:prstDash val="solid"/>
                    <a:round/>
                  </a:ln>
                </p:spPr>
              </p:sp>
              <p:sp>
                <p:nvSpPr>
                  <p:cNvPr id="4052" name="直线"/>
                  <p:cNvSpPr/>
                  <p:nvPr/>
                </p:nvSpPr>
                <p:spPr>
                  <a:xfrm>
                    <a:off x="801369" y="1738313"/>
                    <a:ext cx="0" cy="242886"/>
                  </a:xfrm>
                  <a:prstGeom prst="line">
                    <a:avLst/>
                  </a:prstGeom>
                  <a:noFill/>
                  <a:ln w="38100" cap="flat" cmpd="sng">
                    <a:solidFill>
                      <a:srgbClr val="000000"/>
                    </a:solidFill>
                    <a:prstDash val="solid"/>
                    <a:round/>
                  </a:ln>
                </p:spPr>
              </p:sp>
            </p:grpSp>
            <p:sp>
              <p:nvSpPr>
                <p:cNvPr id="4054" name="椭圆"/>
                <p:cNvSpPr/>
                <p:nvPr/>
              </p:nvSpPr>
              <p:spPr>
                <a:xfrm>
                  <a:off x="755649" y="1652588"/>
                  <a:ext cx="100012" cy="100012"/>
                </a:xfrm>
                <a:prstGeom prst="ellipse">
                  <a:avLst/>
                </a:prstGeom>
                <a:noFill/>
                <a:ln w="38100" cap="flat" cmpd="sng">
                  <a:solidFill>
                    <a:srgbClr val="000000"/>
                  </a:solidFill>
                  <a:prstDash val="solid"/>
                  <a:round/>
                </a:ln>
              </p:spPr>
            </p:sp>
          </p:grpSp>
          <p:sp>
            <p:nvSpPr>
              <p:cNvPr id="4056" name="矩形"/>
              <p:cNvSpPr/>
              <p:nvPr/>
            </p:nvSpPr>
            <p:spPr>
              <a:xfrm>
                <a:off x="380999" y="1423988"/>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grpSp>
        <p:nvGrpSpPr>
          <p:cNvPr id="4107" name="组合"/>
          <p:cNvGrpSpPr/>
          <p:nvPr/>
        </p:nvGrpSpPr>
        <p:grpSpPr>
          <a:xfrm>
            <a:off x="4500563" y="214313"/>
            <a:ext cx="3805237" cy="2147886"/>
            <a:chOff x="4500563" y="214313"/>
            <a:chExt cx="3805237" cy="2147886"/>
          </a:xfrm>
        </p:grpSpPr>
        <p:sp>
          <p:nvSpPr>
            <p:cNvPr id="4059" name="椭圆"/>
            <p:cNvSpPr/>
            <p:nvPr/>
          </p:nvSpPr>
          <p:spPr>
            <a:xfrm rot="5400000">
              <a:off x="5186362" y="1585912"/>
              <a:ext cx="304800" cy="304799"/>
            </a:xfrm>
            <a:prstGeom prst="ellipse">
              <a:avLst/>
            </a:prstGeom>
            <a:noFill/>
            <a:ln w="38100" cap="flat" cmpd="sng">
              <a:solidFill>
                <a:srgbClr val="FF0000"/>
              </a:solidFill>
              <a:prstDash val="solid"/>
              <a:round/>
            </a:ln>
          </p:spPr>
        </p:sp>
        <p:sp>
          <p:nvSpPr>
            <p:cNvPr id="4060" name="直线"/>
            <p:cNvSpPr/>
            <p:nvPr/>
          </p:nvSpPr>
          <p:spPr>
            <a:xfrm>
              <a:off x="5972175" y="214313"/>
              <a:ext cx="0" cy="0"/>
            </a:xfrm>
            <a:prstGeom prst="line">
              <a:avLst/>
            </a:prstGeom>
            <a:noFill/>
            <a:ln w="38100" cap="flat" cmpd="sng">
              <a:solidFill>
                <a:srgbClr val="000000"/>
              </a:solidFill>
              <a:prstDash val="solid"/>
              <a:round/>
            </a:ln>
          </p:spPr>
        </p:sp>
        <p:sp>
          <p:nvSpPr>
            <p:cNvPr id="4061" name="直线"/>
            <p:cNvSpPr/>
            <p:nvPr/>
          </p:nvSpPr>
          <p:spPr>
            <a:xfrm>
              <a:off x="5207000" y="2119312"/>
              <a:ext cx="284162" cy="0"/>
            </a:xfrm>
            <a:prstGeom prst="line">
              <a:avLst/>
            </a:prstGeom>
            <a:noFill/>
            <a:ln w="38100" cap="flat" cmpd="sng">
              <a:solidFill>
                <a:srgbClr val="000000"/>
              </a:solidFill>
              <a:prstDash val="solid"/>
              <a:round/>
            </a:ln>
          </p:spPr>
        </p:sp>
        <p:sp>
          <p:nvSpPr>
            <p:cNvPr id="4062" name="直线"/>
            <p:cNvSpPr/>
            <p:nvPr/>
          </p:nvSpPr>
          <p:spPr>
            <a:xfrm>
              <a:off x="5338762" y="1281112"/>
              <a:ext cx="0" cy="838199"/>
            </a:xfrm>
            <a:prstGeom prst="line">
              <a:avLst/>
            </a:prstGeom>
            <a:noFill/>
            <a:ln w="38100" cap="flat" cmpd="sng">
              <a:solidFill>
                <a:srgbClr val="000000"/>
              </a:solidFill>
              <a:prstDash val="solid"/>
              <a:round/>
            </a:ln>
          </p:spPr>
        </p:sp>
        <p:sp>
          <p:nvSpPr>
            <p:cNvPr id="4063" name="矩形"/>
            <p:cNvSpPr/>
            <p:nvPr/>
          </p:nvSpPr>
          <p:spPr>
            <a:xfrm>
              <a:off x="5338762" y="1281112"/>
              <a:ext cx="3048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64" name="矩形"/>
            <p:cNvSpPr/>
            <p:nvPr/>
          </p:nvSpPr>
          <p:spPr>
            <a:xfrm>
              <a:off x="5414962" y="1509712"/>
              <a:ext cx="6096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32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65" name="矩形"/>
            <p:cNvSpPr/>
            <p:nvPr/>
          </p:nvSpPr>
          <p:spPr>
            <a:xfrm>
              <a:off x="5338762" y="1701799"/>
              <a:ext cx="336549"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1" latinLnBrk="0" hangingPunct="1">
                <a:lnSpc>
                  <a:spcPct val="100000"/>
                </a:lnSpc>
                <a:spcBef>
                  <a:spcPts val="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a:t>
              </a:r>
              <a:endParaRPr lang="zh-CN" altLang="en-US" sz="32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grpSp>
          <p:nvGrpSpPr>
            <p:cNvPr id="4072" name="组合"/>
            <p:cNvGrpSpPr/>
            <p:nvPr/>
          </p:nvGrpSpPr>
          <p:grpSpPr>
            <a:xfrm>
              <a:off x="6176962" y="1038225"/>
              <a:ext cx="1147761" cy="1323974"/>
              <a:chOff x="6176962" y="1038225"/>
              <a:chExt cx="1147761" cy="1323974"/>
            </a:xfrm>
          </p:grpSpPr>
          <p:sp>
            <p:nvSpPr>
              <p:cNvPr id="4066" name="矩形"/>
              <p:cNvSpPr/>
              <p:nvPr/>
            </p:nvSpPr>
            <p:spPr>
              <a:xfrm rot="10800000">
                <a:off x="6550025" y="1828800"/>
                <a:ext cx="388937" cy="152400"/>
              </a:xfrm>
              <a:prstGeom prst="rect">
                <a:avLst/>
              </a:prstGeom>
              <a:noFill/>
              <a:ln w="38100" cap="flat" cmpd="sng">
                <a:solidFill>
                  <a:srgbClr val="0000FF"/>
                </a:solidFill>
                <a:prstDash val="solid"/>
                <a:miter/>
              </a:ln>
            </p:spPr>
          </p:sp>
          <p:sp>
            <p:nvSpPr>
              <p:cNvPr id="4067" name="直线"/>
              <p:cNvSpPr/>
              <p:nvPr/>
            </p:nvSpPr>
            <p:spPr>
              <a:xfrm>
                <a:off x="6176962" y="1295399"/>
                <a:ext cx="0" cy="633412"/>
              </a:xfrm>
              <a:prstGeom prst="line">
                <a:avLst/>
              </a:prstGeom>
              <a:noFill/>
              <a:ln w="38100" cap="flat" cmpd="sng">
                <a:solidFill>
                  <a:srgbClr val="0000FF"/>
                </a:solidFill>
                <a:prstDash val="solid"/>
                <a:round/>
              </a:ln>
            </p:spPr>
          </p:sp>
          <p:sp>
            <p:nvSpPr>
              <p:cNvPr id="4068" name="直线"/>
              <p:cNvSpPr/>
              <p:nvPr/>
            </p:nvSpPr>
            <p:spPr>
              <a:xfrm>
                <a:off x="6176962" y="1892299"/>
                <a:ext cx="385761" cy="0"/>
              </a:xfrm>
              <a:prstGeom prst="line">
                <a:avLst/>
              </a:prstGeom>
              <a:noFill/>
              <a:ln w="38100" cap="flat" cmpd="sng">
                <a:solidFill>
                  <a:srgbClr val="0000FF"/>
                </a:solidFill>
                <a:prstDash val="solid"/>
                <a:round/>
              </a:ln>
            </p:spPr>
          </p:sp>
          <p:sp>
            <p:nvSpPr>
              <p:cNvPr id="4069" name="直线"/>
              <p:cNvSpPr/>
              <p:nvPr/>
            </p:nvSpPr>
            <p:spPr>
              <a:xfrm>
                <a:off x="6932611" y="1892299"/>
                <a:ext cx="392111" cy="0"/>
              </a:xfrm>
              <a:prstGeom prst="line">
                <a:avLst/>
              </a:prstGeom>
              <a:noFill/>
              <a:ln w="38100" cap="flat" cmpd="sng">
                <a:solidFill>
                  <a:srgbClr val="0000FF"/>
                </a:solidFill>
                <a:prstDash val="solid"/>
                <a:round/>
              </a:ln>
            </p:spPr>
          </p:sp>
          <p:sp>
            <p:nvSpPr>
              <p:cNvPr id="4070" name="直线"/>
              <p:cNvSpPr/>
              <p:nvPr/>
            </p:nvSpPr>
            <p:spPr>
              <a:xfrm flipV="1">
                <a:off x="7319963" y="1038225"/>
                <a:ext cx="0" cy="888998"/>
              </a:xfrm>
              <a:prstGeom prst="line">
                <a:avLst/>
              </a:prstGeom>
              <a:noFill/>
              <a:ln w="38100" cap="flat" cmpd="sng">
                <a:solidFill>
                  <a:srgbClr val="0000FF"/>
                </a:solidFill>
                <a:prstDash val="solid"/>
                <a:round/>
              </a:ln>
            </p:spPr>
          </p:sp>
          <p:sp>
            <p:nvSpPr>
              <p:cNvPr id="4071" name="矩形"/>
              <p:cNvSpPr/>
              <p:nvPr/>
            </p:nvSpPr>
            <p:spPr>
              <a:xfrm>
                <a:off x="6481763" y="1905000"/>
                <a:ext cx="8382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073" name="矩形"/>
            <p:cNvSpPr/>
            <p:nvPr/>
          </p:nvSpPr>
          <p:spPr>
            <a:xfrm>
              <a:off x="5567362" y="1281112"/>
              <a:ext cx="569911" cy="46196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074" name="矩形"/>
            <p:cNvSpPr/>
            <p:nvPr/>
          </p:nvSpPr>
          <p:spPr>
            <a:xfrm>
              <a:off x="7620000"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75" name="矩形"/>
            <p:cNvSpPr/>
            <p:nvPr/>
          </p:nvSpPr>
          <p:spPr>
            <a:xfrm>
              <a:off x="4500563" y="990600"/>
              <a:ext cx="6857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76" name="矩形"/>
            <p:cNvSpPr/>
            <p:nvPr/>
          </p:nvSpPr>
          <p:spPr>
            <a:xfrm>
              <a:off x="5614988" y="1219200"/>
              <a:ext cx="409574" cy="125411"/>
            </a:xfrm>
            <a:prstGeom prst="rect">
              <a:avLst/>
            </a:prstGeom>
            <a:noFill/>
            <a:ln w="38100" cap="flat" cmpd="sng">
              <a:solidFill>
                <a:srgbClr val="000000"/>
              </a:solidFill>
              <a:prstDash val="solid"/>
              <a:miter/>
            </a:ln>
          </p:spPr>
        </p:sp>
        <p:sp>
          <p:nvSpPr>
            <p:cNvPr id="4077" name="矩形"/>
            <p:cNvSpPr/>
            <p:nvPr/>
          </p:nvSpPr>
          <p:spPr>
            <a:xfrm>
              <a:off x="5614988" y="808037"/>
              <a:ext cx="409574" cy="125412"/>
            </a:xfrm>
            <a:prstGeom prst="rect">
              <a:avLst/>
            </a:prstGeom>
            <a:noFill/>
            <a:ln w="38100" cap="flat" cmpd="sng">
              <a:solidFill>
                <a:srgbClr val="000000"/>
              </a:solidFill>
              <a:prstDash val="solid"/>
              <a:miter/>
            </a:ln>
          </p:spPr>
        </p:sp>
        <p:sp>
          <p:nvSpPr>
            <p:cNvPr id="4078" name="直线"/>
            <p:cNvSpPr/>
            <p:nvPr/>
          </p:nvSpPr>
          <p:spPr>
            <a:xfrm flipH="1">
              <a:off x="4957762" y="868362"/>
              <a:ext cx="665162" cy="0"/>
            </a:xfrm>
            <a:prstGeom prst="line">
              <a:avLst/>
            </a:prstGeom>
            <a:noFill/>
            <a:ln w="38100" cap="flat" cmpd="sng">
              <a:solidFill>
                <a:srgbClr val="000000"/>
              </a:solidFill>
              <a:prstDash val="solid"/>
              <a:round/>
            </a:ln>
          </p:spPr>
        </p:sp>
        <p:sp>
          <p:nvSpPr>
            <p:cNvPr id="4079" name="直线"/>
            <p:cNvSpPr/>
            <p:nvPr/>
          </p:nvSpPr>
          <p:spPr>
            <a:xfrm flipH="1">
              <a:off x="5338762" y="1295399"/>
              <a:ext cx="266700" cy="0"/>
            </a:xfrm>
            <a:prstGeom prst="line">
              <a:avLst/>
            </a:prstGeom>
            <a:noFill/>
            <a:ln w="38100" cap="flat" cmpd="sng">
              <a:solidFill>
                <a:srgbClr val="000000"/>
              </a:solidFill>
              <a:prstDash val="solid"/>
              <a:round/>
            </a:ln>
          </p:spPr>
        </p:sp>
        <p:sp>
          <p:nvSpPr>
            <p:cNvPr id="4080" name="矩形" descr="40%"/>
            <p:cNvSpPr/>
            <p:nvPr/>
          </p:nvSpPr>
          <p:spPr>
            <a:xfrm>
              <a:off x="6326188" y="503237"/>
              <a:ext cx="822323" cy="982662"/>
            </a:xfrm>
            <a:prstGeom prst="rect">
              <a:avLst/>
            </a:prstGeom>
            <a:noFill/>
            <a:ln w="38100" cap="flat" cmpd="sng">
              <a:solidFill>
                <a:srgbClr val="000000"/>
              </a:solidFill>
              <a:prstDash val="solid"/>
              <a:miter/>
            </a:ln>
          </p:spPr>
        </p:sp>
        <p:sp>
          <p:nvSpPr>
            <p:cNvPr id="4081" name="矩形"/>
            <p:cNvSpPr/>
            <p:nvPr/>
          </p:nvSpPr>
          <p:spPr>
            <a:xfrm>
              <a:off x="6315075" y="1015999"/>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82" name="矩形"/>
            <p:cNvSpPr/>
            <p:nvPr/>
          </p:nvSpPr>
          <p:spPr>
            <a:xfrm>
              <a:off x="6819899"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83" name="矩形"/>
            <p:cNvSpPr/>
            <p:nvPr/>
          </p:nvSpPr>
          <p:spPr>
            <a:xfrm>
              <a:off x="6659562" y="446087"/>
              <a:ext cx="836611"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84" name="直线"/>
            <p:cNvSpPr/>
            <p:nvPr/>
          </p:nvSpPr>
          <p:spPr>
            <a:xfrm>
              <a:off x="6008687" y="1281112"/>
              <a:ext cx="315911" cy="0"/>
            </a:xfrm>
            <a:prstGeom prst="line">
              <a:avLst/>
            </a:prstGeom>
            <a:noFill/>
            <a:ln w="38100" cap="flat" cmpd="sng">
              <a:solidFill>
                <a:srgbClr val="000000"/>
              </a:solidFill>
              <a:prstDash val="solid"/>
              <a:round/>
            </a:ln>
          </p:spPr>
        </p:sp>
        <p:sp>
          <p:nvSpPr>
            <p:cNvPr id="4085" name="直线"/>
            <p:cNvSpPr/>
            <p:nvPr/>
          </p:nvSpPr>
          <p:spPr>
            <a:xfrm>
              <a:off x="7148513" y="1020762"/>
              <a:ext cx="403225" cy="0"/>
            </a:xfrm>
            <a:prstGeom prst="line">
              <a:avLst/>
            </a:prstGeom>
            <a:noFill/>
            <a:ln w="38100" cap="flat" cmpd="sng">
              <a:solidFill>
                <a:srgbClr val="000000"/>
              </a:solidFill>
              <a:prstDash val="solid"/>
              <a:round/>
            </a:ln>
          </p:spPr>
        </p:sp>
        <p:sp>
          <p:nvSpPr>
            <p:cNvPr id="4086" name="直线"/>
            <p:cNvSpPr/>
            <p:nvPr/>
          </p:nvSpPr>
          <p:spPr>
            <a:xfrm>
              <a:off x="6172200" y="228600"/>
              <a:ext cx="0" cy="0"/>
            </a:xfrm>
            <a:prstGeom prst="line">
              <a:avLst/>
            </a:prstGeom>
            <a:noFill/>
            <a:ln w="28575" cap="flat" cmpd="sng">
              <a:solidFill>
                <a:srgbClr val="000000"/>
              </a:solidFill>
              <a:prstDash val="solid"/>
              <a:round/>
            </a:ln>
          </p:spPr>
        </p:sp>
        <p:sp>
          <p:nvSpPr>
            <p:cNvPr id="4087" name="直线"/>
            <p:cNvSpPr/>
            <p:nvPr/>
          </p:nvSpPr>
          <p:spPr>
            <a:xfrm>
              <a:off x="6008687" y="869950"/>
              <a:ext cx="315911" cy="0"/>
            </a:xfrm>
            <a:prstGeom prst="line">
              <a:avLst/>
            </a:prstGeom>
            <a:noFill/>
            <a:ln w="38100" cap="flat" cmpd="sng">
              <a:solidFill>
                <a:srgbClr val="000000"/>
              </a:solidFill>
              <a:prstDash val="solid"/>
              <a:round/>
            </a:ln>
          </p:spPr>
        </p:sp>
        <p:sp>
          <p:nvSpPr>
            <p:cNvPr id="4088" name="矩形"/>
            <p:cNvSpPr/>
            <p:nvPr/>
          </p:nvSpPr>
          <p:spPr>
            <a:xfrm>
              <a:off x="6326188"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89" name="矩形"/>
            <p:cNvSpPr/>
            <p:nvPr/>
          </p:nvSpPr>
          <p:spPr>
            <a:xfrm rot="5400000">
              <a:off x="6434138" y="465137"/>
              <a:ext cx="371475"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90" name="椭圆"/>
            <p:cNvSpPr/>
            <p:nvPr/>
          </p:nvSpPr>
          <p:spPr>
            <a:xfrm>
              <a:off x="7543800" y="966787"/>
              <a:ext cx="100012" cy="100012"/>
            </a:xfrm>
            <a:prstGeom prst="ellipse">
              <a:avLst/>
            </a:prstGeom>
            <a:noFill/>
            <a:ln w="38100" cap="flat" cmpd="sng">
              <a:solidFill>
                <a:srgbClr val="000000"/>
              </a:solidFill>
              <a:prstDash val="solid"/>
              <a:round/>
            </a:ln>
          </p:spPr>
        </p:sp>
        <p:sp>
          <p:nvSpPr>
            <p:cNvPr id="4091" name="椭圆"/>
            <p:cNvSpPr/>
            <p:nvPr/>
          </p:nvSpPr>
          <p:spPr>
            <a:xfrm>
              <a:off x="4881562" y="814387"/>
              <a:ext cx="100012" cy="100012"/>
            </a:xfrm>
            <a:prstGeom prst="ellipse">
              <a:avLst/>
            </a:prstGeom>
            <a:noFill/>
            <a:ln w="38100" cap="flat" cmpd="sng">
              <a:solidFill>
                <a:srgbClr val="000000"/>
              </a:solidFill>
              <a:prstDash val="solid"/>
              <a:round/>
            </a:ln>
          </p:spPr>
        </p:sp>
        <p:sp>
          <p:nvSpPr>
            <p:cNvPr id="4092" name="矩形"/>
            <p:cNvSpPr/>
            <p:nvPr/>
          </p:nvSpPr>
          <p:spPr>
            <a:xfrm>
              <a:off x="5616575" y="366713"/>
              <a:ext cx="560386"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097" name="组合"/>
            <p:cNvGrpSpPr/>
            <p:nvPr/>
          </p:nvGrpSpPr>
          <p:grpSpPr>
            <a:xfrm>
              <a:off x="7467600" y="1652587"/>
              <a:ext cx="234950" cy="328613"/>
              <a:chOff x="7467600" y="1652587"/>
              <a:chExt cx="234950" cy="328613"/>
            </a:xfrm>
          </p:grpSpPr>
          <p:grpSp>
            <p:nvGrpSpPr>
              <p:cNvPr id="4095" name="组合"/>
              <p:cNvGrpSpPr/>
              <p:nvPr/>
            </p:nvGrpSpPr>
            <p:grpSpPr>
              <a:xfrm>
                <a:off x="7467600" y="1738313"/>
                <a:ext cx="234950" cy="242886"/>
                <a:chOff x="7467600" y="1738313"/>
                <a:chExt cx="234950" cy="242886"/>
              </a:xfrm>
            </p:grpSpPr>
            <p:sp>
              <p:nvSpPr>
                <p:cNvPr id="4093" name="直线"/>
                <p:cNvSpPr/>
                <p:nvPr/>
              </p:nvSpPr>
              <p:spPr>
                <a:xfrm>
                  <a:off x="7467600" y="1981200"/>
                  <a:ext cx="234950" cy="0"/>
                </a:xfrm>
                <a:prstGeom prst="line">
                  <a:avLst/>
                </a:prstGeom>
                <a:noFill/>
                <a:ln w="38100" cap="flat" cmpd="sng">
                  <a:solidFill>
                    <a:srgbClr val="000000"/>
                  </a:solidFill>
                  <a:prstDash val="solid"/>
                  <a:round/>
                </a:ln>
              </p:spPr>
            </p:sp>
            <p:sp>
              <p:nvSpPr>
                <p:cNvPr id="4094" name="直线"/>
                <p:cNvSpPr/>
                <p:nvPr/>
              </p:nvSpPr>
              <p:spPr>
                <a:xfrm>
                  <a:off x="7589520" y="1738313"/>
                  <a:ext cx="0" cy="242886"/>
                </a:xfrm>
                <a:prstGeom prst="line">
                  <a:avLst/>
                </a:prstGeom>
                <a:noFill/>
                <a:ln w="38100" cap="flat" cmpd="sng">
                  <a:solidFill>
                    <a:srgbClr val="000000"/>
                  </a:solidFill>
                  <a:prstDash val="solid"/>
                  <a:round/>
                </a:ln>
              </p:spPr>
            </p:sp>
          </p:grpSp>
          <p:sp>
            <p:nvSpPr>
              <p:cNvPr id="4096" name="椭圆"/>
              <p:cNvSpPr/>
              <p:nvPr/>
            </p:nvSpPr>
            <p:spPr>
              <a:xfrm>
                <a:off x="7543800" y="1652587"/>
                <a:ext cx="100012" cy="100012"/>
              </a:xfrm>
              <a:prstGeom prst="ellipse">
                <a:avLst/>
              </a:prstGeom>
              <a:noFill/>
              <a:ln w="38100" cap="flat" cmpd="sng">
                <a:solidFill>
                  <a:srgbClr val="000000"/>
                </a:solidFill>
                <a:prstDash val="solid"/>
                <a:round/>
              </a:ln>
            </p:spPr>
          </p:sp>
        </p:grpSp>
        <p:sp>
          <p:nvSpPr>
            <p:cNvPr id="4098" name="矩形"/>
            <p:cNvSpPr/>
            <p:nvPr/>
          </p:nvSpPr>
          <p:spPr>
            <a:xfrm>
              <a:off x="7620000" y="7762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099" name="矩形"/>
            <p:cNvSpPr/>
            <p:nvPr/>
          </p:nvSpPr>
          <p:spPr>
            <a:xfrm>
              <a:off x="7620000" y="14620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00" name="矩形"/>
            <p:cNvSpPr/>
            <p:nvPr/>
          </p:nvSpPr>
          <p:spPr>
            <a:xfrm>
              <a:off x="4537075" y="6238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105" name="组合"/>
            <p:cNvGrpSpPr/>
            <p:nvPr/>
          </p:nvGrpSpPr>
          <p:grpSpPr>
            <a:xfrm>
              <a:off x="4799012" y="1814512"/>
              <a:ext cx="234948" cy="328613"/>
              <a:chOff x="4799012" y="1814512"/>
              <a:chExt cx="234948" cy="328613"/>
            </a:xfrm>
          </p:grpSpPr>
          <p:grpSp>
            <p:nvGrpSpPr>
              <p:cNvPr id="4103" name="组合"/>
              <p:cNvGrpSpPr/>
              <p:nvPr/>
            </p:nvGrpSpPr>
            <p:grpSpPr>
              <a:xfrm>
                <a:off x="4799012" y="1900238"/>
                <a:ext cx="234948" cy="242886"/>
                <a:chOff x="4799012" y="1900238"/>
                <a:chExt cx="234948" cy="242886"/>
              </a:xfrm>
            </p:grpSpPr>
            <p:sp>
              <p:nvSpPr>
                <p:cNvPr id="4101" name="直线"/>
                <p:cNvSpPr/>
                <p:nvPr/>
              </p:nvSpPr>
              <p:spPr>
                <a:xfrm>
                  <a:off x="4799012" y="2143125"/>
                  <a:ext cx="234948" cy="0"/>
                </a:xfrm>
                <a:prstGeom prst="line">
                  <a:avLst/>
                </a:prstGeom>
                <a:noFill/>
                <a:ln w="38100" cap="flat" cmpd="sng">
                  <a:solidFill>
                    <a:srgbClr val="000000"/>
                  </a:solidFill>
                  <a:prstDash val="solid"/>
                  <a:round/>
                </a:ln>
              </p:spPr>
            </p:sp>
            <p:sp>
              <p:nvSpPr>
                <p:cNvPr id="4102" name="直线"/>
                <p:cNvSpPr/>
                <p:nvPr/>
              </p:nvSpPr>
              <p:spPr>
                <a:xfrm>
                  <a:off x="4920931" y="1900238"/>
                  <a:ext cx="0" cy="242886"/>
                </a:xfrm>
                <a:prstGeom prst="line">
                  <a:avLst/>
                </a:prstGeom>
                <a:noFill/>
                <a:ln w="38100" cap="flat" cmpd="sng">
                  <a:solidFill>
                    <a:srgbClr val="000000"/>
                  </a:solidFill>
                  <a:prstDash val="solid"/>
                  <a:round/>
                </a:ln>
              </p:spPr>
            </p:sp>
          </p:grpSp>
          <p:sp>
            <p:nvSpPr>
              <p:cNvPr id="4104" name="椭圆"/>
              <p:cNvSpPr/>
              <p:nvPr/>
            </p:nvSpPr>
            <p:spPr>
              <a:xfrm>
                <a:off x="4875213" y="1814512"/>
                <a:ext cx="100012" cy="100012"/>
              </a:xfrm>
              <a:prstGeom prst="ellipse">
                <a:avLst/>
              </a:prstGeom>
              <a:noFill/>
              <a:ln w="38100" cap="flat" cmpd="sng">
                <a:solidFill>
                  <a:srgbClr val="000000"/>
                </a:solidFill>
                <a:prstDash val="solid"/>
                <a:round/>
              </a:ln>
            </p:spPr>
          </p:sp>
        </p:grpSp>
        <p:sp>
          <p:nvSpPr>
            <p:cNvPr id="4106" name="矩形"/>
            <p:cNvSpPr/>
            <p:nvPr/>
          </p:nvSpPr>
          <p:spPr>
            <a:xfrm>
              <a:off x="4500563" y="14239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108" name="矩形"/>
          <p:cNvSpPr/>
          <p:nvPr/>
        </p:nvSpPr>
        <p:spPr>
          <a:xfrm>
            <a:off x="6235700" y="22860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a:t>
            </a: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07"/>
                                        </p:tgtEl>
                                        <p:attrNameLst>
                                          <p:attrName>style.visibility</p:attrName>
                                        </p:attrNameLst>
                                      </p:cBhvr>
                                      <p:to>
                                        <p:strVal val="visible"/>
                                      </p:to>
                                    </p:set>
                                    <p:animEffect transition="in" filter="wipe(left)">
                                      <p:cBhvr>
                                        <p:cTn id="7" dur="500"/>
                                        <p:tgtEl>
                                          <p:spTgt spid="4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08"/>
                                        </p:tgtEl>
                                        <p:attrNameLst>
                                          <p:attrName>style.visibility</p:attrName>
                                        </p:attrNameLst>
                                      </p:cBhvr>
                                      <p:to>
                                        <p:strVal val="visible"/>
                                      </p:to>
                                    </p:set>
                                    <p:animEffect transition="in" filter="wipe(left)">
                                      <p:cBhvr>
                                        <p:cTn id="12" dur="500"/>
                                        <p:tgtEl>
                                          <p:spTgt spid="40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09"/>
                                        </p:tgtEl>
                                        <p:attrNameLst>
                                          <p:attrName>style.visibility</p:attrName>
                                        </p:attrNameLst>
                                      </p:cBhvr>
                                      <p:to>
                                        <p:strVal val="visible"/>
                                      </p:to>
                                    </p:set>
                                    <p:animEffect transition="in" filter="wipe(left)">
                                      <p:cBhvr>
                                        <p:cTn id="17" dur="500"/>
                                        <p:tgtEl>
                                          <p:spTgt spid="40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10"/>
                                        </p:tgtEl>
                                        <p:attrNameLst>
                                          <p:attrName>style.visibility</p:attrName>
                                        </p:attrNameLst>
                                      </p:cBhvr>
                                      <p:to>
                                        <p:strVal val="visible"/>
                                      </p:to>
                                    </p:set>
                                    <p:animEffect transition="in" filter="wipe(left)">
                                      <p:cBhvr>
                                        <p:cTn id="22" dur="500"/>
                                        <p:tgtEl>
                                          <p:spTgt spid="4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7" grpId="0"/>
      <p:bldP spid="4009"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1" name="矩形"/>
          <p:cNvSpPr/>
          <p:nvPr/>
        </p:nvSpPr>
        <p:spPr>
          <a:xfrm>
            <a:off x="381000" y="3886200"/>
            <a:ext cx="2968625" cy="60483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解：</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对图（</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4112" name="矩形"/>
          <p:cNvSpPr/>
          <p:nvPr/>
        </p:nvSpPr>
        <p:spPr>
          <a:xfrm>
            <a:off x="381000" y="2819400"/>
            <a:ext cx="7924800" cy="1112098"/>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例：</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电路如图所示，</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=±6V</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5V</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2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20k</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 =1</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0k</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，求上、下门限电压。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endParaRPr>
          </a:p>
        </p:txBody>
      </p:sp>
      <p:sp>
        <p:nvSpPr>
          <p:cNvPr id="4113" name="矩形"/>
          <p:cNvSpPr/>
          <p:nvPr/>
        </p:nvSpPr>
        <p:spPr>
          <a:xfrm>
            <a:off x="2057400" y="23622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4159" name="组合"/>
          <p:cNvGrpSpPr/>
          <p:nvPr/>
        </p:nvGrpSpPr>
        <p:grpSpPr>
          <a:xfrm>
            <a:off x="380999" y="228599"/>
            <a:ext cx="3805238" cy="2195513"/>
            <a:chOff x="380999" y="228599"/>
            <a:chExt cx="3805238" cy="2195513"/>
          </a:xfrm>
        </p:grpSpPr>
        <p:grpSp>
          <p:nvGrpSpPr>
            <p:cNvPr id="4120" name="组合"/>
            <p:cNvGrpSpPr/>
            <p:nvPr/>
          </p:nvGrpSpPr>
          <p:grpSpPr>
            <a:xfrm>
              <a:off x="2057400" y="1038225"/>
              <a:ext cx="1147760" cy="1385887"/>
              <a:chOff x="2057400" y="1038225"/>
              <a:chExt cx="1147760" cy="1385887"/>
            </a:xfrm>
          </p:grpSpPr>
          <p:sp>
            <p:nvSpPr>
              <p:cNvPr id="4114" name="矩形"/>
              <p:cNvSpPr/>
              <p:nvPr/>
            </p:nvSpPr>
            <p:spPr>
              <a:xfrm rot="10800000">
                <a:off x="2430462" y="1828800"/>
                <a:ext cx="388937" cy="152398"/>
              </a:xfrm>
              <a:prstGeom prst="rect">
                <a:avLst/>
              </a:prstGeom>
              <a:noFill/>
              <a:ln w="38100" cap="flat" cmpd="sng">
                <a:solidFill>
                  <a:srgbClr val="0000FF"/>
                </a:solidFill>
                <a:prstDash val="solid"/>
                <a:miter/>
              </a:ln>
            </p:spPr>
          </p:sp>
          <p:sp>
            <p:nvSpPr>
              <p:cNvPr id="4115" name="直线"/>
              <p:cNvSpPr/>
              <p:nvPr/>
            </p:nvSpPr>
            <p:spPr>
              <a:xfrm>
                <a:off x="2057400" y="1295399"/>
                <a:ext cx="0" cy="633412"/>
              </a:xfrm>
              <a:prstGeom prst="line">
                <a:avLst/>
              </a:prstGeom>
              <a:noFill/>
              <a:ln w="38100" cap="flat" cmpd="sng">
                <a:solidFill>
                  <a:srgbClr val="0000FF"/>
                </a:solidFill>
                <a:prstDash val="solid"/>
                <a:round/>
              </a:ln>
            </p:spPr>
          </p:sp>
          <p:sp>
            <p:nvSpPr>
              <p:cNvPr id="4116" name="直线"/>
              <p:cNvSpPr/>
              <p:nvPr/>
            </p:nvSpPr>
            <p:spPr>
              <a:xfrm>
                <a:off x="2057400" y="1892299"/>
                <a:ext cx="385762" cy="0"/>
              </a:xfrm>
              <a:prstGeom prst="line">
                <a:avLst/>
              </a:prstGeom>
              <a:noFill/>
              <a:ln w="38100" cap="flat" cmpd="sng">
                <a:solidFill>
                  <a:srgbClr val="0000FF"/>
                </a:solidFill>
                <a:prstDash val="solid"/>
                <a:round/>
              </a:ln>
            </p:spPr>
          </p:sp>
          <p:sp>
            <p:nvSpPr>
              <p:cNvPr id="4117" name="直线"/>
              <p:cNvSpPr/>
              <p:nvPr/>
            </p:nvSpPr>
            <p:spPr>
              <a:xfrm>
                <a:off x="2813049" y="1892299"/>
                <a:ext cx="392111" cy="0"/>
              </a:xfrm>
              <a:prstGeom prst="line">
                <a:avLst/>
              </a:prstGeom>
              <a:noFill/>
              <a:ln w="38100" cap="flat" cmpd="sng">
                <a:solidFill>
                  <a:srgbClr val="0000FF"/>
                </a:solidFill>
                <a:prstDash val="solid"/>
                <a:round/>
              </a:ln>
            </p:spPr>
          </p:sp>
          <p:sp>
            <p:nvSpPr>
              <p:cNvPr id="4118" name="直线"/>
              <p:cNvSpPr/>
              <p:nvPr/>
            </p:nvSpPr>
            <p:spPr>
              <a:xfrm flipV="1">
                <a:off x="3200399" y="1038225"/>
                <a:ext cx="0" cy="889000"/>
              </a:xfrm>
              <a:prstGeom prst="line">
                <a:avLst/>
              </a:prstGeom>
              <a:noFill/>
              <a:ln w="38100" cap="flat" cmpd="sng">
                <a:solidFill>
                  <a:srgbClr val="0000FF"/>
                </a:solidFill>
                <a:prstDash val="solid"/>
                <a:round/>
              </a:ln>
            </p:spPr>
          </p:sp>
          <p:sp>
            <p:nvSpPr>
              <p:cNvPr id="4119" name="矩形"/>
              <p:cNvSpPr/>
              <p:nvPr/>
            </p:nvSpPr>
            <p:spPr>
              <a:xfrm>
                <a:off x="2362199" y="1905000"/>
                <a:ext cx="838199"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121" name="矩形"/>
            <p:cNvSpPr/>
            <p:nvPr/>
          </p:nvSpPr>
          <p:spPr>
            <a:xfrm>
              <a:off x="1447800" y="1309687"/>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158" name="组合"/>
            <p:cNvGrpSpPr/>
            <p:nvPr/>
          </p:nvGrpSpPr>
          <p:grpSpPr>
            <a:xfrm>
              <a:off x="380999" y="228599"/>
              <a:ext cx="3805238" cy="1752602"/>
              <a:chOff x="380999" y="228599"/>
              <a:chExt cx="3805238" cy="1752602"/>
            </a:xfrm>
          </p:grpSpPr>
          <p:sp>
            <p:nvSpPr>
              <p:cNvPr id="4122" name="矩形"/>
              <p:cNvSpPr/>
              <p:nvPr/>
            </p:nvSpPr>
            <p:spPr>
              <a:xfrm>
                <a:off x="3500437"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23" name="矩形"/>
              <p:cNvSpPr/>
              <p:nvPr/>
            </p:nvSpPr>
            <p:spPr>
              <a:xfrm>
                <a:off x="380999" y="928687"/>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24" name="矩形"/>
              <p:cNvSpPr/>
              <p:nvPr/>
            </p:nvSpPr>
            <p:spPr>
              <a:xfrm>
                <a:off x="1495424" y="1219200"/>
                <a:ext cx="409575" cy="125411"/>
              </a:xfrm>
              <a:prstGeom prst="rect">
                <a:avLst/>
              </a:prstGeom>
              <a:noFill/>
              <a:ln w="38100" cap="flat" cmpd="sng">
                <a:solidFill>
                  <a:srgbClr val="000000"/>
                </a:solidFill>
                <a:prstDash val="solid"/>
                <a:miter/>
              </a:ln>
            </p:spPr>
          </p:sp>
          <p:sp>
            <p:nvSpPr>
              <p:cNvPr id="4125" name="矩形"/>
              <p:cNvSpPr/>
              <p:nvPr/>
            </p:nvSpPr>
            <p:spPr>
              <a:xfrm>
                <a:off x="1495424" y="808037"/>
                <a:ext cx="409575" cy="125412"/>
              </a:xfrm>
              <a:prstGeom prst="rect">
                <a:avLst/>
              </a:prstGeom>
              <a:noFill/>
              <a:ln w="38100" cap="flat" cmpd="sng">
                <a:solidFill>
                  <a:srgbClr val="000000"/>
                </a:solidFill>
                <a:prstDash val="solid"/>
                <a:miter/>
              </a:ln>
            </p:spPr>
          </p:sp>
          <p:sp>
            <p:nvSpPr>
              <p:cNvPr id="4126" name="直线"/>
              <p:cNvSpPr/>
              <p:nvPr/>
            </p:nvSpPr>
            <p:spPr>
              <a:xfrm flipH="1">
                <a:off x="838198" y="868362"/>
                <a:ext cx="665161" cy="0"/>
              </a:xfrm>
              <a:prstGeom prst="line">
                <a:avLst/>
              </a:prstGeom>
              <a:noFill/>
              <a:ln w="38100" cap="flat" cmpd="sng">
                <a:solidFill>
                  <a:srgbClr val="000000"/>
                </a:solidFill>
                <a:prstDash val="solid"/>
                <a:round/>
              </a:ln>
            </p:spPr>
          </p:sp>
          <p:sp>
            <p:nvSpPr>
              <p:cNvPr id="4127" name="直线"/>
              <p:cNvSpPr/>
              <p:nvPr/>
            </p:nvSpPr>
            <p:spPr>
              <a:xfrm flipH="1">
                <a:off x="1219199" y="1295399"/>
                <a:ext cx="266700" cy="0"/>
              </a:xfrm>
              <a:prstGeom prst="line">
                <a:avLst/>
              </a:prstGeom>
              <a:noFill/>
              <a:ln w="38100" cap="flat" cmpd="sng">
                <a:solidFill>
                  <a:srgbClr val="000000"/>
                </a:solidFill>
                <a:prstDash val="solid"/>
                <a:round/>
              </a:ln>
            </p:spPr>
          </p:sp>
          <p:sp>
            <p:nvSpPr>
              <p:cNvPr id="4128" name="矩形" descr="40%"/>
              <p:cNvSpPr/>
              <p:nvPr/>
            </p:nvSpPr>
            <p:spPr>
              <a:xfrm>
                <a:off x="2206625" y="503237"/>
                <a:ext cx="822325" cy="982662"/>
              </a:xfrm>
              <a:prstGeom prst="rect">
                <a:avLst/>
              </a:prstGeom>
              <a:noFill/>
              <a:ln w="38100" cap="flat" cmpd="sng">
                <a:solidFill>
                  <a:srgbClr val="000000"/>
                </a:solidFill>
                <a:prstDash val="solid"/>
                <a:miter/>
              </a:ln>
            </p:spPr>
          </p:sp>
          <p:sp>
            <p:nvSpPr>
              <p:cNvPr id="4129" name="矩形"/>
              <p:cNvSpPr/>
              <p:nvPr/>
            </p:nvSpPr>
            <p:spPr>
              <a:xfrm>
                <a:off x="2195512" y="1015999"/>
                <a:ext cx="354012"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30" name="矩形"/>
              <p:cNvSpPr/>
              <p:nvPr/>
            </p:nvSpPr>
            <p:spPr>
              <a:xfrm>
                <a:off x="2700337"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31" name="矩形"/>
              <p:cNvSpPr/>
              <p:nvPr/>
            </p:nvSpPr>
            <p:spPr>
              <a:xfrm>
                <a:off x="2539999" y="4460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32" name="直线"/>
              <p:cNvSpPr/>
              <p:nvPr/>
            </p:nvSpPr>
            <p:spPr>
              <a:xfrm>
                <a:off x="1889125" y="1281112"/>
                <a:ext cx="315911" cy="0"/>
              </a:xfrm>
              <a:prstGeom prst="line">
                <a:avLst/>
              </a:prstGeom>
              <a:noFill/>
              <a:ln w="38100" cap="flat" cmpd="sng">
                <a:solidFill>
                  <a:srgbClr val="000000"/>
                </a:solidFill>
                <a:prstDash val="solid"/>
                <a:round/>
              </a:ln>
            </p:spPr>
          </p:sp>
          <p:sp>
            <p:nvSpPr>
              <p:cNvPr id="4133" name="直线"/>
              <p:cNvSpPr/>
              <p:nvPr/>
            </p:nvSpPr>
            <p:spPr>
              <a:xfrm>
                <a:off x="3028950" y="1020762"/>
                <a:ext cx="403225" cy="0"/>
              </a:xfrm>
              <a:prstGeom prst="line">
                <a:avLst/>
              </a:prstGeom>
              <a:noFill/>
              <a:ln w="38100" cap="flat" cmpd="sng">
                <a:solidFill>
                  <a:srgbClr val="000000"/>
                </a:solidFill>
                <a:prstDash val="solid"/>
                <a:round/>
              </a:ln>
            </p:spPr>
          </p:sp>
          <p:sp>
            <p:nvSpPr>
              <p:cNvPr id="4134" name="直线"/>
              <p:cNvSpPr/>
              <p:nvPr/>
            </p:nvSpPr>
            <p:spPr>
              <a:xfrm>
                <a:off x="2052637" y="228599"/>
                <a:ext cx="0" cy="0"/>
              </a:xfrm>
              <a:prstGeom prst="line">
                <a:avLst/>
              </a:prstGeom>
              <a:noFill/>
              <a:ln w="28575" cap="flat" cmpd="sng">
                <a:solidFill>
                  <a:srgbClr val="000000"/>
                </a:solidFill>
                <a:prstDash val="solid"/>
                <a:round/>
              </a:ln>
            </p:spPr>
          </p:sp>
          <p:sp>
            <p:nvSpPr>
              <p:cNvPr id="4135" name="直线"/>
              <p:cNvSpPr/>
              <p:nvPr/>
            </p:nvSpPr>
            <p:spPr>
              <a:xfrm>
                <a:off x="1889125" y="869950"/>
                <a:ext cx="315911" cy="0"/>
              </a:xfrm>
              <a:prstGeom prst="line">
                <a:avLst/>
              </a:prstGeom>
              <a:noFill/>
              <a:ln w="38100" cap="flat" cmpd="sng">
                <a:solidFill>
                  <a:srgbClr val="000000"/>
                </a:solidFill>
                <a:prstDash val="solid"/>
                <a:round/>
              </a:ln>
            </p:spPr>
          </p:sp>
          <p:sp>
            <p:nvSpPr>
              <p:cNvPr id="4136" name="矩形"/>
              <p:cNvSpPr/>
              <p:nvPr/>
            </p:nvSpPr>
            <p:spPr>
              <a:xfrm>
                <a:off x="2206625"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37" name="矩形"/>
              <p:cNvSpPr/>
              <p:nvPr/>
            </p:nvSpPr>
            <p:spPr>
              <a:xfrm rot="5400000">
                <a:off x="2314575" y="465136"/>
                <a:ext cx="371475"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38" name="椭圆"/>
              <p:cNvSpPr/>
              <p:nvPr/>
            </p:nvSpPr>
            <p:spPr>
              <a:xfrm>
                <a:off x="3424236" y="966787"/>
                <a:ext cx="100012" cy="100012"/>
              </a:xfrm>
              <a:prstGeom prst="ellipse">
                <a:avLst/>
              </a:prstGeom>
              <a:noFill/>
              <a:ln w="38100" cap="flat" cmpd="sng">
                <a:solidFill>
                  <a:srgbClr val="000000"/>
                </a:solidFill>
                <a:prstDash val="solid"/>
                <a:round/>
              </a:ln>
            </p:spPr>
          </p:sp>
          <p:sp>
            <p:nvSpPr>
              <p:cNvPr id="4139" name="椭圆"/>
              <p:cNvSpPr/>
              <p:nvPr/>
            </p:nvSpPr>
            <p:spPr>
              <a:xfrm>
                <a:off x="761999" y="814387"/>
                <a:ext cx="100012" cy="100012"/>
              </a:xfrm>
              <a:prstGeom prst="ellipse">
                <a:avLst/>
              </a:prstGeom>
              <a:noFill/>
              <a:ln w="38100" cap="flat" cmpd="sng">
                <a:solidFill>
                  <a:srgbClr val="000000"/>
                </a:solidFill>
                <a:prstDash val="solid"/>
                <a:round/>
              </a:ln>
            </p:spPr>
          </p:sp>
          <p:sp>
            <p:nvSpPr>
              <p:cNvPr id="4140" name="矩形"/>
              <p:cNvSpPr/>
              <p:nvPr/>
            </p:nvSpPr>
            <p:spPr>
              <a:xfrm>
                <a:off x="1420812" y="242886"/>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145" name="组合"/>
              <p:cNvGrpSpPr/>
              <p:nvPr/>
            </p:nvGrpSpPr>
            <p:grpSpPr>
              <a:xfrm>
                <a:off x="3348037" y="1652588"/>
                <a:ext cx="234948" cy="328612"/>
                <a:chOff x="3348037" y="1652588"/>
                <a:chExt cx="234948" cy="328612"/>
              </a:xfrm>
            </p:grpSpPr>
            <p:grpSp>
              <p:nvGrpSpPr>
                <p:cNvPr id="4143" name="组合"/>
                <p:cNvGrpSpPr/>
                <p:nvPr/>
              </p:nvGrpSpPr>
              <p:grpSpPr>
                <a:xfrm>
                  <a:off x="3348037" y="1738313"/>
                  <a:ext cx="234948" cy="242887"/>
                  <a:chOff x="3348037" y="1738313"/>
                  <a:chExt cx="234948" cy="242887"/>
                </a:xfrm>
              </p:grpSpPr>
              <p:sp>
                <p:nvSpPr>
                  <p:cNvPr id="4141" name="直线"/>
                  <p:cNvSpPr/>
                  <p:nvPr/>
                </p:nvSpPr>
                <p:spPr>
                  <a:xfrm>
                    <a:off x="3348037" y="1981201"/>
                    <a:ext cx="234948" cy="0"/>
                  </a:xfrm>
                  <a:prstGeom prst="line">
                    <a:avLst/>
                  </a:prstGeom>
                  <a:noFill/>
                  <a:ln w="38100" cap="flat" cmpd="sng">
                    <a:solidFill>
                      <a:srgbClr val="000000"/>
                    </a:solidFill>
                    <a:prstDash val="solid"/>
                    <a:round/>
                  </a:ln>
                </p:spPr>
              </p:sp>
              <p:sp>
                <p:nvSpPr>
                  <p:cNvPr id="4142" name="直线"/>
                  <p:cNvSpPr/>
                  <p:nvPr/>
                </p:nvSpPr>
                <p:spPr>
                  <a:xfrm>
                    <a:off x="3469957" y="1738313"/>
                    <a:ext cx="0" cy="242886"/>
                  </a:xfrm>
                  <a:prstGeom prst="line">
                    <a:avLst/>
                  </a:prstGeom>
                  <a:noFill/>
                  <a:ln w="38100" cap="flat" cmpd="sng">
                    <a:solidFill>
                      <a:srgbClr val="000000"/>
                    </a:solidFill>
                    <a:prstDash val="solid"/>
                    <a:round/>
                  </a:ln>
                </p:spPr>
              </p:sp>
            </p:grpSp>
            <p:sp>
              <p:nvSpPr>
                <p:cNvPr id="4144" name="椭圆"/>
                <p:cNvSpPr/>
                <p:nvPr/>
              </p:nvSpPr>
              <p:spPr>
                <a:xfrm>
                  <a:off x="3424237" y="1652588"/>
                  <a:ext cx="100010" cy="100012"/>
                </a:xfrm>
                <a:prstGeom prst="ellipse">
                  <a:avLst/>
                </a:prstGeom>
                <a:noFill/>
                <a:ln w="38100" cap="flat" cmpd="sng">
                  <a:solidFill>
                    <a:srgbClr val="000000"/>
                  </a:solidFill>
                  <a:prstDash val="solid"/>
                  <a:round/>
                </a:ln>
              </p:spPr>
            </p:sp>
          </p:grpSp>
          <p:sp>
            <p:nvSpPr>
              <p:cNvPr id="4146" name="矩形"/>
              <p:cNvSpPr/>
              <p:nvPr/>
            </p:nvSpPr>
            <p:spPr>
              <a:xfrm>
                <a:off x="3500437" y="7762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47" name="矩形"/>
              <p:cNvSpPr/>
              <p:nvPr/>
            </p:nvSpPr>
            <p:spPr>
              <a:xfrm>
                <a:off x="3500437" y="14620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150" name="组合"/>
              <p:cNvGrpSpPr/>
              <p:nvPr/>
            </p:nvGrpSpPr>
            <p:grpSpPr>
              <a:xfrm>
                <a:off x="1066799" y="1295399"/>
                <a:ext cx="306386" cy="312737"/>
                <a:chOff x="1066799" y="1295399"/>
                <a:chExt cx="306386" cy="312737"/>
              </a:xfrm>
            </p:grpSpPr>
            <p:sp>
              <p:nvSpPr>
                <p:cNvPr id="4148" name="直线"/>
                <p:cNvSpPr/>
                <p:nvPr/>
              </p:nvSpPr>
              <p:spPr>
                <a:xfrm>
                  <a:off x="1066799" y="1600200"/>
                  <a:ext cx="306386" cy="7937"/>
                </a:xfrm>
                <a:prstGeom prst="line">
                  <a:avLst/>
                </a:prstGeom>
                <a:noFill/>
                <a:ln w="38100" cap="flat" cmpd="sng">
                  <a:solidFill>
                    <a:srgbClr val="000000"/>
                  </a:solidFill>
                  <a:prstDash val="solid"/>
                  <a:round/>
                </a:ln>
              </p:spPr>
            </p:sp>
            <p:sp>
              <p:nvSpPr>
                <p:cNvPr id="4149" name="直线"/>
                <p:cNvSpPr/>
                <p:nvPr/>
              </p:nvSpPr>
              <p:spPr>
                <a:xfrm>
                  <a:off x="1219199" y="1295399"/>
                  <a:ext cx="12699" cy="312737"/>
                </a:xfrm>
                <a:prstGeom prst="line">
                  <a:avLst/>
                </a:prstGeom>
                <a:noFill/>
                <a:ln w="38100" cap="flat" cmpd="sng">
                  <a:solidFill>
                    <a:srgbClr val="000000"/>
                  </a:solidFill>
                  <a:prstDash val="solid"/>
                  <a:round/>
                </a:ln>
              </p:spPr>
            </p:sp>
          </p:grpSp>
          <p:sp>
            <p:nvSpPr>
              <p:cNvPr id="4151" name="矩形"/>
              <p:cNvSpPr/>
              <p:nvPr/>
            </p:nvSpPr>
            <p:spPr>
              <a:xfrm>
                <a:off x="417512" y="6238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156" name="组合"/>
              <p:cNvGrpSpPr/>
              <p:nvPr/>
            </p:nvGrpSpPr>
            <p:grpSpPr>
              <a:xfrm>
                <a:off x="679448" y="1652588"/>
                <a:ext cx="234950" cy="328612"/>
                <a:chOff x="679448" y="1652588"/>
                <a:chExt cx="234950" cy="328612"/>
              </a:xfrm>
            </p:grpSpPr>
            <p:grpSp>
              <p:nvGrpSpPr>
                <p:cNvPr id="4154" name="组合"/>
                <p:cNvGrpSpPr/>
                <p:nvPr/>
              </p:nvGrpSpPr>
              <p:grpSpPr>
                <a:xfrm>
                  <a:off x="679448" y="1738313"/>
                  <a:ext cx="234950" cy="242887"/>
                  <a:chOff x="679448" y="1738313"/>
                  <a:chExt cx="234950" cy="242887"/>
                </a:xfrm>
              </p:grpSpPr>
              <p:sp>
                <p:nvSpPr>
                  <p:cNvPr id="4152" name="直线"/>
                  <p:cNvSpPr/>
                  <p:nvPr/>
                </p:nvSpPr>
                <p:spPr>
                  <a:xfrm>
                    <a:off x="679448" y="1981201"/>
                    <a:ext cx="234950" cy="0"/>
                  </a:xfrm>
                  <a:prstGeom prst="line">
                    <a:avLst/>
                  </a:prstGeom>
                  <a:noFill/>
                  <a:ln w="38100" cap="flat" cmpd="sng">
                    <a:solidFill>
                      <a:srgbClr val="000000"/>
                    </a:solidFill>
                    <a:prstDash val="solid"/>
                    <a:round/>
                  </a:ln>
                </p:spPr>
              </p:sp>
              <p:sp>
                <p:nvSpPr>
                  <p:cNvPr id="4153" name="直线"/>
                  <p:cNvSpPr/>
                  <p:nvPr/>
                </p:nvSpPr>
                <p:spPr>
                  <a:xfrm>
                    <a:off x="801369" y="1738313"/>
                    <a:ext cx="0" cy="242886"/>
                  </a:xfrm>
                  <a:prstGeom prst="line">
                    <a:avLst/>
                  </a:prstGeom>
                  <a:noFill/>
                  <a:ln w="38100" cap="flat" cmpd="sng">
                    <a:solidFill>
                      <a:srgbClr val="000000"/>
                    </a:solidFill>
                    <a:prstDash val="solid"/>
                    <a:round/>
                  </a:ln>
                </p:spPr>
              </p:sp>
            </p:grpSp>
            <p:sp>
              <p:nvSpPr>
                <p:cNvPr id="4155" name="椭圆"/>
                <p:cNvSpPr/>
                <p:nvPr/>
              </p:nvSpPr>
              <p:spPr>
                <a:xfrm>
                  <a:off x="755649" y="1652588"/>
                  <a:ext cx="100012" cy="100012"/>
                </a:xfrm>
                <a:prstGeom prst="ellipse">
                  <a:avLst/>
                </a:prstGeom>
                <a:noFill/>
                <a:ln w="38100" cap="flat" cmpd="sng">
                  <a:solidFill>
                    <a:srgbClr val="000000"/>
                  </a:solidFill>
                  <a:prstDash val="solid"/>
                  <a:round/>
                </a:ln>
              </p:spPr>
            </p:sp>
          </p:grpSp>
          <p:sp>
            <p:nvSpPr>
              <p:cNvPr id="4157" name="矩形"/>
              <p:cNvSpPr/>
              <p:nvPr/>
            </p:nvSpPr>
            <p:spPr>
              <a:xfrm>
                <a:off x="380999" y="1423988"/>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grpSp>
        <p:nvGrpSpPr>
          <p:cNvPr id="4208" name="组合"/>
          <p:cNvGrpSpPr/>
          <p:nvPr/>
        </p:nvGrpSpPr>
        <p:grpSpPr>
          <a:xfrm>
            <a:off x="4500563" y="214313"/>
            <a:ext cx="3805237" cy="2147886"/>
            <a:chOff x="4500563" y="214313"/>
            <a:chExt cx="3805237" cy="2147886"/>
          </a:xfrm>
        </p:grpSpPr>
        <p:sp>
          <p:nvSpPr>
            <p:cNvPr id="4160" name="椭圆"/>
            <p:cNvSpPr/>
            <p:nvPr/>
          </p:nvSpPr>
          <p:spPr>
            <a:xfrm rot="5400000">
              <a:off x="5186362" y="1585912"/>
              <a:ext cx="304800" cy="304799"/>
            </a:xfrm>
            <a:prstGeom prst="ellipse">
              <a:avLst/>
            </a:prstGeom>
            <a:noFill/>
            <a:ln w="38100" cap="flat" cmpd="sng">
              <a:solidFill>
                <a:srgbClr val="FF0000"/>
              </a:solidFill>
              <a:prstDash val="solid"/>
              <a:round/>
            </a:ln>
          </p:spPr>
        </p:sp>
        <p:sp>
          <p:nvSpPr>
            <p:cNvPr id="4161" name="直线"/>
            <p:cNvSpPr/>
            <p:nvPr/>
          </p:nvSpPr>
          <p:spPr>
            <a:xfrm>
              <a:off x="5972175" y="214313"/>
              <a:ext cx="0" cy="0"/>
            </a:xfrm>
            <a:prstGeom prst="line">
              <a:avLst/>
            </a:prstGeom>
            <a:noFill/>
            <a:ln w="38100" cap="flat" cmpd="sng">
              <a:solidFill>
                <a:srgbClr val="000000"/>
              </a:solidFill>
              <a:prstDash val="solid"/>
              <a:round/>
            </a:ln>
          </p:spPr>
        </p:sp>
        <p:sp>
          <p:nvSpPr>
            <p:cNvPr id="4162" name="直线"/>
            <p:cNvSpPr/>
            <p:nvPr/>
          </p:nvSpPr>
          <p:spPr>
            <a:xfrm>
              <a:off x="5207000" y="2119312"/>
              <a:ext cx="284162" cy="0"/>
            </a:xfrm>
            <a:prstGeom prst="line">
              <a:avLst/>
            </a:prstGeom>
            <a:noFill/>
            <a:ln w="38100" cap="flat" cmpd="sng">
              <a:solidFill>
                <a:srgbClr val="000000"/>
              </a:solidFill>
              <a:prstDash val="solid"/>
              <a:round/>
            </a:ln>
          </p:spPr>
        </p:sp>
        <p:sp>
          <p:nvSpPr>
            <p:cNvPr id="4163" name="直线"/>
            <p:cNvSpPr/>
            <p:nvPr/>
          </p:nvSpPr>
          <p:spPr>
            <a:xfrm>
              <a:off x="5338762" y="1281112"/>
              <a:ext cx="0" cy="838199"/>
            </a:xfrm>
            <a:prstGeom prst="line">
              <a:avLst/>
            </a:prstGeom>
            <a:noFill/>
            <a:ln w="38100" cap="flat" cmpd="sng">
              <a:solidFill>
                <a:srgbClr val="000000"/>
              </a:solidFill>
              <a:prstDash val="solid"/>
              <a:round/>
            </a:ln>
          </p:spPr>
        </p:sp>
        <p:sp>
          <p:nvSpPr>
            <p:cNvPr id="4164" name="矩形"/>
            <p:cNvSpPr/>
            <p:nvPr/>
          </p:nvSpPr>
          <p:spPr>
            <a:xfrm>
              <a:off x="5338762" y="1281112"/>
              <a:ext cx="3048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65" name="矩形"/>
            <p:cNvSpPr/>
            <p:nvPr/>
          </p:nvSpPr>
          <p:spPr>
            <a:xfrm>
              <a:off x="5414962" y="1509712"/>
              <a:ext cx="6096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32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66" name="矩形"/>
            <p:cNvSpPr/>
            <p:nvPr/>
          </p:nvSpPr>
          <p:spPr>
            <a:xfrm>
              <a:off x="5338762" y="1701799"/>
              <a:ext cx="336549"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1" latinLnBrk="0" hangingPunct="1">
                <a:lnSpc>
                  <a:spcPct val="100000"/>
                </a:lnSpc>
                <a:spcBef>
                  <a:spcPts val="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a:t>
              </a:r>
              <a:endParaRPr lang="zh-CN" altLang="en-US" sz="32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grpSp>
          <p:nvGrpSpPr>
            <p:cNvPr id="4173" name="组合"/>
            <p:cNvGrpSpPr/>
            <p:nvPr/>
          </p:nvGrpSpPr>
          <p:grpSpPr>
            <a:xfrm>
              <a:off x="6176962" y="1038225"/>
              <a:ext cx="1147761" cy="1323974"/>
              <a:chOff x="6176962" y="1038225"/>
              <a:chExt cx="1147761" cy="1323974"/>
            </a:xfrm>
          </p:grpSpPr>
          <p:sp>
            <p:nvSpPr>
              <p:cNvPr id="4167" name="矩形"/>
              <p:cNvSpPr/>
              <p:nvPr/>
            </p:nvSpPr>
            <p:spPr>
              <a:xfrm rot="10800000">
                <a:off x="6550025" y="1828800"/>
                <a:ext cx="388937" cy="152400"/>
              </a:xfrm>
              <a:prstGeom prst="rect">
                <a:avLst/>
              </a:prstGeom>
              <a:noFill/>
              <a:ln w="38100" cap="flat" cmpd="sng">
                <a:solidFill>
                  <a:srgbClr val="0000FF"/>
                </a:solidFill>
                <a:prstDash val="solid"/>
                <a:miter/>
              </a:ln>
            </p:spPr>
          </p:sp>
          <p:sp>
            <p:nvSpPr>
              <p:cNvPr id="4168" name="直线"/>
              <p:cNvSpPr/>
              <p:nvPr/>
            </p:nvSpPr>
            <p:spPr>
              <a:xfrm>
                <a:off x="6176962" y="1295399"/>
                <a:ext cx="0" cy="633412"/>
              </a:xfrm>
              <a:prstGeom prst="line">
                <a:avLst/>
              </a:prstGeom>
              <a:noFill/>
              <a:ln w="38100" cap="flat" cmpd="sng">
                <a:solidFill>
                  <a:srgbClr val="0000FF"/>
                </a:solidFill>
                <a:prstDash val="solid"/>
                <a:round/>
              </a:ln>
            </p:spPr>
          </p:sp>
          <p:sp>
            <p:nvSpPr>
              <p:cNvPr id="4169" name="直线"/>
              <p:cNvSpPr/>
              <p:nvPr/>
            </p:nvSpPr>
            <p:spPr>
              <a:xfrm>
                <a:off x="6176962" y="1892299"/>
                <a:ext cx="385761" cy="0"/>
              </a:xfrm>
              <a:prstGeom prst="line">
                <a:avLst/>
              </a:prstGeom>
              <a:noFill/>
              <a:ln w="38100" cap="flat" cmpd="sng">
                <a:solidFill>
                  <a:srgbClr val="0000FF"/>
                </a:solidFill>
                <a:prstDash val="solid"/>
                <a:round/>
              </a:ln>
            </p:spPr>
          </p:sp>
          <p:sp>
            <p:nvSpPr>
              <p:cNvPr id="4170" name="直线"/>
              <p:cNvSpPr/>
              <p:nvPr/>
            </p:nvSpPr>
            <p:spPr>
              <a:xfrm>
                <a:off x="6932611" y="1892299"/>
                <a:ext cx="392111" cy="0"/>
              </a:xfrm>
              <a:prstGeom prst="line">
                <a:avLst/>
              </a:prstGeom>
              <a:noFill/>
              <a:ln w="38100" cap="flat" cmpd="sng">
                <a:solidFill>
                  <a:srgbClr val="0000FF"/>
                </a:solidFill>
                <a:prstDash val="solid"/>
                <a:round/>
              </a:ln>
            </p:spPr>
          </p:sp>
          <p:sp>
            <p:nvSpPr>
              <p:cNvPr id="4171" name="直线"/>
              <p:cNvSpPr/>
              <p:nvPr/>
            </p:nvSpPr>
            <p:spPr>
              <a:xfrm flipV="1">
                <a:off x="7319963" y="1038225"/>
                <a:ext cx="0" cy="888998"/>
              </a:xfrm>
              <a:prstGeom prst="line">
                <a:avLst/>
              </a:prstGeom>
              <a:noFill/>
              <a:ln w="38100" cap="flat" cmpd="sng">
                <a:solidFill>
                  <a:srgbClr val="0000FF"/>
                </a:solidFill>
                <a:prstDash val="solid"/>
                <a:round/>
              </a:ln>
            </p:spPr>
          </p:sp>
          <p:sp>
            <p:nvSpPr>
              <p:cNvPr id="4172" name="矩形"/>
              <p:cNvSpPr/>
              <p:nvPr/>
            </p:nvSpPr>
            <p:spPr>
              <a:xfrm>
                <a:off x="6481763" y="1905000"/>
                <a:ext cx="8382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174" name="矩形"/>
            <p:cNvSpPr/>
            <p:nvPr/>
          </p:nvSpPr>
          <p:spPr>
            <a:xfrm>
              <a:off x="5567362" y="1281112"/>
              <a:ext cx="569911" cy="46196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175" name="矩形"/>
            <p:cNvSpPr/>
            <p:nvPr/>
          </p:nvSpPr>
          <p:spPr>
            <a:xfrm>
              <a:off x="7620000"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76" name="矩形"/>
            <p:cNvSpPr/>
            <p:nvPr/>
          </p:nvSpPr>
          <p:spPr>
            <a:xfrm>
              <a:off x="4500563" y="990600"/>
              <a:ext cx="6857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77" name="矩形"/>
            <p:cNvSpPr/>
            <p:nvPr/>
          </p:nvSpPr>
          <p:spPr>
            <a:xfrm>
              <a:off x="5614988" y="1219200"/>
              <a:ext cx="409574" cy="125411"/>
            </a:xfrm>
            <a:prstGeom prst="rect">
              <a:avLst/>
            </a:prstGeom>
            <a:noFill/>
            <a:ln w="38100" cap="flat" cmpd="sng">
              <a:solidFill>
                <a:srgbClr val="000000"/>
              </a:solidFill>
              <a:prstDash val="solid"/>
              <a:miter/>
            </a:ln>
          </p:spPr>
        </p:sp>
        <p:sp>
          <p:nvSpPr>
            <p:cNvPr id="4178" name="矩形"/>
            <p:cNvSpPr/>
            <p:nvPr/>
          </p:nvSpPr>
          <p:spPr>
            <a:xfrm>
              <a:off x="5614988" y="808037"/>
              <a:ext cx="409574" cy="125412"/>
            </a:xfrm>
            <a:prstGeom prst="rect">
              <a:avLst/>
            </a:prstGeom>
            <a:noFill/>
            <a:ln w="38100" cap="flat" cmpd="sng">
              <a:solidFill>
                <a:srgbClr val="000000"/>
              </a:solidFill>
              <a:prstDash val="solid"/>
              <a:miter/>
            </a:ln>
          </p:spPr>
        </p:sp>
        <p:sp>
          <p:nvSpPr>
            <p:cNvPr id="4179" name="直线"/>
            <p:cNvSpPr/>
            <p:nvPr/>
          </p:nvSpPr>
          <p:spPr>
            <a:xfrm flipH="1">
              <a:off x="4957762" y="868362"/>
              <a:ext cx="665162" cy="0"/>
            </a:xfrm>
            <a:prstGeom prst="line">
              <a:avLst/>
            </a:prstGeom>
            <a:noFill/>
            <a:ln w="38100" cap="flat" cmpd="sng">
              <a:solidFill>
                <a:srgbClr val="000000"/>
              </a:solidFill>
              <a:prstDash val="solid"/>
              <a:round/>
            </a:ln>
          </p:spPr>
        </p:sp>
        <p:sp>
          <p:nvSpPr>
            <p:cNvPr id="4180" name="直线"/>
            <p:cNvSpPr/>
            <p:nvPr/>
          </p:nvSpPr>
          <p:spPr>
            <a:xfrm flipH="1">
              <a:off x="5338762" y="1295399"/>
              <a:ext cx="266700" cy="0"/>
            </a:xfrm>
            <a:prstGeom prst="line">
              <a:avLst/>
            </a:prstGeom>
            <a:noFill/>
            <a:ln w="38100" cap="flat" cmpd="sng">
              <a:solidFill>
                <a:srgbClr val="000000"/>
              </a:solidFill>
              <a:prstDash val="solid"/>
              <a:round/>
            </a:ln>
          </p:spPr>
        </p:sp>
        <p:sp>
          <p:nvSpPr>
            <p:cNvPr id="4181" name="矩形" descr="40%"/>
            <p:cNvSpPr/>
            <p:nvPr/>
          </p:nvSpPr>
          <p:spPr>
            <a:xfrm>
              <a:off x="6326188" y="503237"/>
              <a:ext cx="822323" cy="982662"/>
            </a:xfrm>
            <a:prstGeom prst="rect">
              <a:avLst/>
            </a:prstGeom>
            <a:noFill/>
            <a:ln w="38100" cap="flat" cmpd="sng">
              <a:solidFill>
                <a:srgbClr val="000000"/>
              </a:solidFill>
              <a:prstDash val="solid"/>
              <a:miter/>
            </a:ln>
          </p:spPr>
        </p:sp>
        <p:sp>
          <p:nvSpPr>
            <p:cNvPr id="4182" name="矩形"/>
            <p:cNvSpPr/>
            <p:nvPr/>
          </p:nvSpPr>
          <p:spPr>
            <a:xfrm>
              <a:off x="6315075" y="1015999"/>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83" name="矩形"/>
            <p:cNvSpPr/>
            <p:nvPr/>
          </p:nvSpPr>
          <p:spPr>
            <a:xfrm>
              <a:off x="6819899"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84" name="矩形"/>
            <p:cNvSpPr/>
            <p:nvPr/>
          </p:nvSpPr>
          <p:spPr>
            <a:xfrm>
              <a:off x="6659562" y="446087"/>
              <a:ext cx="836611"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85" name="直线"/>
            <p:cNvSpPr/>
            <p:nvPr/>
          </p:nvSpPr>
          <p:spPr>
            <a:xfrm>
              <a:off x="6008687" y="1281112"/>
              <a:ext cx="315911" cy="0"/>
            </a:xfrm>
            <a:prstGeom prst="line">
              <a:avLst/>
            </a:prstGeom>
            <a:noFill/>
            <a:ln w="38100" cap="flat" cmpd="sng">
              <a:solidFill>
                <a:srgbClr val="000000"/>
              </a:solidFill>
              <a:prstDash val="solid"/>
              <a:round/>
            </a:ln>
          </p:spPr>
        </p:sp>
        <p:sp>
          <p:nvSpPr>
            <p:cNvPr id="4186" name="直线"/>
            <p:cNvSpPr/>
            <p:nvPr/>
          </p:nvSpPr>
          <p:spPr>
            <a:xfrm>
              <a:off x="7148513" y="1020762"/>
              <a:ext cx="403225" cy="0"/>
            </a:xfrm>
            <a:prstGeom prst="line">
              <a:avLst/>
            </a:prstGeom>
            <a:noFill/>
            <a:ln w="38100" cap="flat" cmpd="sng">
              <a:solidFill>
                <a:srgbClr val="000000"/>
              </a:solidFill>
              <a:prstDash val="solid"/>
              <a:round/>
            </a:ln>
          </p:spPr>
        </p:sp>
        <p:sp>
          <p:nvSpPr>
            <p:cNvPr id="4187" name="直线"/>
            <p:cNvSpPr/>
            <p:nvPr/>
          </p:nvSpPr>
          <p:spPr>
            <a:xfrm>
              <a:off x="6172200" y="228600"/>
              <a:ext cx="0" cy="0"/>
            </a:xfrm>
            <a:prstGeom prst="line">
              <a:avLst/>
            </a:prstGeom>
            <a:noFill/>
            <a:ln w="28575" cap="flat" cmpd="sng">
              <a:solidFill>
                <a:srgbClr val="000000"/>
              </a:solidFill>
              <a:prstDash val="solid"/>
              <a:round/>
            </a:ln>
          </p:spPr>
        </p:sp>
        <p:sp>
          <p:nvSpPr>
            <p:cNvPr id="4188" name="直线"/>
            <p:cNvSpPr/>
            <p:nvPr/>
          </p:nvSpPr>
          <p:spPr>
            <a:xfrm>
              <a:off x="6008687" y="869950"/>
              <a:ext cx="315911" cy="0"/>
            </a:xfrm>
            <a:prstGeom prst="line">
              <a:avLst/>
            </a:prstGeom>
            <a:noFill/>
            <a:ln w="38100" cap="flat" cmpd="sng">
              <a:solidFill>
                <a:srgbClr val="000000"/>
              </a:solidFill>
              <a:prstDash val="solid"/>
              <a:round/>
            </a:ln>
          </p:spPr>
        </p:sp>
        <p:sp>
          <p:nvSpPr>
            <p:cNvPr id="4189" name="矩形"/>
            <p:cNvSpPr/>
            <p:nvPr/>
          </p:nvSpPr>
          <p:spPr>
            <a:xfrm>
              <a:off x="6326188"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90" name="矩形"/>
            <p:cNvSpPr/>
            <p:nvPr/>
          </p:nvSpPr>
          <p:spPr>
            <a:xfrm rot="5400000">
              <a:off x="6434138" y="465137"/>
              <a:ext cx="371475"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191" name="椭圆"/>
            <p:cNvSpPr/>
            <p:nvPr/>
          </p:nvSpPr>
          <p:spPr>
            <a:xfrm>
              <a:off x="7543800" y="966787"/>
              <a:ext cx="100012" cy="100012"/>
            </a:xfrm>
            <a:prstGeom prst="ellipse">
              <a:avLst/>
            </a:prstGeom>
            <a:noFill/>
            <a:ln w="38100" cap="flat" cmpd="sng">
              <a:solidFill>
                <a:srgbClr val="000000"/>
              </a:solidFill>
              <a:prstDash val="solid"/>
              <a:round/>
            </a:ln>
          </p:spPr>
        </p:sp>
        <p:sp>
          <p:nvSpPr>
            <p:cNvPr id="4192" name="椭圆"/>
            <p:cNvSpPr/>
            <p:nvPr/>
          </p:nvSpPr>
          <p:spPr>
            <a:xfrm>
              <a:off x="4881562" y="814387"/>
              <a:ext cx="100012" cy="100012"/>
            </a:xfrm>
            <a:prstGeom prst="ellipse">
              <a:avLst/>
            </a:prstGeom>
            <a:noFill/>
            <a:ln w="38100" cap="flat" cmpd="sng">
              <a:solidFill>
                <a:srgbClr val="000000"/>
              </a:solidFill>
              <a:prstDash val="solid"/>
              <a:round/>
            </a:ln>
          </p:spPr>
        </p:sp>
        <p:sp>
          <p:nvSpPr>
            <p:cNvPr id="4193" name="矩形"/>
            <p:cNvSpPr/>
            <p:nvPr/>
          </p:nvSpPr>
          <p:spPr>
            <a:xfrm>
              <a:off x="5616575" y="366713"/>
              <a:ext cx="560386"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198" name="组合"/>
            <p:cNvGrpSpPr/>
            <p:nvPr/>
          </p:nvGrpSpPr>
          <p:grpSpPr>
            <a:xfrm>
              <a:off x="7467600" y="1652587"/>
              <a:ext cx="234950" cy="328613"/>
              <a:chOff x="7467600" y="1652587"/>
              <a:chExt cx="234950" cy="328613"/>
            </a:xfrm>
          </p:grpSpPr>
          <p:grpSp>
            <p:nvGrpSpPr>
              <p:cNvPr id="4196" name="组合"/>
              <p:cNvGrpSpPr/>
              <p:nvPr/>
            </p:nvGrpSpPr>
            <p:grpSpPr>
              <a:xfrm>
                <a:off x="7467600" y="1738313"/>
                <a:ext cx="234950" cy="242886"/>
                <a:chOff x="7467600" y="1738313"/>
                <a:chExt cx="234950" cy="242886"/>
              </a:xfrm>
            </p:grpSpPr>
            <p:sp>
              <p:nvSpPr>
                <p:cNvPr id="4194" name="直线"/>
                <p:cNvSpPr/>
                <p:nvPr/>
              </p:nvSpPr>
              <p:spPr>
                <a:xfrm>
                  <a:off x="7467600" y="1981200"/>
                  <a:ext cx="234950" cy="0"/>
                </a:xfrm>
                <a:prstGeom prst="line">
                  <a:avLst/>
                </a:prstGeom>
                <a:noFill/>
                <a:ln w="38100" cap="flat" cmpd="sng">
                  <a:solidFill>
                    <a:srgbClr val="000000"/>
                  </a:solidFill>
                  <a:prstDash val="solid"/>
                  <a:round/>
                </a:ln>
              </p:spPr>
            </p:sp>
            <p:sp>
              <p:nvSpPr>
                <p:cNvPr id="4195" name="直线"/>
                <p:cNvSpPr/>
                <p:nvPr/>
              </p:nvSpPr>
              <p:spPr>
                <a:xfrm>
                  <a:off x="7589520" y="1738313"/>
                  <a:ext cx="0" cy="242886"/>
                </a:xfrm>
                <a:prstGeom prst="line">
                  <a:avLst/>
                </a:prstGeom>
                <a:noFill/>
                <a:ln w="38100" cap="flat" cmpd="sng">
                  <a:solidFill>
                    <a:srgbClr val="000000"/>
                  </a:solidFill>
                  <a:prstDash val="solid"/>
                  <a:round/>
                </a:ln>
              </p:spPr>
            </p:sp>
          </p:grpSp>
          <p:sp>
            <p:nvSpPr>
              <p:cNvPr id="4197" name="椭圆"/>
              <p:cNvSpPr/>
              <p:nvPr/>
            </p:nvSpPr>
            <p:spPr>
              <a:xfrm>
                <a:off x="7543800" y="1652587"/>
                <a:ext cx="100012" cy="100012"/>
              </a:xfrm>
              <a:prstGeom prst="ellipse">
                <a:avLst/>
              </a:prstGeom>
              <a:noFill/>
              <a:ln w="38100" cap="flat" cmpd="sng">
                <a:solidFill>
                  <a:srgbClr val="000000"/>
                </a:solidFill>
                <a:prstDash val="solid"/>
                <a:round/>
              </a:ln>
            </p:spPr>
          </p:sp>
        </p:grpSp>
        <p:sp>
          <p:nvSpPr>
            <p:cNvPr id="4199" name="矩形"/>
            <p:cNvSpPr/>
            <p:nvPr/>
          </p:nvSpPr>
          <p:spPr>
            <a:xfrm>
              <a:off x="7620000" y="7762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00" name="矩形"/>
            <p:cNvSpPr/>
            <p:nvPr/>
          </p:nvSpPr>
          <p:spPr>
            <a:xfrm>
              <a:off x="7620000" y="14620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01" name="矩形"/>
            <p:cNvSpPr/>
            <p:nvPr/>
          </p:nvSpPr>
          <p:spPr>
            <a:xfrm>
              <a:off x="4537075" y="6238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206" name="组合"/>
            <p:cNvGrpSpPr/>
            <p:nvPr/>
          </p:nvGrpSpPr>
          <p:grpSpPr>
            <a:xfrm>
              <a:off x="4799012" y="1814512"/>
              <a:ext cx="234948" cy="328613"/>
              <a:chOff x="4799012" y="1814512"/>
              <a:chExt cx="234948" cy="328613"/>
            </a:xfrm>
          </p:grpSpPr>
          <p:grpSp>
            <p:nvGrpSpPr>
              <p:cNvPr id="4204" name="组合"/>
              <p:cNvGrpSpPr/>
              <p:nvPr/>
            </p:nvGrpSpPr>
            <p:grpSpPr>
              <a:xfrm>
                <a:off x="4799012" y="1900238"/>
                <a:ext cx="234948" cy="242886"/>
                <a:chOff x="4799012" y="1900238"/>
                <a:chExt cx="234948" cy="242886"/>
              </a:xfrm>
            </p:grpSpPr>
            <p:sp>
              <p:nvSpPr>
                <p:cNvPr id="4202" name="直线"/>
                <p:cNvSpPr/>
                <p:nvPr/>
              </p:nvSpPr>
              <p:spPr>
                <a:xfrm>
                  <a:off x="4799012" y="2143125"/>
                  <a:ext cx="234948" cy="0"/>
                </a:xfrm>
                <a:prstGeom prst="line">
                  <a:avLst/>
                </a:prstGeom>
                <a:noFill/>
                <a:ln w="38100" cap="flat" cmpd="sng">
                  <a:solidFill>
                    <a:srgbClr val="000000"/>
                  </a:solidFill>
                  <a:prstDash val="solid"/>
                  <a:round/>
                </a:ln>
              </p:spPr>
            </p:sp>
            <p:sp>
              <p:nvSpPr>
                <p:cNvPr id="4203" name="直线"/>
                <p:cNvSpPr/>
                <p:nvPr/>
              </p:nvSpPr>
              <p:spPr>
                <a:xfrm>
                  <a:off x="4920931" y="1900238"/>
                  <a:ext cx="0" cy="242886"/>
                </a:xfrm>
                <a:prstGeom prst="line">
                  <a:avLst/>
                </a:prstGeom>
                <a:noFill/>
                <a:ln w="38100" cap="flat" cmpd="sng">
                  <a:solidFill>
                    <a:srgbClr val="000000"/>
                  </a:solidFill>
                  <a:prstDash val="solid"/>
                  <a:round/>
                </a:ln>
              </p:spPr>
            </p:sp>
          </p:grpSp>
          <p:sp>
            <p:nvSpPr>
              <p:cNvPr id="4205" name="椭圆"/>
              <p:cNvSpPr/>
              <p:nvPr/>
            </p:nvSpPr>
            <p:spPr>
              <a:xfrm>
                <a:off x="4875213" y="1814512"/>
                <a:ext cx="100012" cy="100012"/>
              </a:xfrm>
              <a:prstGeom prst="ellipse">
                <a:avLst/>
              </a:prstGeom>
              <a:noFill/>
              <a:ln w="38100" cap="flat" cmpd="sng">
                <a:solidFill>
                  <a:srgbClr val="000000"/>
                </a:solidFill>
                <a:prstDash val="solid"/>
                <a:round/>
              </a:ln>
            </p:spPr>
          </p:sp>
        </p:grpSp>
        <p:sp>
          <p:nvSpPr>
            <p:cNvPr id="4207" name="矩形"/>
            <p:cNvSpPr/>
            <p:nvPr/>
          </p:nvSpPr>
          <p:spPr>
            <a:xfrm>
              <a:off x="4500563" y="14239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209" name="矩形"/>
          <p:cNvSpPr/>
          <p:nvPr/>
        </p:nvSpPr>
        <p:spPr>
          <a:xfrm>
            <a:off x="6235700" y="22860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a:t>
            </a:r>
            <a:r>
              <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4210" name="对象"/>
          <p:cNvGraphicFramePr>
            <a:graphicFrameLocks noChangeAspect="1"/>
          </p:cNvGraphicFramePr>
          <p:nvPr/>
        </p:nvGraphicFramePr>
        <p:xfrm>
          <a:off x="1143000" y="4394200"/>
          <a:ext cx="6400800" cy="178276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1143000" y="4394200"/>
                        <a:ext cx="6400800" cy="1782763"/>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11"/>
                                        </p:tgtEl>
                                        <p:attrNameLst>
                                          <p:attrName>style.visibility</p:attrName>
                                        </p:attrNameLst>
                                      </p:cBhvr>
                                      <p:to>
                                        <p:strVal val="visible"/>
                                      </p:to>
                                    </p:set>
                                    <p:animEffect transition="in" filter="wipe(left)">
                                      <p:cBhvr>
                                        <p:cTn id="7" dur="500"/>
                                        <p:tgtEl>
                                          <p:spTgt spid="4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10"/>
                                        </p:tgtEl>
                                        <p:attrNameLst>
                                          <p:attrName>style.visibility</p:attrName>
                                        </p:attrNameLst>
                                      </p:cBhvr>
                                      <p:to>
                                        <p:strVal val="visible"/>
                                      </p:to>
                                    </p:set>
                                    <p:animEffect transition="in" filter="wipe(left)">
                                      <p:cBhvr>
                                        <p:cTn id="12" dur="500"/>
                                        <p:tgtEl>
                                          <p:spTgt spid="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13" name="矩形"/>
          <p:cNvSpPr/>
          <p:nvPr/>
        </p:nvSpPr>
        <p:spPr>
          <a:xfrm>
            <a:off x="2057400" y="23622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4259" name="组合"/>
          <p:cNvGrpSpPr/>
          <p:nvPr/>
        </p:nvGrpSpPr>
        <p:grpSpPr>
          <a:xfrm>
            <a:off x="380999" y="228599"/>
            <a:ext cx="3805238" cy="2195513"/>
            <a:chOff x="380999" y="228599"/>
            <a:chExt cx="3805238" cy="2195513"/>
          </a:xfrm>
        </p:grpSpPr>
        <p:grpSp>
          <p:nvGrpSpPr>
            <p:cNvPr id="4220" name="组合"/>
            <p:cNvGrpSpPr/>
            <p:nvPr/>
          </p:nvGrpSpPr>
          <p:grpSpPr>
            <a:xfrm>
              <a:off x="2057400" y="1038225"/>
              <a:ext cx="1147760" cy="1385887"/>
              <a:chOff x="2057400" y="1038225"/>
              <a:chExt cx="1147760" cy="1385887"/>
            </a:xfrm>
          </p:grpSpPr>
          <p:sp>
            <p:nvSpPr>
              <p:cNvPr id="4214" name="矩形"/>
              <p:cNvSpPr/>
              <p:nvPr/>
            </p:nvSpPr>
            <p:spPr>
              <a:xfrm rot="10800000">
                <a:off x="2430462" y="1828800"/>
                <a:ext cx="388937" cy="152398"/>
              </a:xfrm>
              <a:prstGeom prst="rect">
                <a:avLst/>
              </a:prstGeom>
              <a:noFill/>
              <a:ln w="38100" cap="flat" cmpd="sng">
                <a:solidFill>
                  <a:srgbClr val="0000FF"/>
                </a:solidFill>
                <a:prstDash val="solid"/>
                <a:miter/>
              </a:ln>
            </p:spPr>
          </p:sp>
          <p:sp>
            <p:nvSpPr>
              <p:cNvPr id="4215" name="直线"/>
              <p:cNvSpPr/>
              <p:nvPr/>
            </p:nvSpPr>
            <p:spPr>
              <a:xfrm>
                <a:off x="2057400" y="1295399"/>
                <a:ext cx="0" cy="633412"/>
              </a:xfrm>
              <a:prstGeom prst="line">
                <a:avLst/>
              </a:prstGeom>
              <a:noFill/>
              <a:ln w="38100" cap="flat" cmpd="sng">
                <a:solidFill>
                  <a:srgbClr val="0000FF"/>
                </a:solidFill>
                <a:prstDash val="solid"/>
                <a:round/>
              </a:ln>
            </p:spPr>
          </p:sp>
          <p:sp>
            <p:nvSpPr>
              <p:cNvPr id="4216" name="直线"/>
              <p:cNvSpPr/>
              <p:nvPr/>
            </p:nvSpPr>
            <p:spPr>
              <a:xfrm>
                <a:off x="2057400" y="1892299"/>
                <a:ext cx="385762" cy="0"/>
              </a:xfrm>
              <a:prstGeom prst="line">
                <a:avLst/>
              </a:prstGeom>
              <a:noFill/>
              <a:ln w="38100" cap="flat" cmpd="sng">
                <a:solidFill>
                  <a:srgbClr val="0000FF"/>
                </a:solidFill>
                <a:prstDash val="solid"/>
                <a:round/>
              </a:ln>
            </p:spPr>
          </p:sp>
          <p:sp>
            <p:nvSpPr>
              <p:cNvPr id="4217" name="直线"/>
              <p:cNvSpPr/>
              <p:nvPr/>
            </p:nvSpPr>
            <p:spPr>
              <a:xfrm>
                <a:off x="2813049" y="1892299"/>
                <a:ext cx="392111" cy="0"/>
              </a:xfrm>
              <a:prstGeom prst="line">
                <a:avLst/>
              </a:prstGeom>
              <a:noFill/>
              <a:ln w="38100" cap="flat" cmpd="sng">
                <a:solidFill>
                  <a:srgbClr val="0000FF"/>
                </a:solidFill>
                <a:prstDash val="solid"/>
                <a:round/>
              </a:ln>
            </p:spPr>
          </p:sp>
          <p:sp>
            <p:nvSpPr>
              <p:cNvPr id="4218" name="直线"/>
              <p:cNvSpPr/>
              <p:nvPr/>
            </p:nvSpPr>
            <p:spPr>
              <a:xfrm flipV="1">
                <a:off x="3200399" y="1038225"/>
                <a:ext cx="0" cy="889000"/>
              </a:xfrm>
              <a:prstGeom prst="line">
                <a:avLst/>
              </a:prstGeom>
              <a:noFill/>
              <a:ln w="38100" cap="flat" cmpd="sng">
                <a:solidFill>
                  <a:srgbClr val="0000FF"/>
                </a:solidFill>
                <a:prstDash val="solid"/>
                <a:round/>
              </a:ln>
            </p:spPr>
          </p:sp>
          <p:sp>
            <p:nvSpPr>
              <p:cNvPr id="4219" name="矩形"/>
              <p:cNvSpPr/>
              <p:nvPr/>
            </p:nvSpPr>
            <p:spPr>
              <a:xfrm>
                <a:off x="2362199" y="1905000"/>
                <a:ext cx="838199"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221" name="矩形"/>
            <p:cNvSpPr/>
            <p:nvPr/>
          </p:nvSpPr>
          <p:spPr>
            <a:xfrm>
              <a:off x="1447800" y="1309687"/>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258" name="组合"/>
            <p:cNvGrpSpPr/>
            <p:nvPr/>
          </p:nvGrpSpPr>
          <p:grpSpPr>
            <a:xfrm>
              <a:off x="380999" y="228599"/>
              <a:ext cx="3805238" cy="1752602"/>
              <a:chOff x="380999" y="228599"/>
              <a:chExt cx="3805238" cy="1752602"/>
            </a:xfrm>
          </p:grpSpPr>
          <p:sp>
            <p:nvSpPr>
              <p:cNvPr id="4222" name="矩形"/>
              <p:cNvSpPr/>
              <p:nvPr/>
            </p:nvSpPr>
            <p:spPr>
              <a:xfrm>
                <a:off x="3500437"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23" name="矩形"/>
              <p:cNvSpPr/>
              <p:nvPr/>
            </p:nvSpPr>
            <p:spPr>
              <a:xfrm>
                <a:off x="380999" y="928687"/>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24" name="矩形"/>
              <p:cNvSpPr/>
              <p:nvPr/>
            </p:nvSpPr>
            <p:spPr>
              <a:xfrm>
                <a:off x="1495424" y="1219200"/>
                <a:ext cx="409575" cy="125411"/>
              </a:xfrm>
              <a:prstGeom prst="rect">
                <a:avLst/>
              </a:prstGeom>
              <a:noFill/>
              <a:ln w="38100" cap="flat" cmpd="sng">
                <a:solidFill>
                  <a:srgbClr val="000000"/>
                </a:solidFill>
                <a:prstDash val="solid"/>
                <a:miter/>
              </a:ln>
            </p:spPr>
          </p:sp>
          <p:sp>
            <p:nvSpPr>
              <p:cNvPr id="4225" name="矩形"/>
              <p:cNvSpPr/>
              <p:nvPr/>
            </p:nvSpPr>
            <p:spPr>
              <a:xfrm>
                <a:off x="1495424" y="808037"/>
                <a:ext cx="409575" cy="125412"/>
              </a:xfrm>
              <a:prstGeom prst="rect">
                <a:avLst/>
              </a:prstGeom>
              <a:noFill/>
              <a:ln w="38100" cap="flat" cmpd="sng">
                <a:solidFill>
                  <a:srgbClr val="000000"/>
                </a:solidFill>
                <a:prstDash val="solid"/>
                <a:miter/>
              </a:ln>
            </p:spPr>
          </p:sp>
          <p:sp>
            <p:nvSpPr>
              <p:cNvPr id="4226" name="直线"/>
              <p:cNvSpPr/>
              <p:nvPr/>
            </p:nvSpPr>
            <p:spPr>
              <a:xfrm flipH="1">
                <a:off x="838198" y="868362"/>
                <a:ext cx="665161" cy="0"/>
              </a:xfrm>
              <a:prstGeom prst="line">
                <a:avLst/>
              </a:prstGeom>
              <a:noFill/>
              <a:ln w="38100" cap="flat" cmpd="sng">
                <a:solidFill>
                  <a:srgbClr val="000000"/>
                </a:solidFill>
                <a:prstDash val="solid"/>
                <a:round/>
              </a:ln>
            </p:spPr>
          </p:sp>
          <p:sp>
            <p:nvSpPr>
              <p:cNvPr id="4227" name="直线"/>
              <p:cNvSpPr/>
              <p:nvPr/>
            </p:nvSpPr>
            <p:spPr>
              <a:xfrm flipH="1">
                <a:off x="1219199" y="1295399"/>
                <a:ext cx="266700" cy="0"/>
              </a:xfrm>
              <a:prstGeom prst="line">
                <a:avLst/>
              </a:prstGeom>
              <a:noFill/>
              <a:ln w="38100" cap="flat" cmpd="sng">
                <a:solidFill>
                  <a:srgbClr val="000000"/>
                </a:solidFill>
                <a:prstDash val="solid"/>
                <a:round/>
              </a:ln>
            </p:spPr>
          </p:sp>
          <p:sp>
            <p:nvSpPr>
              <p:cNvPr id="4228" name="矩形" descr="40%"/>
              <p:cNvSpPr/>
              <p:nvPr/>
            </p:nvSpPr>
            <p:spPr>
              <a:xfrm>
                <a:off x="2206625" y="503237"/>
                <a:ext cx="822325" cy="982662"/>
              </a:xfrm>
              <a:prstGeom prst="rect">
                <a:avLst/>
              </a:prstGeom>
              <a:noFill/>
              <a:ln w="38100" cap="flat" cmpd="sng">
                <a:solidFill>
                  <a:srgbClr val="000000"/>
                </a:solidFill>
                <a:prstDash val="solid"/>
                <a:miter/>
              </a:ln>
            </p:spPr>
          </p:sp>
          <p:sp>
            <p:nvSpPr>
              <p:cNvPr id="4229" name="矩形"/>
              <p:cNvSpPr/>
              <p:nvPr/>
            </p:nvSpPr>
            <p:spPr>
              <a:xfrm>
                <a:off x="2195512" y="1015999"/>
                <a:ext cx="354012"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30" name="矩形"/>
              <p:cNvSpPr/>
              <p:nvPr/>
            </p:nvSpPr>
            <p:spPr>
              <a:xfrm>
                <a:off x="2700337"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31" name="矩形"/>
              <p:cNvSpPr/>
              <p:nvPr/>
            </p:nvSpPr>
            <p:spPr>
              <a:xfrm>
                <a:off x="2539999" y="4460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32" name="直线"/>
              <p:cNvSpPr/>
              <p:nvPr/>
            </p:nvSpPr>
            <p:spPr>
              <a:xfrm>
                <a:off x="1889125" y="1281112"/>
                <a:ext cx="315911" cy="0"/>
              </a:xfrm>
              <a:prstGeom prst="line">
                <a:avLst/>
              </a:prstGeom>
              <a:noFill/>
              <a:ln w="38100" cap="flat" cmpd="sng">
                <a:solidFill>
                  <a:srgbClr val="000000"/>
                </a:solidFill>
                <a:prstDash val="solid"/>
                <a:round/>
              </a:ln>
            </p:spPr>
          </p:sp>
          <p:sp>
            <p:nvSpPr>
              <p:cNvPr id="4233" name="直线"/>
              <p:cNvSpPr/>
              <p:nvPr/>
            </p:nvSpPr>
            <p:spPr>
              <a:xfrm>
                <a:off x="3028950" y="1020762"/>
                <a:ext cx="403225" cy="0"/>
              </a:xfrm>
              <a:prstGeom prst="line">
                <a:avLst/>
              </a:prstGeom>
              <a:noFill/>
              <a:ln w="38100" cap="flat" cmpd="sng">
                <a:solidFill>
                  <a:srgbClr val="000000"/>
                </a:solidFill>
                <a:prstDash val="solid"/>
                <a:round/>
              </a:ln>
            </p:spPr>
          </p:sp>
          <p:sp>
            <p:nvSpPr>
              <p:cNvPr id="4234" name="直线"/>
              <p:cNvSpPr/>
              <p:nvPr/>
            </p:nvSpPr>
            <p:spPr>
              <a:xfrm>
                <a:off x="2052637" y="228599"/>
                <a:ext cx="0" cy="0"/>
              </a:xfrm>
              <a:prstGeom prst="line">
                <a:avLst/>
              </a:prstGeom>
              <a:noFill/>
              <a:ln w="28575" cap="flat" cmpd="sng">
                <a:solidFill>
                  <a:srgbClr val="000000"/>
                </a:solidFill>
                <a:prstDash val="solid"/>
                <a:round/>
              </a:ln>
            </p:spPr>
          </p:sp>
          <p:sp>
            <p:nvSpPr>
              <p:cNvPr id="4235" name="直线"/>
              <p:cNvSpPr/>
              <p:nvPr/>
            </p:nvSpPr>
            <p:spPr>
              <a:xfrm>
                <a:off x="1889125" y="869950"/>
                <a:ext cx="315911" cy="0"/>
              </a:xfrm>
              <a:prstGeom prst="line">
                <a:avLst/>
              </a:prstGeom>
              <a:noFill/>
              <a:ln w="38100" cap="flat" cmpd="sng">
                <a:solidFill>
                  <a:srgbClr val="000000"/>
                </a:solidFill>
                <a:prstDash val="solid"/>
                <a:round/>
              </a:ln>
            </p:spPr>
          </p:sp>
          <p:sp>
            <p:nvSpPr>
              <p:cNvPr id="4236" name="矩形"/>
              <p:cNvSpPr/>
              <p:nvPr/>
            </p:nvSpPr>
            <p:spPr>
              <a:xfrm>
                <a:off x="2206625"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37" name="矩形"/>
              <p:cNvSpPr/>
              <p:nvPr/>
            </p:nvSpPr>
            <p:spPr>
              <a:xfrm rot="5400000">
                <a:off x="2314575" y="465136"/>
                <a:ext cx="371475"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38" name="椭圆"/>
              <p:cNvSpPr/>
              <p:nvPr/>
            </p:nvSpPr>
            <p:spPr>
              <a:xfrm>
                <a:off x="3424236" y="966787"/>
                <a:ext cx="100012" cy="100012"/>
              </a:xfrm>
              <a:prstGeom prst="ellipse">
                <a:avLst/>
              </a:prstGeom>
              <a:noFill/>
              <a:ln w="38100" cap="flat" cmpd="sng">
                <a:solidFill>
                  <a:srgbClr val="000000"/>
                </a:solidFill>
                <a:prstDash val="solid"/>
                <a:round/>
              </a:ln>
            </p:spPr>
          </p:sp>
          <p:sp>
            <p:nvSpPr>
              <p:cNvPr id="4239" name="椭圆"/>
              <p:cNvSpPr/>
              <p:nvPr/>
            </p:nvSpPr>
            <p:spPr>
              <a:xfrm>
                <a:off x="761999" y="814387"/>
                <a:ext cx="100012" cy="100012"/>
              </a:xfrm>
              <a:prstGeom prst="ellipse">
                <a:avLst/>
              </a:prstGeom>
              <a:noFill/>
              <a:ln w="38100" cap="flat" cmpd="sng">
                <a:solidFill>
                  <a:srgbClr val="000000"/>
                </a:solidFill>
                <a:prstDash val="solid"/>
                <a:round/>
              </a:ln>
            </p:spPr>
          </p:sp>
          <p:sp>
            <p:nvSpPr>
              <p:cNvPr id="4240" name="矩形"/>
              <p:cNvSpPr/>
              <p:nvPr/>
            </p:nvSpPr>
            <p:spPr>
              <a:xfrm>
                <a:off x="1420812" y="242886"/>
                <a:ext cx="560387"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245" name="组合"/>
              <p:cNvGrpSpPr/>
              <p:nvPr/>
            </p:nvGrpSpPr>
            <p:grpSpPr>
              <a:xfrm>
                <a:off x="3348037" y="1652588"/>
                <a:ext cx="234948" cy="328612"/>
                <a:chOff x="3348037" y="1652588"/>
                <a:chExt cx="234948" cy="328612"/>
              </a:xfrm>
            </p:grpSpPr>
            <p:grpSp>
              <p:nvGrpSpPr>
                <p:cNvPr id="4243" name="组合"/>
                <p:cNvGrpSpPr/>
                <p:nvPr/>
              </p:nvGrpSpPr>
              <p:grpSpPr>
                <a:xfrm>
                  <a:off x="3348037" y="1738313"/>
                  <a:ext cx="234948" cy="242887"/>
                  <a:chOff x="3348037" y="1738313"/>
                  <a:chExt cx="234948" cy="242887"/>
                </a:xfrm>
              </p:grpSpPr>
              <p:sp>
                <p:nvSpPr>
                  <p:cNvPr id="4241" name="直线"/>
                  <p:cNvSpPr/>
                  <p:nvPr/>
                </p:nvSpPr>
                <p:spPr>
                  <a:xfrm>
                    <a:off x="3348037" y="1981201"/>
                    <a:ext cx="234948" cy="0"/>
                  </a:xfrm>
                  <a:prstGeom prst="line">
                    <a:avLst/>
                  </a:prstGeom>
                  <a:noFill/>
                  <a:ln w="38100" cap="flat" cmpd="sng">
                    <a:solidFill>
                      <a:srgbClr val="000000"/>
                    </a:solidFill>
                    <a:prstDash val="solid"/>
                    <a:round/>
                  </a:ln>
                </p:spPr>
              </p:sp>
              <p:sp>
                <p:nvSpPr>
                  <p:cNvPr id="4242" name="直线"/>
                  <p:cNvSpPr/>
                  <p:nvPr/>
                </p:nvSpPr>
                <p:spPr>
                  <a:xfrm>
                    <a:off x="3469957" y="1738313"/>
                    <a:ext cx="0" cy="242886"/>
                  </a:xfrm>
                  <a:prstGeom prst="line">
                    <a:avLst/>
                  </a:prstGeom>
                  <a:noFill/>
                  <a:ln w="38100" cap="flat" cmpd="sng">
                    <a:solidFill>
                      <a:srgbClr val="000000"/>
                    </a:solidFill>
                    <a:prstDash val="solid"/>
                    <a:round/>
                  </a:ln>
                </p:spPr>
              </p:sp>
            </p:grpSp>
            <p:sp>
              <p:nvSpPr>
                <p:cNvPr id="4244" name="椭圆"/>
                <p:cNvSpPr/>
                <p:nvPr/>
              </p:nvSpPr>
              <p:spPr>
                <a:xfrm>
                  <a:off x="3424237" y="1652588"/>
                  <a:ext cx="100010" cy="100012"/>
                </a:xfrm>
                <a:prstGeom prst="ellipse">
                  <a:avLst/>
                </a:prstGeom>
                <a:noFill/>
                <a:ln w="38100" cap="flat" cmpd="sng">
                  <a:solidFill>
                    <a:srgbClr val="000000"/>
                  </a:solidFill>
                  <a:prstDash val="solid"/>
                  <a:round/>
                </a:ln>
              </p:spPr>
            </p:sp>
          </p:grpSp>
          <p:sp>
            <p:nvSpPr>
              <p:cNvPr id="4246" name="矩形"/>
              <p:cNvSpPr/>
              <p:nvPr/>
            </p:nvSpPr>
            <p:spPr>
              <a:xfrm>
                <a:off x="3500437" y="7762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47" name="矩形"/>
              <p:cNvSpPr/>
              <p:nvPr/>
            </p:nvSpPr>
            <p:spPr>
              <a:xfrm>
                <a:off x="3500437" y="14620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250" name="组合"/>
              <p:cNvGrpSpPr/>
              <p:nvPr/>
            </p:nvGrpSpPr>
            <p:grpSpPr>
              <a:xfrm>
                <a:off x="1066799" y="1295399"/>
                <a:ext cx="306386" cy="312737"/>
                <a:chOff x="1066799" y="1295399"/>
                <a:chExt cx="306386" cy="312737"/>
              </a:xfrm>
            </p:grpSpPr>
            <p:sp>
              <p:nvSpPr>
                <p:cNvPr id="4248" name="直线"/>
                <p:cNvSpPr/>
                <p:nvPr/>
              </p:nvSpPr>
              <p:spPr>
                <a:xfrm>
                  <a:off x="1066799" y="1600200"/>
                  <a:ext cx="306386" cy="7937"/>
                </a:xfrm>
                <a:prstGeom prst="line">
                  <a:avLst/>
                </a:prstGeom>
                <a:noFill/>
                <a:ln w="38100" cap="flat" cmpd="sng">
                  <a:solidFill>
                    <a:srgbClr val="000000"/>
                  </a:solidFill>
                  <a:prstDash val="solid"/>
                  <a:round/>
                </a:ln>
              </p:spPr>
            </p:sp>
            <p:sp>
              <p:nvSpPr>
                <p:cNvPr id="4249" name="直线"/>
                <p:cNvSpPr/>
                <p:nvPr/>
              </p:nvSpPr>
              <p:spPr>
                <a:xfrm>
                  <a:off x="1219199" y="1295399"/>
                  <a:ext cx="12699" cy="312737"/>
                </a:xfrm>
                <a:prstGeom prst="line">
                  <a:avLst/>
                </a:prstGeom>
                <a:noFill/>
                <a:ln w="38100" cap="flat" cmpd="sng">
                  <a:solidFill>
                    <a:srgbClr val="000000"/>
                  </a:solidFill>
                  <a:prstDash val="solid"/>
                  <a:round/>
                </a:ln>
              </p:spPr>
            </p:sp>
          </p:grpSp>
          <p:sp>
            <p:nvSpPr>
              <p:cNvPr id="4251" name="矩形"/>
              <p:cNvSpPr/>
              <p:nvPr/>
            </p:nvSpPr>
            <p:spPr>
              <a:xfrm>
                <a:off x="417512" y="6238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256" name="组合"/>
              <p:cNvGrpSpPr/>
              <p:nvPr/>
            </p:nvGrpSpPr>
            <p:grpSpPr>
              <a:xfrm>
                <a:off x="679448" y="1652588"/>
                <a:ext cx="234950" cy="328612"/>
                <a:chOff x="679448" y="1652588"/>
                <a:chExt cx="234950" cy="328612"/>
              </a:xfrm>
            </p:grpSpPr>
            <p:grpSp>
              <p:nvGrpSpPr>
                <p:cNvPr id="4254" name="组合"/>
                <p:cNvGrpSpPr/>
                <p:nvPr/>
              </p:nvGrpSpPr>
              <p:grpSpPr>
                <a:xfrm>
                  <a:off x="679448" y="1738313"/>
                  <a:ext cx="234950" cy="242887"/>
                  <a:chOff x="679448" y="1738313"/>
                  <a:chExt cx="234950" cy="242887"/>
                </a:xfrm>
              </p:grpSpPr>
              <p:sp>
                <p:nvSpPr>
                  <p:cNvPr id="4252" name="直线"/>
                  <p:cNvSpPr/>
                  <p:nvPr/>
                </p:nvSpPr>
                <p:spPr>
                  <a:xfrm>
                    <a:off x="679448" y="1981201"/>
                    <a:ext cx="234950" cy="0"/>
                  </a:xfrm>
                  <a:prstGeom prst="line">
                    <a:avLst/>
                  </a:prstGeom>
                  <a:noFill/>
                  <a:ln w="38100" cap="flat" cmpd="sng">
                    <a:solidFill>
                      <a:srgbClr val="000000"/>
                    </a:solidFill>
                    <a:prstDash val="solid"/>
                    <a:round/>
                  </a:ln>
                </p:spPr>
              </p:sp>
              <p:sp>
                <p:nvSpPr>
                  <p:cNvPr id="4253" name="直线"/>
                  <p:cNvSpPr/>
                  <p:nvPr/>
                </p:nvSpPr>
                <p:spPr>
                  <a:xfrm>
                    <a:off x="801369" y="1738313"/>
                    <a:ext cx="0" cy="242886"/>
                  </a:xfrm>
                  <a:prstGeom prst="line">
                    <a:avLst/>
                  </a:prstGeom>
                  <a:noFill/>
                  <a:ln w="38100" cap="flat" cmpd="sng">
                    <a:solidFill>
                      <a:srgbClr val="000000"/>
                    </a:solidFill>
                    <a:prstDash val="solid"/>
                    <a:round/>
                  </a:ln>
                </p:spPr>
              </p:sp>
            </p:grpSp>
            <p:sp>
              <p:nvSpPr>
                <p:cNvPr id="4255" name="椭圆"/>
                <p:cNvSpPr/>
                <p:nvPr/>
              </p:nvSpPr>
              <p:spPr>
                <a:xfrm>
                  <a:off x="755649" y="1652588"/>
                  <a:ext cx="100012" cy="100012"/>
                </a:xfrm>
                <a:prstGeom prst="ellipse">
                  <a:avLst/>
                </a:prstGeom>
                <a:noFill/>
                <a:ln w="38100" cap="flat" cmpd="sng">
                  <a:solidFill>
                    <a:srgbClr val="000000"/>
                  </a:solidFill>
                  <a:prstDash val="solid"/>
                  <a:round/>
                </a:ln>
              </p:spPr>
            </p:sp>
          </p:grpSp>
          <p:sp>
            <p:nvSpPr>
              <p:cNvPr id="4257" name="矩形"/>
              <p:cNvSpPr/>
              <p:nvPr/>
            </p:nvSpPr>
            <p:spPr>
              <a:xfrm>
                <a:off x="380999" y="1423988"/>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grpSp>
        <p:nvGrpSpPr>
          <p:cNvPr id="4308" name="组合"/>
          <p:cNvGrpSpPr/>
          <p:nvPr/>
        </p:nvGrpSpPr>
        <p:grpSpPr>
          <a:xfrm>
            <a:off x="4500563" y="214313"/>
            <a:ext cx="3805237" cy="2147886"/>
            <a:chOff x="4500563" y="214313"/>
            <a:chExt cx="3805237" cy="2147886"/>
          </a:xfrm>
        </p:grpSpPr>
        <p:sp>
          <p:nvSpPr>
            <p:cNvPr id="4260" name="椭圆"/>
            <p:cNvSpPr/>
            <p:nvPr/>
          </p:nvSpPr>
          <p:spPr>
            <a:xfrm rot="5400000">
              <a:off x="5186362" y="1585912"/>
              <a:ext cx="304800" cy="304799"/>
            </a:xfrm>
            <a:prstGeom prst="ellipse">
              <a:avLst/>
            </a:prstGeom>
            <a:noFill/>
            <a:ln w="38100" cap="flat" cmpd="sng">
              <a:solidFill>
                <a:srgbClr val="FF0000"/>
              </a:solidFill>
              <a:prstDash val="solid"/>
              <a:round/>
            </a:ln>
          </p:spPr>
        </p:sp>
        <p:sp>
          <p:nvSpPr>
            <p:cNvPr id="4261" name="直线"/>
            <p:cNvSpPr/>
            <p:nvPr/>
          </p:nvSpPr>
          <p:spPr>
            <a:xfrm>
              <a:off x="5972175" y="214313"/>
              <a:ext cx="0" cy="0"/>
            </a:xfrm>
            <a:prstGeom prst="line">
              <a:avLst/>
            </a:prstGeom>
            <a:noFill/>
            <a:ln w="38100" cap="flat" cmpd="sng">
              <a:solidFill>
                <a:srgbClr val="000000"/>
              </a:solidFill>
              <a:prstDash val="solid"/>
              <a:round/>
            </a:ln>
          </p:spPr>
        </p:sp>
        <p:sp>
          <p:nvSpPr>
            <p:cNvPr id="4262" name="直线"/>
            <p:cNvSpPr/>
            <p:nvPr/>
          </p:nvSpPr>
          <p:spPr>
            <a:xfrm>
              <a:off x="5207000" y="2119312"/>
              <a:ext cx="284162" cy="0"/>
            </a:xfrm>
            <a:prstGeom prst="line">
              <a:avLst/>
            </a:prstGeom>
            <a:noFill/>
            <a:ln w="38100" cap="flat" cmpd="sng">
              <a:solidFill>
                <a:srgbClr val="000000"/>
              </a:solidFill>
              <a:prstDash val="solid"/>
              <a:round/>
            </a:ln>
          </p:spPr>
        </p:sp>
        <p:sp>
          <p:nvSpPr>
            <p:cNvPr id="4263" name="直线"/>
            <p:cNvSpPr/>
            <p:nvPr/>
          </p:nvSpPr>
          <p:spPr>
            <a:xfrm>
              <a:off x="5338762" y="1281112"/>
              <a:ext cx="0" cy="838199"/>
            </a:xfrm>
            <a:prstGeom prst="line">
              <a:avLst/>
            </a:prstGeom>
            <a:noFill/>
            <a:ln w="38100" cap="flat" cmpd="sng">
              <a:solidFill>
                <a:srgbClr val="000000"/>
              </a:solidFill>
              <a:prstDash val="solid"/>
              <a:round/>
            </a:ln>
          </p:spPr>
        </p:sp>
        <p:sp>
          <p:nvSpPr>
            <p:cNvPr id="4264" name="矩形"/>
            <p:cNvSpPr/>
            <p:nvPr/>
          </p:nvSpPr>
          <p:spPr>
            <a:xfrm>
              <a:off x="5338762" y="1281112"/>
              <a:ext cx="3048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65" name="矩形"/>
            <p:cNvSpPr/>
            <p:nvPr/>
          </p:nvSpPr>
          <p:spPr>
            <a:xfrm>
              <a:off x="5414962" y="1509712"/>
              <a:ext cx="6096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32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66" name="矩形"/>
            <p:cNvSpPr/>
            <p:nvPr/>
          </p:nvSpPr>
          <p:spPr>
            <a:xfrm>
              <a:off x="5338762" y="1701799"/>
              <a:ext cx="336549"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1" latinLnBrk="0" hangingPunct="1">
                <a:lnSpc>
                  <a:spcPct val="100000"/>
                </a:lnSpc>
                <a:spcBef>
                  <a:spcPts val="0"/>
                </a:spcBef>
                <a:spcAft>
                  <a:spcPts val="0"/>
                </a:spcAft>
                <a:buNone/>
              </a:pPr>
              <a:r>
                <a:rPr lang="en-US" altLang="zh-CN" sz="24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a:t>
              </a:r>
              <a:endParaRPr lang="zh-CN" altLang="en-US" sz="32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grpSp>
          <p:nvGrpSpPr>
            <p:cNvPr id="4273" name="组合"/>
            <p:cNvGrpSpPr/>
            <p:nvPr/>
          </p:nvGrpSpPr>
          <p:grpSpPr>
            <a:xfrm>
              <a:off x="6176962" y="1038225"/>
              <a:ext cx="1147761" cy="1323974"/>
              <a:chOff x="6176962" y="1038225"/>
              <a:chExt cx="1147761" cy="1323974"/>
            </a:xfrm>
          </p:grpSpPr>
          <p:sp>
            <p:nvSpPr>
              <p:cNvPr id="4267" name="矩形"/>
              <p:cNvSpPr/>
              <p:nvPr/>
            </p:nvSpPr>
            <p:spPr>
              <a:xfrm rot="10800000">
                <a:off x="6550025" y="1828800"/>
                <a:ext cx="388937" cy="152400"/>
              </a:xfrm>
              <a:prstGeom prst="rect">
                <a:avLst/>
              </a:prstGeom>
              <a:noFill/>
              <a:ln w="38100" cap="flat" cmpd="sng">
                <a:solidFill>
                  <a:srgbClr val="0000FF"/>
                </a:solidFill>
                <a:prstDash val="solid"/>
                <a:miter/>
              </a:ln>
            </p:spPr>
          </p:sp>
          <p:sp>
            <p:nvSpPr>
              <p:cNvPr id="4268" name="直线"/>
              <p:cNvSpPr/>
              <p:nvPr/>
            </p:nvSpPr>
            <p:spPr>
              <a:xfrm>
                <a:off x="6176962" y="1295399"/>
                <a:ext cx="0" cy="633412"/>
              </a:xfrm>
              <a:prstGeom prst="line">
                <a:avLst/>
              </a:prstGeom>
              <a:noFill/>
              <a:ln w="38100" cap="flat" cmpd="sng">
                <a:solidFill>
                  <a:srgbClr val="0000FF"/>
                </a:solidFill>
                <a:prstDash val="solid"/>
                <a:round/>
              </a:ln>
            </p:spPr>
          </p:sp>
          <p:sp>
            <p:nvSpPr>
              <p:cNvPr id="4269" name="直线"/>
              <p:cNvSpPr/>
              <p:nvPr/>
            </p:nvSpPr>
            <p:spPr>
              <a:xfrm>
                <a:off x="6176962" y="1892299"/>
                <a:ext cx="385761" cy="0"/>
              </a:xfrm>
              <a:prstGeom prst="line">
                <a:avLst/>
              </a:prstGeom>
              <a:noFill/>
              <a:ln w="38100" cap="flat" cmpd="sng">
                <a:solidFill>
                  <a:srgbClr val="0000FF"/>
                </a:solidFill>
                <a:prstDash val="solid"/>
                <a:round/>
              </a:ln>
            </p:spPr>
          </p:sp>
          <p:sp>
            <p:nvSpPr>
              <p:cNvPr id="4270" name="直线"/>
              <p:cNvSpPr/>
              <p:nvPr/>
            </p:nvSpPr>
            <p:spPr>
              <a:xfrm>
                <a:off x="6932611" y="1892299"/>
                <a:ext cx="392111" cy="0"/>
              </a:xfrm>
              <a:prstGeom prst="line">
                <a:avLst/>
              </a:prstGeom>
              <a:noFill/>
              <a:ln w="38100" cap="flat" cmpd="sng">
                <a:solidFill>
                  <a:srgbClr val="0000FF"/>
                </a:solidFill>
                <a:prstDash val="solid"/>
                <a:round/>
              </a:ln>
            </p:spPr>
          </p:sp>
          <p:sp>
            <p:nvSpPr>
              <p:cNvPr id="4271" name="直线"/>
              <p:cNvSpPr/>
              <p:nvPr/>
            </p:nvSpPr>
            <p:spPr>
              <a:xfrm flipV="1">
                <a:off x="7319963" y="1038225"/>
                <a:ext cx="0" cy="888998"/>
              </a:xfrm>
              <a:prstGeom prst="line">
                <a:avLst/>
              </a:prstGeom>
              <a:noFill/>
              <a:ln w="38100" cap="flat" cmpd="sng">
                <a:solidFill>
                  <a:srgbClr val="0000FF"/>
                </a:solidFill>
                <a:prstDash val="solid"/>
                <a:round/>
              </a:ln>
            </p:spPr>
          </p:sp>
          <p:sp>
            <p:nvSpPr>
              <p:cNvPr id="4272" name="矩形"/>
              <p:cNvSpPr/>
              <p:nvPr/>
            </p:nvSpPr>
            <p:spPr>
              <a:xfrm>
                <a:off x="6481763" y="1905000"/>
                <a:ext cx="8382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274" name="矩形"/>
            <p:cNvSpPr/>
            <p:nvPr/>
          </p:nvSpPr>
          <p:spPr>
            <a:xfrm>
              <a:off x="5567362" y="1281112"/>
              <a:ext cx="569911" cy="46196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275" name="矩形"/>
            <p:cNvSpPr/>
            <p:nvPr/>
          </p:nvSpPr>
          <p:spPr>
            <a:xfrm>
              <a:off x="7620000" y="1066800"/>
              <a:ext cx="685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76" name="矩形"/>
            <p:cNvSpPr/>
            <p:nvPr/>
          </p:nvSpPr>
          <p:spPr>
            <a:xfrm>
              <a:off x="4500563" y="990600"/>
              <a:ext cx="6857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77" name="矩形"/>
            <p:cNvSpPr/>
            <p:nvPr/>
          </p:nvSpPr>
          <p:spPr>
            <a:xfrm>
              <a:off x="5614988" y="1219200"/>
              <a:ext cx="409574" cy="125411"/>
            </a:xfrm>
            <a:prstGeom prst="rect">
              <a:avLst/>
            </a:prstGeom>
            <a:noFill/>
            <a:ln w="38100" cap="flat" cmpd="sng">
              <a:solidFill>
                <a:srgbClr val="000000"/>
              </a:solidFill>
              <a:prstDash val="solid"/>
              <a:miter/>
            </a:ln>
          </p:spPr>
        </p:sp>
        <p:sp>
          <p:nvSpPr>
            <p:cNvPr id="4278" name="矩形"/>
            <p:cNvSpPr/>
            <p:nvPr/>
          </p:nvSpPr>
          <p:spPr>
            <a:xfrm>
              <a:off x="5614988" y="808037"/>
              <a:ext cx="409574" cy="125412"/>
            </a:xfrm>
            <a:prstGeom prst="rect">
              <a:avLst/>
            </a:prstGeom>
            <a:noFill/>
            <a:ln w="38100" cap="flat" cmpd="sng">
              <a:solidFill>
                <a:srgbClr val="000000"/>
              </a:solidFill>
              <a:prstDash val="solid"/>
              <a:miter/>
            </a:ln>
          </p:spPr>
        </p:sp>
        <p:sp>
          <p:nvSpPr>
            <p:cNvPr id="4279" name="直线"/>
            <p:cNvSpPr/>
            <p:nvPr/>
          </p:nvSpPr>
          <p:spPr>
            <a:xfrm flipH="1">
              <a:off x="4957762" y="868362"/>
              <a:ext cx="665162" cy="0"/>
            </a:xfrm>
            <a:prstGeom prst="line">
              <a:avLst/>
            </a:prstGeom>
            <a:noFill/>
            <a:ln w="38100" cap="flat" cmpd="sng">
              <a:solidFill>
                <a:srgbClr val="000000"/>
              </a:solidFill>
              <a:prstDash val="solid"/>
              <a:round/>
            </a:ln>
          </p:spPr>
        </p:sp>
        <p:sp>
          <p:nvSpPr>
            <p:cNvPr id="4280" name="直线"/>
            <p:cNvSpPr/>
            <p:nvPr/>
          </p:nvSpPr>
          <p:spPr>
            <a:xfrm flipH="1">
              <a:off x="5338762" y="1295399"/>
              <a:ext cx="266700" cy="0"/>
            </a:xfrm>
            <a:prstGeom prst="line">
              <a:avLst/>
            </a:prstGeom>
            <a:noFill/>
            <a:ln w="38100" cap="flat" cmpd="sng">
              <a:solidFill>
                <a:srgbClr val="000000"/>
              </a:solidFill>
              <a:prstDash val="solid"/>
              <a:round/>
            </a:ln>
          </p:spPr>
        </p:sp>
        <p:sp>
          <p:nvSpPr>
            <p:cNvPr id="4281" name="矩形" descr="40%"/>
            <p:cNvSpPr/>
            <p:nvPr/>
          </p:nvSpPr>
          <p:spPr>
            <a:xfrm>
              <a:off x="6326188" y="503237"/>
              <a:ext cx="822323" cy="982662"/>
            </a:xfrm>
            <a:prstGeom prst="rect">
              <a:avLst/>
            </a:prstGeom>
            <a:noFill/>
            <a:ln w="38100" cap="flat" cmpd="sng">
              <a:solidFill>
                <a:srgbClr val="000000"/>
              </a:solidFill>
              <a:prstDash val="solid"/>
              <a:miter/>
            </a:ln>
          </p:spPr>
        </p:sp>
        <p:sp>
          <p:nvSpPr>
            <p:cNvPr id="4282" name="矩形"/>
            <p:cNvSpPr/>
            <p:nvPr/>
          </p:nvSpPr>
          <p:spPr>
            <a:xfrm>
              <a:off x="6315075" y="1015999"/>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83" name="矩形"/>
            <p:cNvSpPr/>
            <p:nvPr/>
          </p:nvSpPr>
          <p:spPr>
            <a:xfrm>
              <a:off x="6819899" y="792162"/>
              <a:ext cx="638174"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84" name="矩形"/>
            <p:cNvSpPr/>
            <p:nvPr/>
          </p:nvSpPr>
          <p:spPr>
            <a:xfrm>
              <a:off x="6659562" y="446087"/>
              <a:ext cx="836611"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85" name="直线"/>
            <p:cNvSpPr/>
            <p:nvPr/>
          </p:nvSpPr>
          <p:spPr>
            <a:xfrm>
              <a:off x="6008687" y="1281112"/>
              <a:ext cx="315911" cy="0"/>
            </a:xfrm>
            <a:prstGeom prst="line">
              <a:avLst/>
            </a:prstGeom>
            <a:noFill/>
            <a:ln w="38100" cap="flat" cmpd="sng">
              <a:solidFill>
                <a:srgbClr val="000000"/>
              </a:solidFill>
              <a:prstDash val="solid"/>
              <a:round/>
            </a:ln>
          </p:spPr>
        </p:sp>
        <p:sp>
          <p:nvSpPr>
            <p:cNvPr id="4286" name="直线"/>
            <p:cNvSpPr/>
            <p:nvPr/>
          </p:nvSpPr>
          <p:spPr>
            <a:xfrm>
              <a:off x="7148513" y="1020762"/>
              <a:ext cx="403225" cy="0"/>
            </a:xfrm>
            <a:prstGeom prst="line">
              <a:avLst/>
            </a:prstGeom>
            <a:noFill/>
            <a:ln w="38100" cap="flat" cmpd="sng">
              <a:solidFill>
                <a:srgbClr val="000000"/>
              </a:solidFill>
              <a:prstDash val="solid"/>
              <a:round/>
            </a:ln>
          </p:spPr>
        </p:sp>
        <p:sp>
          <p:nvSpPr>
            <p:cNvPr id="4287" name="直线"/>
            <p:cNvSpPr/>
            <p:nvPr/>
          </p:nvSpPr>
          <p:spPr>
            <a:xfrm>
              <a:off x="6172200" y="228600"/>
              <a:ext cx="0" cy="0"/>
            </a:xfrm>
            <a:prstGeom prst="line">
              <a:avLst/>
            </a:prstGeom>
            <a:noFill/>
            <a:ln w="28575" cap="flat" cmpd="sng">
              <a:solidFill>
                <a:srgbClr val="000000"/>
              </a:solidFill>
              <a:prstDash val="solid"/>
              <a:round/>
            </a:ln>
          </p:spPr>
        </p:sp>
        <p:sp>
          <p:nvSpPr>
            <p:cNvPr id="4288" name="直线"/>
            <p:cNvSpPr/>
            <p:nvPr/>
          </p:nvSpPr>
          <p:spPr>
            <a:xfrm>
              <a:off x="6008687" y="869950"/>
              <a:ext cx="315911" cy="0"/>
            </a:xfrm>
            <a:prstGeom prst="line">
              <a:avLst/>
            </a:prstGeom>
            <a:noFill/>
            <a:ln w="38100" cap="flat" cmpd="sng">
              <a:solidFill>
                <a:srgbClr val="000000"/>
              </a:solidFill>
              <a:prstDash val="solid"/>
              <a:round/>
            </a:ln>
          </p:spPr>
        </p:sp>
        <p:sp>
          <p:nvSpPr>
            <p:cNvPr id="4289" name="矩形"/>
            <p:cNvSpPr/>
            <p:nvPr/>
          </p:nvSpPr>
          <p:spPr>
            <a:xfrm>
              <a:off x="6326188" y="584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90" name="矩形"/>
            <p:cNvSpPr/>
            <p:nvPr/>
          </p:nvSpPr>
          <p:spPr>
            <a:xfrm rot="5400000">
              <a:off x="6434138" y="465137"/>
              <a:ext cx="371475"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291" name="椭圆"/>
            <p:cNvSpPr/>
            <p:nvPr/>
          </p:nvSpPr>
          <p:spPr>
            <a:xfrm>
              <a:off x="7543800" y="966787"/>
              <a:ext cx="100012" cy="100012"/>
            </a:xfrm>
            <a:prstGeom prst="ellipse">
              <a:avLst/>
            </a:prstGeom>
            <a:noFill/>
            <a:ln w="38100" cap="flat" cmpd="sng">
              <a:solidFill>
                <a:srgbClr val="000000"/>
              </a:solidFill>
              <a:prstDash val="solid"/>
              <a:round/>
            </a:ln>
          </p:spPr>
        </p:sp>
        <p:sp>
          <p:nvSpPr>
            <p:cNvPr id="4292" name="椭圆"/>
            <p:cNvSpPr/>
            <p:nvPr/>
          </p:nvSpPr>
          <p:spPr>
            <a:xfrm>
              <a:off x="4881562" y="814387"/>
              <a:ext cx="100012" cy="100012"/>
            </a:xfrm>
            <a:prstGeom prst="ellipse">
              <a:avLst/>
            </a:prstGeom>
            <a:noFill/>
            <a:ln w="38100" cap="flat" cmpd="sng">
              <a:solidFill>
                <a:srgbClr val="000000"/>
              </a:solidFill>
              <a:prstDash val="solid"/>
              <a:round/>
            </a:ln>
          </p:spPr>
        </p:sp>
        <p:sp>
          <p:nvSpPr>
            <p:cNvPr id="4293" name="矩形"/>
            <p:cNvSpPr/>
            <p:nvPr/>
          </p:nvSpPr>
          <p:spPr>
            <a:xfrm>
              <a:off x="5616575" y="366713"/>
              <a:ext cx="560386"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298" name="组合"/>
            <p:cNvGrpSpPr/>
            <p:nvPr/>
          </p:nvGrpSpPr>
          <p:grpSpPr>
            <a:xfrm>
              <a:off x="7467600" y="1652587"/>
              <a:ext cx="234950" cy="328613"/>
              <a:chOff x="7467600" y="1652587"/>
              <a:chExt cx="234950" cy="328613"/>
            </a:xfrm>
          </p:grpSpPr>
          <p:grpSp>
            <p:nvGrpSpPr>
              <p:cNvPr id="4296" name="组合"/>
              <p:cNvGrpSpPr/>
              <p:nvPr/>
            </p:nvGrpSpPr>
            <p:grpSpPr>
              <a:xfrm>
                <a:off x="7467600" y="1738313"/>
                <a:ext cx="234950" cy="242886"/>
                <a:chOff x="7467600" y="1738313"/>
                <a:chExt cx="234950" cy="242886"/>
              </a:xfrm>
            </p:grpSpPr>
            <p:sp>
              <p:nvSpPr>
                <p:cNvPr id="4294" name="直线"/>
                <p:cNvSpPr/>
                <p:nvPr/>
              </p:nvSpPr>
              <p:spPr>
                <a:xfrm>
                  <a:off x="7467600" y="1981200"/>
                  <a:ext cx="234950" cy="0"/>
                </a:xfrm>
                <a:prstGeom prst="line">
                  <a:avLst/>
                </a:prstGeom>
                <a:noFill/>
                <a:ln w="38100" cap="flat" cmpd="sng">
                  <a:solidFill>
                    <a:srgbClr val="000000"/>
                  </a:solidFill>
                  <a:prstDash val="solid"/>
                  <a:round/>
                </a:ln>
              </p:spPr>
            </p:sp>
            <p:sp>
              <p:nvSpPr>
                <p:cNvPr id="4295" name="直线"/>
                <p:cNvSpPr/>
                <p:nvPr/>
              </p:nvSpPr>
              <p:spPr>
                <a:xfrm>
                  <a:off x="7589520" y="1738313"/>
                  <a:ext cx="0" cy="242886"/>
                </a:xfrm>
                <a:prstGeom prst="line">
                  <a:avLst/>
                </a:prstGeom>
                <a:noFill/>
                <a:ln w="38100" cap="flat" cmpd="sng">
                  <a:solidFill>
                    <a:srgbClr val="000000"/>
                  </a:solidFill>
                  <a:prstDash val="solid"/>
                  <a:round/>
                </a:ln>
              </p:spPr>
            </p:sp>
          </p:grpSp>
          <p:sp>
            <p:nvSpPr>
              <p:cNvPr id="4297" name="椭圆"/>
              <p:cNvSpPr/>
              <p:nvPr/>
            </p:nvSpPr>
            <p:spPr>
              <a:xfrm>
                <a:off x="7543800" y="1652587"/>
                <a:ext cx="100012" cy="100012"/>
              </a:xfrm>
              <a:prstGeom prst="ellipse">
                <a:avLst/>
              </a:prstGeom>
              <a:noFill/>
              <a:ln w="38100" cap="flat" cmpd="sng">
                <a:solidFill>
                  <a:srgbClr val="000000"/>
                </a:solidFill>
                <a:prstDash val="solid"/>
                <a:round/>
              </a:ln>
            </p:spPr>
          </p:sp>
        </p:grpSp>
        <p:sp>
          <p:nvSpPr>
            <p:cNvPr id="4299" name="矩形"/>
            <p:cNvSpPr/>
            <p:nvPr/>
          </p:nvSpPr>
          <p:spPr>
            <a:xfrm>
              <a:off x="7620000" y="7762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00" name="矩形"/>
            <p:cNvSpPr/>
            <p:nvPr/>
          </p:nvSpPr>
          <p:spPr>
            <a:xfrm>
              <a:off x="7620000" y="14620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01" name="矩形"/>
            <p:cNvSpPr/>
            <p:nvPr/>
          </p:nvSpPr>
          <p:spPr>
            <a:xfrm>
              <a:off x="4537075" y="623887"/>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306" name="组合"/>
            <p:cNvGrpSpPr/>
            <p:nvPr/>
          </p:nvGrpSpPr>
          <p:grpSpPr>
            <a:xfrm>
              <a:off x="4799012" y="1814512"/>
              <a:ext cx="234948" cy="328613"/>
              <a:chOff x="4799012" y="1814512"/>
              <a:chExt cx="234948" cy="328613"/>
            </a:xfrm>
          </p:grpSpPr>
          <p:grpSp>
            <p:nvGrpSpPr>
              <p:cNvPr id="4304" name="组合"/>
              <p:cNvGrpSpPr/>
              <p:nvPr/>
            </p:nvGrpSpPr>
            <p:grpSpPr>
              <a:xfrm>
                <a:off x="4799012" y="1900238"/>
                <a:ext cx="234948" cy="242886"/>
                <a:chOff x="4799012" y="1900238"/>
                <a:chExt cx="234948" cy="242886"/>
              </a:xfrm>
            </p:grpSpPr>
            <p:sp>
              <p:nvSpPr>
                <p:cNvPr id="4302" name="直线"/>
                <p:cNvSpPr/>
                <p:nvPr/>
              </p:nvSpPr>
              <p:spPr>
                <a:xfrm>
                  <a:off x="4799012" y="2143125"/>
                  <a:ext cx="234948" cy="0"/>
                </a:xfrm>
                <a:prstGeom prst="line">
                  <a:avLst/>
                </a:prstGeom>
                <a:noFill/>
                <a:ln w="38100" cap="flat" cmpd="sng">
                  <a:solidFill>
                    <a:srgbClr val="000000"/>
                  </a:solidFill>
                  <a:prstDash val="solid"/>
                  <a:round/>
                </a:ln>
              </p:spPr>
            </p:sp>
            <p:sp>
              <p:nvSpPr>
                <p:cNvPr id="4303" name="直线"/>
                <p:cNvSpPr/>
                <p:nvPr/>
              </p:nvSpPr>
              <p:spPr>
                <a:xfrm>
                  <a:off x="4920931" y="1900238"/>
                  <a:ext cx="0" cy="242886"/>
                </a:xfrm>
                <a:prstGeom prst="line">
                  <a:avLst/>
                </a:prstGeom>
                <a:noFill/>
                <a:ln w="38100" cap="flat" cmpd="sng">
                  <a:solidFill>
                    <a:srgbClr val="000000"/>
                  </a:solidFill>
                  <a:prstDash val="solid"/>
                  <a:round/>
                </a:ln>
              </p:spPr>
            </p:sp>
          </p:grpSp>
          <p:sp>
            <p:nvSpPr>
              <p:cNvPr id="4305" name="椭圆"/>
              <p:cNvSpPr/>
              <p:nvPr/>
            </p:nvSpPr>
            <p:spPr>
              <a:xfrm>
                <a:off x="4875213" y="1814512"/>
                <a:ext cx="100012" cy="100012"/>
              </a:xfrm>
              <a:prstGeom prst="ellipse">
                <a:avLst/>
              </a:prstGeom>
              <a:noFill/>
              <a:ln w="38100" cap="flat" cmpd="sng">
                <a:solidFill>
                  <a:srgbClr val="000000"/>
                </a:solidFill>
                <a:prstDash val="solid"/>
                <a:round/>
              </a:ln>
            </p:spPr>
          </p:sp>
        </p:grpSp>
        <p:sp>
          <p:nvSpPr>
            <p:cNvPr id="4307" name="矩形"/>
            <p:cNvSpPr/>
            <p:nvPr/>
          </p:nvSpPr>
          <p:spPr>
            <a:xfrm>
              <a:off x="4500563" y="1423987"/>
              <a:ext cx="457199"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
        <p:nvSpPr>
          <p:cNvPr id="4309" name="矩形"/>
          <p:cNvSpPr/>
          <p:nvPr/>
        </p:nvSpPr>
        <p:spPr>
          <a:xfrm>
            <a:off x="6235700" y="2286000"/>
            <a:ext cx="1079500" cy="519113"/>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r>
              <a:rPr lang="en-US" altLang="zh-CN"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a:t>
            </a:r>
            <a:r>
              <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pSp>
        <p:nvGrpSpPr>
          <p:cNvPr id="4344" name="组合"/>
          <p:cNvGrpSpPr/>
          <p:nvPr/>
        </p:nvGrpSpPr>
        <p:grpSpPr>
          <a:xfrm>
            <a:off x="711198" y="2819400"/>
            <a:ext cx="3632201" cy="3352800"/>
            <a:chOff x="711198" y="2819400"/>
            <a:chExt cx="3632201" cy="3352800"/>
          </a:xfrm>
        </p:grpSpPr>
        <p:sp>
          <p:nvSpPr>
            <p:cNvPr id="4310" name="直线"/>
            <p:cNvSpPr/>
            <p:nvPr/>
          </p:nvSpPr>
          <p:spPr>
            <a:xfrm>
              <a:off x="1371600" y="3581399"/>
              <a:ext cx="1447800" cy="0"/>
            </a:xfrm>
            <a:prstGeom prst="line">
              <a:avLst/>
            </a:prstGeom>
            <a:noFill/>
            <a:ln w="38100" cap="flat" cmpd="sng">
              <a:solidFill>
                <a:srgbClr val="000000"/>
              </a:solidFill>
              <a:prstDash val="solid"/>
              <a:round/>
              <a:tailEnd type="triangle" w="sm" len="lg"/>
            </a:ln>
          </p:spPr>
        </p:sp>
        <p:sp>
          <p:nvSpPr>
            <p:cNvPr id="4311" name="直线"/>
            <p:cNvSpPr/>
            <p:nvPr/>
          </p:nvSpPr>
          <p:spPr>
            <a:xfrm>
              <a:off x="2819400" y="3581399"/>
              <a:ext cx="0" cy="1676399"/>
            </a:xfrm>
            <a:prstGeom prst="line">
              <a:avLst/>
            </a:prstGeom>
            <a:noFill/>
            <a:ln w="38100" cap="flat" cmpd="sng">
              <a:solidFill>
                <a:srgbClr val="000000"/>
              </a:solidFill>
              <a:prstDash val="solid"/>
              <a:round/>
              <a:tailEnd type="triangle" w="sm" len="lg"/>
            </a:ln>
          </p:spPr>
        </p:sp>
        <p:sp>
          <p:nvSpPr>
            <p:cNvPr id="4312" name="直线"/>
            <p:cNvSpPr/>
            <p:nvPr/>
          </p:nvSpPr>
          <p:spPr>
            <a:xfrm flipV="1">
              <a:off x="1752599" y="3581399"/>
              <a:ext cx="0" cy="1676399"/>
            </a:xfrm>
            <a:prstGeom prst="line">
              <a:avLst/>
            </a:prstGeom>
            <a:noFill/>
            <a:ln w="38100" cap="flat" cmpd="sng">
              <a:solidFill>
                <a:srgbClr val="339933"/>
              </a:solidFill>
              <a:prstDash val="dash"/>
              <a:round/>
              <a:tailEnd type="triangle" w="sm" len="lg"/>
            </a:ln>
          </p:spPr>
        </p:sp>
        <p:sp>
          <p:nvSpPr>
            <p:cNvPr id="4313" name="直线"/>
            <p:cNvSpPr/>
            <p:nvPr/>
          </p:nvSpPr>
          <p:spPr>
            <a:xfrm>
              <a:off x="2819400" y="5257800"/>
              <a:ext cx="685800" cy="0"/>
            </a:xfrm>
            <a:prstGeom prst="line">
              <a:avLst/>
            </a:prstGeom>
            <a:noFill/>
            <a:ln w="38100" cap="flat" cmpd="sng">
              <a:solidFill>
                <a:srgbClr val="FFFFFF"/>
              </a:solidFill>
              <a:prstDash val="solid"/>
              <a:round/>
            </a:ln>
          </p:spPr>
        </p:sp>
        <p:sp>
          <p:nvSpPr>
            <p:cNvPr id="4314" name="直线"/>
            <p:cNvSpPr/>
            <p:nvPr/>
          </p:nvSpPr>
          <p:spPr>
            <a:xfrm>
              <a:off x="2895600" y="4495800"/>
              <a:ext cx="0" cy="0"/>
            </a:xfrm>
            <a:prstGeom prst="line">
              <a:avLst/>
            </a:prstGeom>
            <a:noFill/>
            <a:ln w="38100" cap="flat" cmpd="sng">
              <a:solidFill>
                <a:srgbClr val="000000"/>
              </a:solidFill>
              <a:prstDash val="solid"/>
              <a:round/>
            </a:ln>
          </p:spPr>
        </p:sp>
        <p:sp>
          <p:nvSpPr>
            <p:cNvPr id="4315" name="直线"/>
            <p:cNvSpPr/>
            <p:nvPr/>
          </p:nvSpPr>
          <p:spPr>
            <a:xfrm>
              <a:off x="2895600" y="4495800"/>
              <a:ext cx="0" cy="0"/>
            </a:xfrm>
            <a:prstGeom prst="line">
              <a:avLst/>
            </a:prstGeom>
            <a:noFill/>
            <a:ln w="38100" cap="flat" cmpd="sng">
              <a:solidFill>
                <a:srgbClr val="000000"/>
              </a:solidFill>
              <a:prstDash val="solid"/>
              <a:round/>
            </a:ln>
          </p:spPr>
        </p:sp>
        <p:sp>
          <p:nvSpPr>
            <p:cNvPr id="4316" name="直线"/>
            <p:cNvSpPr/>
            <p:nvPr/>
          </p:nvSpPr>
          <p:spPr>
            <a:xfrm flipV="1">
              <a:off x="2895600" y="4495800"/>
              <a:ext cx="0" cy="0"/>
            </a:xfrm>
            <a:prstGeom prst="line">
              <a:avLst/>
            </a:prstGeom>
            <a:noFill/>
            <a:ln w="38100" cap="flat" cmpd="sng">
              <a:solidFill>
                <a:srgbClr val="000000"/>
              </a:solidFill>
              <a:prstDash val="solid"/>
              <a:round/>
            </a:ln>
          </p:spPr>
        </p:sp>
        <p:sp>
          <p:nvSpPr>
            <p:cNvPr id="4317" name="直线"/>
            <p:cNvSpPr/>
            <p:nvPr/>
          </p:nvSpPr>
          <p:spPr>
            <a:xfrm>
              <a:off x="2819400" y="4495800"/>
              <a:ext cx="0" cy="0"/>
            </a:xfrm>
            <a:prstGeom prst="line">
              <a:avLst/>
            </a:prstGeom>
            <a:noFill/>
            <a:ln w="38100" cap="flat" cmpd="sng">
              <a:solidFill>
                <a:srgbClr val="000000"/>
              </a:solidFill>
              <a:prstDash val="solid"/>
              <a:round/>
            </a:ln>
          </p:spPr>
        </p:sp>
        <p:sp>
          <p:nvSpPr>
            <p:cNvPr id="4318" name="直线"/>
            <p:cNvSpPr/>
            <p:nvPr/>
          </p:nvSpPr>
          <p:spPr>
            <a:xfrm>
              <a:off x="2971799" y="4495800"/>
              <a:ext cx="0" cy="0"/>
            </a:xfrm>
            <a:prstGeom prst="line">
              <a:avLst/>
            </a:prstGeom>
            <a:noFill/>
            <a:ln w="38100" cap="flat" cmpd="sng">
              <a:solidFill>
                <a:srgbClr val="000000"/>
              </a:solidFill>
              <a:prstDash val="solid"/>
              <a:round/>
            </a:ln>
          </p:spPr>
        </p:sp>
        <p:sp>
          <p:nvSpPr>
            <p:cNvPr id="4319" name="直线"/>
            <p:cNvSpPr/>
            <p:nvPr/>
          </p:nvSpPr>
          <p:spPr>
            <a:xfrm>
              <a:off x="2971799" y="4495800"/>
              <a:ext cx="0" cy="0"/>
            </a:xfrm>
            <a:prstGeom prst="line">
              <a:avLst/>
            </a:prstGeom>
            <a:noFill/>
            <a:ln w="38100" cap="flat" cmpd="sng">
              <a:solidFill>
                <a:srgbClr val="000000"/>
              </a:solidFill>
              <a:prstDash val="solid"/>
              <a:round/>
            </a:ln>
          </p:spPr>
        </p:sp>
        <p:sp>
          <p:nvSpPr>
            <p:cNvPr id="4320" name="直线"/>
            <p:cNvSpPr/>
            <p:nvPr/>
          </p:nvSpPr>
          <p:spPr>
            <a:xfrm>
              <a:off x="2971799" y="4495800"/>
              <a:ext cx="0" cy="0"/>
            </a:xfrm>
            <a:prstGeom prst="line">
              <a:avLst/>
            </a:prstGeom>
            <a:noFill/>
            <a:ln w="38100" cap="flat" cmpd="sng">
              <a:solidFill>
                <a:srgbClr val="000000"/>
              </a:solidFill>
              <a:prstDash val="solid"/>
              <a:round/>
            </a:ln>
          </p:spPr>
        </p:sp>
        <p:sp>
          <p:nvSpPr>
            <p:cNvPr id="4321" name="直线"/>
            <p:cNvSpPr/>
            <p:nvPr/>
          </p:nvSpPr>
          <p:spPr>
            <a:xfrm>
              <a:off x="2895600" y="4419600"/>
              <a:ext cx="0" cy="0"/>
            </a:xfrm>
            <a:prstGeom prst="line">
              <a:avLst/>
            </a:prstGeom>
            <a:noFill/>
            <a:ln w="38100" cap="flat" cmpd="sng">
              <a:solidFill>
                <a:srgbClr val="000000"/>
              </a:solidFill>
              <a:prstDash val="solid"/>
              <a:round/>
            </a:ln>
          </p:spPr>
        </p:sp>
        <p:sp>
          <p:nvSpPr>
            <p:cNvPr id="4322" name="直线"/>
            <p:cNvSpPr/>
            <p:nvPr/>
          </p:nvSpPr>
          <p:spPr>
            <a:xfrm>
              <a:off x="2895600" y="4419600"/>
              <a:ext cx="0" cy="0"/>
            </a:xfrm>
            <a:prstGeom prst="line">
              <a:avLst/>
            </a:prstGeom>
            <a:noFill/>
            <a:ln w="38100" cap="flat" cmpd="sng">
              <a:solidFill>
                <a:srgbClr val="000000"/>
              </a:solidFill>
              <a:prstDash val="solid"/>
              <a:round/>
            </a:ln>
          </p:spPr>
        </p:sp>
        <p:sp>
          <p:nvSpPr>
            <p:cNvPr id="4323" name="直线"/>
            <p:cNvSpPr/>
            <p:nvPr/>
          </p:nvSpPr>
          <p:spPr>
            <a:xfrm flipV="1">
              <a:off x="2895600" y="4419600"/>
              <a:ext cx="0" cy="0"/>
            </a:xfrm>
            <a:prstGeom prst="line">
              <a:avLst/>
            </a:prstGeom>
            <a:noFill/>
            <a:ln w="38100" cap="flat" cmpd="sng">
              <a:solidFill>
                <a:srgbClr val="000000"/>
              </a:solidFill>
              <a:prstDash val="solid"/>
              <a:round/>
            </a:ln>
          </p:spPr>
        </p:sp>
        <p:sp>
          <p:nvSpPr>
            <p:cNvPr id="4324" name="直线"/>
            <p:cNvSpPr/>
            <p:nvPr/>
          </p:nvSpPr>
          <p:spPr>
            <a:xfrm>
              <a:off x="2819400" y="4419600"/>
              <a:ext cx="0" cy="0"/>
            </a:xfrm>
            <a:prstGeom prst="line">
              <a:avLst/>
            </a:prstGeom>
            <a:noFill/>
            <a:ln w="38100" cap="flat" cmpd="sng">
              <a:solidFill>
                <a:srgbClr val="000000"/>
              </a:solidFill>
              <a:prstDash val="solid"/>
              <a:round/>
            </a:ln>
          </p:spPr>
        </p:sp>
        <p:sp>
          <p:nvSpPr>
            <p:cNvPr id="4325" name="直线"/>
            <p:cNvSpPr/>
            <p:nvPr/>
          </p:nvSpPr>
          <p:spPr>
            <a:xfrm>
              <a:off x="2971799" y="4419600"/>
              <a:ext cx="0" cy="0"/>
            </a:xfrm>
            <a:prstGeom prst="line">
              <a:avLst/>
            </a:prstGeom>
            <a:noFill/>
            <a:ln w="38100" cap="flat" cmpd="sng">
              <a:solidFill>
                <a:srgbClr val="000000"/>
              </a:solidFill>
              <a:prstDash val="solid"/>
              <a:round/>
            </a:ln>
          </p:spPr>
        </p:sp>
        <p:sp>
          <p:nvSpPr>
            <p:cNvPr id="4326" name="直线"/>
            <p:cNvSpPr/>
            <p:nvPr/>
          </p:nvSpPr>
          <p:spPr>
            <a:xfrm>
              <a:off x="2971799" y="4419600"/>
              <a:ext cx="0" cy="0"/>
            </a:xfrm>
            <a:prstGeom prst="line">
              <a:avLst/>
            </a:prstGeom>
            <a:noFill/>
            <a:ln w="38100" cap="flat" cmpd="sng">
              <a:solidFill>
                <a:srgbClr val="000000"/>
              </a:solidFill>
              <a:prstDash val="solid"/>
              <a:round/>
            </a:ln>
          </p:spPr>
        </p:sp>
        <p:sp>
          <p:nvSpPr>
            <p:cNvPr id="4327" name="直线"/>
            <p:cNvSpPr/>
            <p:nvPr/>
          </p:nvSpPr>
          <p:spPr>
            <a:xfrm>
              <a:off x="2971799" y="4419600"/>
              <a:ext cx="0" cy="0"/>
            </a:xfrm>
            <a:prstGeom prst="line">
              <a:avLst/>
            </a:prstGeom>
            <a:noFill/>
            <a:ln w="38100" cap="flat" cmpd="sng">
              <a:solidFill>
                <a:srgbClr val="000000"/>
              </a:solidFill>
              <a:prstDash val="solid"/>
              <a:round/>
            </a:ln>
          </p:spPr>
        </p:sp>
        <p:sp>
          <p:nvSpPr>
            <p:cNvPr id="4328" name="直线"/>
            <p:cNvSpPr/>
            <p:nvPr/>
          </p:nvSpPr>
          <p:spPr>
            <a:xfrm>
              <a:off x="1752599" y="4343400"/>
              <a:ext cx="0" cy="76200"/>
            </a:xfrm>
            <a:prstGeom prst="line">
              <a:avLst/>
            </a:prstGeom>
            <a:noFill/>
            <a:ln w="38100" cap="flat" cmpd="sng">
              <a:solidFill>
                <a:srgbClr val="000000"/>
              </a:solidFill>
              <a:prstDash val="solid"/>
              <a:round/>
            </a:ln>
          </p:spPr>
        </p:sp>
        <p:sp>
          <p:nvSpPr>
            <p:cNvPr id="4329" name="直线"/>
            <p:cNvSpPr/>
            <p:nvPr/>
          </p:nvSpPr>
          <p:spPr>
            <a:xfrm>
              <a:off x="2819400" y="4343400"/>
              <a:ext cx="0" cy="76200"/>
            </a:xfrm>
            <a:prstGeom prst="line">
              <a:avLst/>
            </a:prstGeom>
            <a:noFill/>
            <a:ln w="38100" cap="flat" cmpd="sng">
              <a:solidFill>
                <a:srgbClr val="000000"/>
              </a:solidFill>
              <a:prstDash val="solid"/>
              <a:round/>
            </a:ln>
          </p:spPr>
        </p:sp>
        <p:sp>
          <p:nvSpPr>
            <p:cNvPr id="4330" name="直线"/>
            <p:cNvSpPr/>
            <p:nvPr/>
          </p:nvSpPr>
          <p:spPr>
            <a:xfrm rot="5400000">
              <a:off x="2324099" y="3543300"/>
              <a:ext cx="0" cy="76199"/>
            </a:xfrm>
            <a:prstGeom prst="line">
              <a:avLst/>
            </a:prstGeom>
            <a:noFill/>
            <a:ln w="38100" cap="flat" cmpd="sng">
              <a:solidFill>
                <a:srgbClr val="000000"/>
              </a:solidFill>
              <a:prstDash val="solid"/>
              <a:round/>
            </a:ln>
          </p:spPr>
        </p:sp>
        <p:sp>
          <p:nvSpPr>
            <p:cNvPr id="4331" name="直线"/>
            <p:cNvSpPr/>
            <p:nvPr/>
          </p:nvSpPr>
          <p:spPr>
            <a:xfrm rot="5400000">
              <a:off x="2324100" y="5219699"/>
              <a:ext cx="0" cy="76200"/>
            </a:xfrm>
            <a:prstGeom prst="line">
              <a:avLst/>
            </a:prstGeom>
            <a:noFill/>
            <a:ln w="38100" cap="flat" cmpd="sng">
              <a:solidFill>
                <a:srgbClr val="000000"/>
              </a:solidFill>
              <a:prstDash val="solid"/>
              <a:round/>
            </a:ln>
          </p:spPr>
        </p:sp>
        <p:sp>
          <p:nvSpPr>
            <p:cNvPr id="4332" name="直线"/>
            <p:cNvSpPr/>
            <p:nvPr/>
          </p:nvSpPr>
          <p:spPr>
            <a:xfrm flipV="1">
              <a:off x="2286000" y="3047999"/>
              <a:ext cx="0" cy="2514600"/>
            </a:xfrm>
            <a:prstGeom prst="line">
              <a:avLst/>
            </a:prstGeom>
            <a:noFill/>
            <a:ln w="38100" cap="flat" cmpd="sng">
              <a:solidFill>
                <a:srgbClr val="000000"/>
              </a:solidFill>
              <a:prstDash val="solid"/>
              <a:round/>
              <a:tailEnd type="stealth" w="sm" len="lg"/>
            </a:ln>
          </p:spPr>
        </p:sp>
        <p:sp>
          <p:nvSpPr>
            <p:cNvPr id="4333" name="直线"/>
            <p:cNvSpPr/>
            <p:nvPr/>
          </p:nvSpPr>
          <p:spPr>
            <a:xfrm>
              <a:off x="1066800" y="4419600"/>
              <a:ext cx="3048000" cy="0"/>
            </a:xfrm>
            <a:prstGeom prst="line">
              <a:avLst/>
            </a:prstGeom>
            <a:noFill/>
            <a:ln w="38100" cap="flat" cmpd="sng">
              <a:solidFill>
                <a:srgbClr val="000000"/>
              </a:solidFill>
              <a:prstDash val="solid"/>
              <a:round/>
              <a:tailEnd type="stealth" w="sm" len="lg"/>
            </a:ln>
          </p:spPr>
        </p:sp>
        <p:sp>
          <p:nvSpPr>
            <p:cNvPr id="4334" name="矩形"/>
            <p:cNvSpPr/>
            <p:nvPr/>
          </p:nvSpPr>
          <p:spPr>
            <a:xfrm>
              <a:off x="3810000" y="3900487"/>
              <a:ext cx="533400" cy="519111"/>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35" name="矩形"/>
            <p:cNvSpPr/>
            <p:nvPr/>
          </p:nvSpPr>
          <p:spPr>
            <a:xfrm>
              <a:off x="1752599" y="2819400"/>
              <a:ext cx="609599"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36" name="矩形"/>
            <p:cNvSpPr/>
            <p:nvPr/>
          </p:nvSpPr>
          <p:spPr>
            <a:xfrm flipH="1">
              <a:off x="1981200" y="4343400"/>
              <a:ext cx="3810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37" name="矩形"/>
            <p:cNvSpPr/>
            <p:nvPr/>
          </p:nvSpPr>
          <p:spPr>
            <a:xfrm>
              <a:off x="1905000" y="5181599"/>
              <a:ext cx="457199" cy="457200"/>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a:t>
              </a:r>
              <a:endParaRPr lang="zh-CN" altLang="en-US" sz="32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38" name="矩形"/>
            <p:cNvSpPr/>
            <p:nvPr/>
          </p:nvSpPr>
          <p:spPr>
            <a:xfrm>
              <a:off x="1371600" y="4343400"/>
              <a:ext cx="5334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endParaRPr lang="zh-CN" altLang="en-US" sz="32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39" name="矩形"/>
            <p:cNvSpPr/>
            <p:nvPr/>
          </p:nvSpPr>
          <p:spPr>
            <a:xfrm>
              <a:off x="2819400" y="4343400"/>
              <a:ext cx="3048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2</a:t>
              </a:r>
              <a:endParaRPr lang="zh-CN" altLang="en-US"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340" name="矩形"/>
            <p:cNvSpPr/>
            <p:nvPr/>
          </p:nvSpPr>
          <p:spPr>
            <a:xfrm>
              <a:off x="2286000" y="3200400"/>
              <a:ext cx="2286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6</a:t>
              </a:r>
              <a:endParaRPr lang="zh-CN" altLang="en-US" sz="1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341" name="矩形"/>
            <p:cNvSpPr/>
            <p:nvPr/>
          </p:nvSpPr>
          <p:spPr>
            <a:xfrm>
              <a:off x="711198" y="5715000"/>
              <a:ext cx="3067050" cy="457200"/>
            </a:xfrm>
            <a:prstGeom prst="rect">
              <a:avLst/>
            </a:prstGeom>
            <a:noFill/>
            <a:ln w="38100"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图</a:t>
              </a: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的电压传输特性</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342" name="直线"/>
            <p:cNvSpPr/>
            <p:nvPr/>
          </p:nvSpPr>
          <p:spPr>
            <a:xfrm flipH="1">
              <a:off x="1752599" y="5257800"/>
              <a:ext cx="1752599" cy="0"/>
            </a:xfrm>
            <a:prstGeom prst="line">
              <a:avLst/>
            </a:prstGeom>
            <a:noFill/>
            <a:ln w="38100" cap="flat" cmpd="sng">
              <a:solidFill>
                <a:srgbClr val="339933"/>
              </a:solidFill>
              <a:prstDash val="dash"/>
              <a:round/>
              <a:tailEnd type="triangle" w="sm" len="lg"/>
            </a:ln>
          </p:spPr>
        </p:sp>
        <p:sp>
          <p:nvSpPr>
            <p:cNvPr id="4343" name="直线"/>
            <p:cNvSpPr/>
            <p:nvPr/>
          </p:nvSpPr>
          <p:spPr>
            <a:xfrm flipH="1">
              <a:off x="1295399" y="3581399"/>
              <a:ext cx="457200" cy="0"/>
            </a:xfrm>
            <a:prstGeom prst="line">
              <a:avLst/>
            </a:prstGeom>
            <a:noFill/>
            <a:ln w="38100" cap="flat" cmpd="sng">
              <a:solidFill>
                <a:srgbClr val="339933"/>
              </a:solidFill>
              <a:prstDash val="dash"/>
              <a:round/>
              <a:tailEnd type="triangle" w="sm" len="lg"/>
            </a:ln>
          </p:spPr>
        </p:sp>
      </p:grpSp>
      <p:grpSp>
        <p:nvGrpSpPr>
          <p:cNvPr id="4379" name="组合"/>
          <p:cNvGrpSpPr/>
          <p:nvPr/>
        </p:nvGrpSpPr>
        <p:grpSpPr>
          <a:xfrm>
            <a:off x="5029200" y="2895600"/>
            <a:ext cx="3429000" cy="3276600"/>
            <a:chOff x="5029200" y="2895600"/>
            <a:chExt cx="3429000" cy="3276600"/>
          </a:xfrm>
        </p:grpSpPr>
        <p:sp>
          <p:nvSpPr>
            <p:cNvPr id="4345" name="矩形"/>
            <p:cNvSpPr/>
            <p:nvPr/>
          </p:nvSpPr>
          <p:spPr>
            <a:xfrm>
              <a:off x="5029200" y="5715000"/>
              <a:ext cx="2990849" cy="457200"/>
            </a:xfrm>
            <a:prstGeom prst="rect">
              <a:avLst/>
            </a:prstGeom>
            <a:noFill/>
            <a:ln w="38100"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图</a:t>
              </a: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r>
                <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的电压传输特性</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346" name="矩形"/>
            <p:cNvSpPr/>
            <p:nvPr/>
          </p:nvSpPr>
          <p:spPr>
            <a:xfrm>
              <a:off x="5638801" y="2895600"/>
              <a:ext cx="609598"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47" name="直线"/>
            <p:cNvSpPr/>
            <p:nvPr/>
          </p:nvSpPr>
          <p:spPr>
            <a:xfrm>
              <a:off x="7467600" y="3657600"/>
              <a:ext cx="0" cy="1676400"/>
            </a:xfrm>
            <a:prstGeom prst="line">
              <a:avLst/>
            </a:prstGeom>
            <a:noFill/>
            <a:ln w="38100" cap="flat" cmpd="sng">
              <a:solidFill>
                <a:srgbClr val="000000"/>
              </a:solidFill>
              <a:prstDash val="solid"/>
              <a:round/>
              <a:tailEnd type="triangle" w="sm" len="lg"/>
            </a:ln>
          </p:spPr>
        </p:sp>
        <p:sp>
          <p:nvSpPr>
            <p:cNvPr id="4348" name="直线"/>
            <p:cNvSpPr/>
            <p:nvPr/>
          </p:nvSpPr>
          <p:spPr>
            <a:xfrm>
              <a:off x="6781800" y="4572001"/>
              <a:ext cx="0" cy="0"/>
            </a:xfrm>
            <a:prstGeom prst="line">
              <a:avLst/>
            </a:prstGeom>
            <a:noFill/>
            <a:ln w="38100" cap="flat" cmpd="sng">
              <a:solidFill>
                <a:srgbClr val="000000"/>
              </a:solidFill>
              <a:prstDash val="solid"/>
              <a:round/>
            </a:ln>
          </p:spPr>
        </p:sp>
        <p:sp>
          <p:nvSpPr>
            <p:cNvPr id="4349" name="直线"/>
            <p:cNvSpPr/>
            <p:nvPr/>
          </p:nvSpPr>
          <p:spPr>
            <a:xfrm>
              <a:off x="6781800" y="4572001"/>
              <a:ext cx="0" cy="0"/>
            </a:xfrm>
            <a:prstGeom prst="line">
              <a:avLst/>
            </a:prstGeom>
            <a:noFill/>
            <a:ln w="38100" cap="flat" cmpd="sng">
              <a:solidFill>
                <a:srgbClr val="000000"/>
              </a:solidFill>
              <a:prstDash val="solid"/>
              <a:round/>
            </a:ln>
          </p:spPr>
        </p:sp>
        <p:sp>
          <p:nvSpPr>
            <p:cNvPr id="4350" name="直线"/>
            <p:cNvSpPr/>
            <p:nvPr/>
          </p:nvSpPr>
          <p:spPr>
            <a:xfrm flipV="1">
              <a:off x="6781800" y="4572001"/>
              <a:ext cx="0" cy="0"/>
            </a:xfrm>
            <a:prstGeom prst="line">
              <a:avLst/>
            </a:prstGeom>
            <a:noFill/>
            <a:ln w="38100" cap="flat" cmpd="sng">
              <a:solidFill>
                <a:srgbClr val="000000"/>
              </a:solidFill>
              <a:prstDash val="solid"/>
              <a:round/>
            </a:ln>
          </p:spPr>
        </p:sp>
        <p:sp>
          <p:nvSpPr>
            <p:cNvPr id="4351" name="直线"/>
            <p:cNvSpPr/>
            <p:nvPr/>
          </p:nvSpPr>
          <p:spPr>
            <a:xfrm>
              <a:off x="6705600" y="4572001"/>
              <a:ext cx="0" cy="0"/>
            </a:xfrm>
            <a:prstGeom prst="line">
              <a:avLst/>
            </a:prstGeom>
            <a:noFill/>
            <a:ln w="38100" cap="flat" cmpd="sng">
              <a:solidFill>
                <a:srgbClr val="000000"/>
              </a:solidFill>
              <a:prstDash val="solid"/>
              <a:round/>
            </a:ln>
          </p:spPr>
        </p:sp>
        <p:sp>
          <p:nvSpPr>
            <p:cNvPr id="4352" name="直线"/>
            <p:cNvSpPr/>
            <p:nvPr/>
          </p:nvSpPr>
          <p:spPr>
            <a:xfrm>
              <a:off x="6858000" y="4572001"/>
              <a:ext cx="0" cy="0"/>
            </a:xfrm>
            <a:prstGeom prst="line">
              <a:avLst/>
            </a:prstGeom>
            <a:noFill/>
            <a:ln w="38100" cap="flat" cmpd="sng">
              <a:solidFill>
                <a:srgbClr val="000000"/>
              </a:solidFill>
              <a:prstDash val="solid"/>
              <a:round/>
            </a:ln>
          </p:spPr>
        </p:sp>
        <p:sp>
          <p:nvSpPr>
            <p:cNvPr id="4353" name="直线"/>
            <p:cNvSpPr/>
            <p:nvPr/>
          </p:nvSpPr>
          <p:spPr>
            <a:xfrm>
              <a:off x="6858000" y="4572001"/>
              <a:ext cx="0" cy="0"/>
            </a:xfrm>
            <a:prstGeom prst="line">
              <a:avLst/>
            </a:prstGeom>
            <a:noFill/>
            <a:ln w="38100" cap="flat" cmpd="sng">
              <a:solidFill>
                <a:srgbClr val="000000"/>
              </a:solidFill>
              <a:prstDash val="solid"/>
              <a:round/>
            </a:ln>
          </p:spPr>
        </p:sp>
        <p:sp>
          <p:nvSpPr>
            <p:cNvPr id="4354" name="直线"/>
            <p:cNvSpPr/>
            <p:nvPr/>
          </p:nvSpPr>
          <p:spPr>
            <a:xfrm>
              <a:off x="6858000" y="4572001"/>
              <a:ext cx="0" cy="0"/>
            </a:xfrm>
            <a:prstGeom prst="line">
              <a:avLst/>
            </a:prstGeom>
            <a:noFill/>
            <a:ln w="38100" cap="flat" cmpd="sng">
              <a:solidFill>
                <a:srgbClr val="000000"/>
              </a:solidFill>
              <a:prstDash val="solid"/>
              <a:round/>
            </a:ln>
          </p:spPr>
        </p:sp>
        <p:sp>
          <p:nvSpPr>
            <p:cNvPr id="4355" name="直线"/>
            <p:cNvSpPr/>
            <p:nvPr/>
          </p:nvSpPr>
          <p:spPr>
            <a:xfrm>
              <a:off x="6781800" y="4495800"/>
              <a:ext cx="0" cy="0"/>
            </a:xfrm>
            <a:prstGeom prst="line">
              <a:avLst/>
            </a:prstGeom>
            <a:noFill/>
            <a:ln w="38100" cap="flat" cmpd="sng">
              <a:solidFill>
                <a:srgbClr val="000000"/>
              </a:solidFill>
              <a:prstDash val="solid"/>
              <a:round/>
            </a:ln>
          </p:spPr>
        </p:sp>
        <p:sp>
          <p:nvSpPr>
            <p:cNvPr id="4356" name="直线"/>
            <p:cNvSpPr/>
            <p:nvPr/>
          </p:nvSpPr>
          <p:spPr>
            <a:xfrm>
              <a:off x="6781800" y="4495800"/>
              <a:ext cx="0" cy="0"/>
            </a:xfrm>
            <a:prstGeom prst="line">
              <a:avLst/>
            </a:prstGeom>
            <a:noFill/>
            <a:ln w="38100" cap="flat" cmpd="sng">
              <a:solidFill>
                <a:srgbClr val="000000"/>
              </a:solidFill>
              <a:prstDash val="solid"/>
              <a:round/>
            </a:ln>
          </p:spPr>
        </p:sp>
        <p:sp>
          <p:nvSpPr>
            <p:cNvPr id="4357" name="直线"/>
            <p:cNvSpPr/>
            <p:nvPr/>
          </p:nvSpPr>
          <p:spPr>
            <a:xfrm flipV="1">
              <a:off x="6781800" y="4495800"/>
              <a:ext cx="0" cy="0"/>
            </a:xfrm>
            <a:prstGeom prst="line">
              <a:avLst/>
            </a:prstGeom>
            <a:noFill/>
            <a:ln w="38100" cap="flat" cmpd="sng">
              <a:solidFill>
                <a:srgbClr val="000000"/>
              </a:solidFill>
              <a:prstDash val="solid"/>
              <a:round/>
            </a:ln>
          </p:spPr>
        </p:sp>
        <p:sp>
          <p:nvSpPr>
            <p:cNvPr id="4358" name="直线"/>
            <p:cNvSpPr/>
            <p:nvPr/>
          </p:nvSpPr>
          <p:spPr>
            <a:xfrm>
              <a:off x="6705600" y="4495800"/>
              <a:ext cx="0" cy="0"/>
            </a:xfrm>
            <a:prstGeom prst="line">
              <a:avLst/>
            </a:prstGeom>
            <a:noFill/>
            <a:ln w="38100" cap="flat" cmpd="sng">
              <a:solidFill>
                <a:srgbClr val="000000"/>
              </a:solidFill>
              <a:prstDash val="solid"/>
              <a:round/>
            </a:ln>
          </p:spPr>
        </p:sp>
        <p:sp>
          <p:nvSpPr>
            <p:cNvPr id="4359" name="直线"/>
            <p:cNvSpPr/>
            <p:nvPr/>
          </p:nvSpPr>
          <p:spPr>
            <a:xfrm>
              <a:off x="6858000" y="4495800"/>
              <a:ext cx="0" cy="0"/>
            </a:xfrm>
            <a:prstGeom prst="line">
              <a:avLst/>
            </a:prstGeom>
            <a:noFill/>
            <a:ln w="38100" cap="flat" cmpd="sng">
              <a:solidFill>
                <a:srgbClr val="000000"/>
              </a:solidFill>
              <a:prstDash val="solid"/>
              <a:round/>
            </a:ln>
          </p:spPr>
        </p:sp>
        <p:sp>
          <p:nvSpPr>
            <p:cNvPr id="4360" name="直线"/>
            <p:cNvSpPr/>
            <p:nvPr/>
          </p:nvSpPr>
          <p:spPr>
            <a:xfrm>
              <a:off x="6858000" y="4495800"/>
              <a:ext cx="0" cy="0"/>
            </a:xfrm>
            <a:prstGeom prst="line">
              <a:avLst/>
            </a:prstGeom>
            <a:noFill/>
            <a:ln w="38100" cap="flat" cmpd="sng">
              <a:solidFill>
                <a:srgbClr val="000000"/>
              </a:solidFill>
              <a:prstDash val="solid"/>
              <a:round/>
            </a:ln>
          </p:spPr>
        </p:sp>
        <p:sp>
          <p:nvSpPr>
            <p:cNvPr id="4361" name="直线"/>
            <p:cNvSpPr/>
            <p:nvPr/>
          </p:nvSpPr>
          <p:spPr>
            <a:xfrm>
              <a:off x="6858000" y="4495800"/>
              <a:ext cx="0" cy="0"/>
            </a:xfrm>
            <a:prstGeom prst="line">
              <a:avLst/>
            </a:prstGeom>
            <a:noFill/>
            <a:ln w="38100" cap="flat" cmpd="sng">
              <a:solidFill>
                <a:srgbClr val="000000"/>
              </a:solidFill>
              <a:prstDash val="solid"/>
              <a:round/>
            </a:ln>
          </p:spPr>
        </p:sp>
        <p:sp>
          <p:nvSpPr>
            <p:cNvPr id="4362" name="直线"/>
            <p:cNvSpPr/>
            <p:nvPr/>
          </p:nvSpPr>
          <p:spPr>
            <a:xfrm>
              <a:off x="6553200" y="4419600"/>
              <a:ext cx="0" cy="76200"/>
            </a:xfrm>
            <a:prstGeom prst="line">
              <a:avLst/>
            </a:prstGeom>
            <a:noFill/>
            <a:ln w="38100" cap="flat" cmpd="sng">
              <a:solidFill>
                <a:srgbClr val="000000"/>
              </a:solidFill>
              <a:prstDash val="solid"/>
              <a:round/>
            </a:ln>
          </p:spPr>
        </p:sp>
        <p:sp>
          <p:nvSpPr>
            <p:cNvPr id="4363" name="直线"/>
            <p:cNvSpPr/>
            <p:nvPr/>
          </p:nvSpPr>
          <p:spPr>
            <a:xfrm>
              <a:off x="7467600" y="4419600"/>
              <a:ext cx="0" cy="76200"/>
            </a:xfrm>
            <a:prstGeom prst="line">
              <a:avLst/>
            </a:prstGeom>
            <a:noFill/>
            <a:ln w="38100" cap="flat" cmpd="sng">
              <a:solidFill>
                <a:srgbClr val="000000"/>
              </a:solidFill>
              <a:prstDash val="solid"/>
              <a:round/>
            </a:ln>
          </p:spPr>
        </p:sp>
        <p:sp>
          <p:nvSpPr>
            <p:cNvPr id="4364" name="直线"/>
            <p:cNvSpPr/>
            <p:nvPr/>
          </p:nvSpPr>
          <p:spPr>
            <a:xfrm rot="5400000">
              <a:off x="6210299" y="3619500"/>
              <a:ext cx="0" cy="76200"/>
            </a:xfrm>
            <a:prstGeom prst="line">
              <a:avLst/>
            </a:prstGeom>
            <a:noFill/>
            <a:ln w="38100" cap="flat" cmpd="sng">
              <a:solidFill>
                <a:srgbClr val="000000"/>
              </a:solidFill>
              <a:prstDash val="solid"/>
              <a:round/>
            </a:ln>
          </p:spPr>
        </p:sp>
        <p:sp>
          <p:nvSpPr>
            <p:cNvPr id="4365" name="直线"/>
            <p:cNvSpPr/>
            <p:nvPr/>
          </p:nvSpPr>
          <p:spPr>
            <a:xfrm rot="5400000">
              <a:off x="6362700" y="5143501"/>
              <a:ext cx="1" cy="380999"/>
            </a:xfrm>
            <a:prstGeom prst="line">
              <a:avLst/>
            </a:prstGeom>
            <a:noFill/>
            <a:ln w="28575" cap="flat" cmpd="sng">
              <a:solidFill>
                <a:srgbClr val="000000"/>
              </a:solidFill>
              <a:prstDash val="dash"/>
              <a:round/>
            </a:ln>
          </p:spPr>
        </p:sp>
        <p:sp>
          <p:nvSpPr>
            <p:cNvPr id="4366" name="直线"/>
            <p:cNvSpPr/>
            <p:nvPr/>
          </p:nvSpPr>
          <p:spPr>
            <a:xfrm flipV="1">
              <a:off x="6172200" y="3124200"/>
              <a:ext cx="0" cy="2438400"/>
            </a:xfrm>
            <a:prstGeom prst="line">
              <a:avLst/>
            </a:prstGeom>
            <a:noFill/>
            <a:ln w="38100" cap="flat" cmpd="sng">
              <a:solidFill>
                <a:srgbClr val="000000"/>
              </a:solidFill>
              <a:prstDash val="solid"/>
              <a:round/>
              <a:tailEnd type="stealth" w="sm" len="lg"/>
            </a:ln>
          </p:spPr>
        </p:sp>
        <p:sp>
          <p:nvSpPr>
            <p:cNvPr id="4367" name="直线"/>
            <p:cNvSpPr/>
            <p:nvPr/>
          </p:nvSpPr>
          <p:spPr>
            <a:xfrm>
              <a:off x="5029200" y="4495800"/>
              <a:ext cx="3200399" cy="0"/>
            </a:xfrm>
            <a:prstGeom prst="line">
              <a:avLst/>
            </a:prstGeom>
            <a:noFill/>
            <a:ln w="38100" cap="flat" cmpd="sng">
              <a:solidFill>
                <a:srgbClr val="000000"/>
              </a:solidFill>
              <a:prstDash val="solid"/>
              <a:round/>
              <a:tailEnd type="stealth" w="sm" len="lg"/>
            </a:ln>
          </p:spPr>
        </p:sp>
        <p:sp>
          <p:nvSpPr>
            <p:cNvPr id="4368" name="矩形"/>
            <p:cNvSpPr/>
            <p:nvPr/>
          </p:nvSpPr>
          <p:spPr>
            <a:xfrm>
              <a:off x="7924800" y="3976688"/>
              <a:ext cx="533400"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i</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69" name="矩形"/>
            <p:cNvSpPr/>
            <p:nvPr/>
          </p:nvSpPr>
          <p:spPr>
            <a:xfrm flipH="1">
              <a:off x="5867400" y="4419600"/>
              <a:ext cx="3810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70" name="矩形"/>
            <p:cNvSpPr/>
            <p:nvPr/>
          </p:nvSpPr>
          <p:spPr>
            <a:xfrm>
              <a:off x="5410200" y="5105400"/>
              <a:ext cx="838200" cy="457200"/>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a:t>
              </a:r>
              <a:endParaRPr lang="zh-CN" altLang="en-US" sz="32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71" name="矩形"/>
            <p:cNvSpPr/>
            <p:nvPr/>
          </p:nvSpPr>
          <p:spPr>
            <a:xfrm>
              <a:off x="6172200" y="3276600"/>
              <a:ext cx="7620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a:t>
              </a:r>
              <a:endParaRPr lang="zh-CN" altLang="en-US" sz="32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72" name="直线"/>
            <p:cNvSpPr/>
            <p:nvPr/>
          </p:nvSpPr>
          <p:spPr>
            <a:xfrm>
              <a:off x="5257800" y="3657600"/>
              <a:ext cx="2209799" cy="0"/>
            </a:xfrm>
            <a:prstGeom prst="line">
              <a:avLst/>
            </a:prstGeom>
            <a:noFill/>
            <a:ln w="38100" cap="flat" cmpd="sng">
              <a:solidFill>
                <a:srgbClr val="000000"/>
              </a:solidFill>
              <a:prstDash val="solid"/>
              <a:round/>
              <a:tailEnd type="triangle" w="sm" len="lg"/>
            </a:ln>
          </p:spPr>
        </p:sp>
        <p:sp>
          <p:nvSpPr>
            <p:cNvPr id="4373" name="直线"/>
            <p:cNvSpPr/>
            <p:nvPr/>
          </p:nvSpPr>
          <p:spPr>
            <a:xfrm flipV="1">
              <a:off x="6553200" y="3657600"/>
              <a:ext cx="0" cy="1676400"/>
            </a:xfrm>
            <a:prstGeom prst="line">
              <a:avLst/>
            </a:prstGeom>
            <a:noFill/>
            <a:ln w="38100" cap="flat" cmpd="sng">
              <a:solidFill>
                <a:srgbClr val="0000FF"/>
              </a:solidFill>
              <a:prstDash val="dash"/>
              <a:round/>
              <a:tailEnd type="triangle" w="sm" len="lg"/>
            </a:ln>
          </p:spPr>
        </p:sp>
        <p:sp>
          <p:nvSpPr>
            <p:cNvPr id="4374" name="直线"/>
            <p:cNvSpPr/>
            <p:nvPr/>
          </p:nvSpPr>
          <p:spPr>
            <a:xfrm>
              <a:off x="7467600" y="5334001"/>
              <a:ext cx="381000" cy="0"/>
            </a:xfrm>
            <a:prstGeom prst="line">
              <a:avLst/>
            </a:prstGeom>
            <a:noFill/>
            <a:ln w="38100" cap="flat" cmpd="sng">
              <a:solidFill>
                <a:srgbClr val="FFFFFF"/>
              </a:solidFill>
              <a:prstDash val="solid"/>
              <a:round/>
            </a:ln>
          </p:spPr>
        </p:sp>
        <p:sp>
          <p:nvSpPr>
            <p:cNvPr id="4375" name="直线"/>
            <p:cNvSpPr/>
            <p:nvPr/>
          </p:nvSpPr>
          <p:spPr>
            <a:xfrm>
              <a:off x="6553200" y="5334001"/>
              <a:ext cx="1295400" cy="0"/>
            </a:xfrm>
            <a:prstGeom prst="line">
              <a:avLst/>
            </a:prstGeom>
            <a:noFill/>
            <a:ln w="38100" cap="flat" cmpd="sng">
              <a:solidFill>
                <a:srgbClr val="0000FF"/>
              </a:solidFill>
              <a:prstDash val="dash"/>
              <a:round/>
              <a:headEnd type="triangle" w="sm" len="lg"/>
            </a:ln>
          </p:spPr>
        </p:sp>
        <p:sp>
          <p:nvSpPr>
            <p:cNvPr id="4376" name="直线"/>
            <p:cNvSpPr/>
            <p:nvPr/>
          </p:nvSpPr>
          <p:spPr>
            <a:xfrm flipH="1">
              <a:off x="5410200" y="3657600"/>
              <a:ext cx="1143000" cy="0"/>
            </a:xfrm>
            <a:prstGeom prst="line">
              <a:avLst/>
            </a:prstGeom>
            <a:noFill/>
            <a:ln w="38100" cap="flat" cmpd="sng">
              <a:solidFill>
                <a:srgbClr val="0000FF"/>
              </a:solidFill>
              <a:prstDash val="dash"/>
              <a:round/>
              <a:tailEnd type="triangle" w="sm" len="lg"/>
            </a:ln>
          </p:spPr>
        </p:sp>
        <p:sp>
          <p:nvSpPr>
            <p:cNvPr id="4377" name="矩形"/>
            <p:cNvSpPr/>
            <p:nvPr/>
          </p:nvSpPr>
          <p:spPr>
            <a:xfrm>
              <a:off x="6553200" y="4495800"/>
              <a:ext cx="838200" cy="396874"/>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1.33</a:t>
              </a:r>
              <a:endParaRPr lang="zh-CN" altLang="en-US"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378" name="矩形"/>
            <p:cNvSpPr/>
            <p:nvPr/>
          </p:nvSpPr>
          <p:spPr>
            <a:xfrm>
              <a:off x="7467600" y="4479925"/>
              <a:ext cx="838200" cy="396873"/>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5.33</a:t>
              </a:r>
              <a:endParaRPr lang="zh-CN" altLang="en-US" sz="20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44"/>
                                        </p:tgtEl>
                                        <p:attrNameLst>
                                          <p:attrName>style.visibility</p:attrName>
                                        </p:attrNameLst>
                                      </p:cBhvr>
                                      <p:to>
                                        <p:strVal val="visible"/>
                                      </p:to>
                                    </p:set>
                                    <p:animEffect transition="in" filter="box(out)">
                                      <p:cBhvr>
                                        <p:cTn id="7" dur="500"/>
                                        <p:tgtEl>
                                          <p:spTgt spid="43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79"/>
                                        </p:tgtEl>
                                        <p:attrNameLst>
                                          <p:attrName>style.visibility</p:attrName>
                                        </p:attrNameLst>
                                      </p:cBhvr>
                                      <p:to>
                                        <p:strVal val="visible"/>
                                      </p:to>
                                    </p:set>
                                    <p:animEffect transition="in" filter="box(out)">
                                      <p:cBhvr>
                                        <p:cTn id="12" dur="500"/>
                                        <p:tgtEl>
                                          <p:spTgt spid="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4" grpId="0" animBg="1"/>
      <p:bldP spid="437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2" name="文本框"/>
          <p:cNvSpPr>
            <a:spLocks noGrp="1"/>
          </p:cNvSpPr>
          <p:nvPr>
            <p:ph type="title"/>
          </p:nvPr>
        </p:nvSpPr>
        <p:spPr>
          <a:xfrm>
            <a:off x="838200" y="381000"/>
            <a:ext cx="7391400" cy="6096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2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16.5</a:t>
            </a:r>
            <a:r>
              <a:rPr lang="en-US" altLang="zh-CN"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运放在信号测量方面的应用</a:t>
            </a:r>
            <a:endParaRPr lang="zh-CN" altLang="en-US" sz="32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4383" name="矩形"/>
          <p:cNvSpPr/>
          <p:nvPr/>
        </p:nvSpPr>
        <p:spPr>
          <a:xfrm>
            <a:off x="533400" y="987425"/>
            <a:ext cx="8153400" cy="483076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在</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自动控制</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和</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非电测量</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等系统中，常用各种传感器将非电量</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如温度、应变、压力和流量等</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的变化转换为电信号</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电压或电流</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，而后输入系统。但这种非电量的变化是缓慢的，电信号的变化量常常很小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一般只有几毫伏到几十毫伏</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，所以要将电信号加以放大。</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测量放大电路的作用是将测量电路或传感器送来的微弱信号进行放大，再送到后面电路去处理。</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00000"/>
              </a:lnSpc>
              <a:spcBef>
                <a:spcPct val="5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一般对测量放大电路的要求是</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输入电阻高</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噪声低</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稳定性好</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、精度及可靠性高、共模抑制比大、线性度好、失调小、并有一定的</a:t>
            </a:r>
            <a:r>
              <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抗干扰能力</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83">
                                            <p:txEl>
                                              <p:pRg st="0" end="0"/>
                                            </p:txEl>
                                          </p:spTgt>
                                        </p:tgtEl>
                                        <p:attrNameLst>
                                          <p:attrName>style.visibility</p:attrName>
                                        </p:attrNameLst>
                                      </p:cBhvr>
                                      <p:to>
                                        <p:strVal val="visible"/>
                                      </p:to>
                                    </p:set>
                                    <p:animEffect transition="in" filter="wipe(left)">
                                      <p:cBhvr>
                                        <p:cTn id="7" dur="500"/>
                                        <p:tgtEl>
                                          <p:spTgt spid="4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83">
                                            <p:txEl>
                                              <p:pRg st="1" end="1"/>
                                            </p:txEl>
                                          </p:spTgt>
                                        </p:tgtEl>
                                        <p:attrNameLst>
                                          <p:attrName>style.visibility</p:attrName>
                                        </p:attrNameLst>
                                      </p:cBhvr>
                                      <p:to>
                                        <p:strVal val="visible"/>
                                      </p:to>
                                    </p:set>
                                    <p:animEffect transition="in" filter="wipe(left)">
                                      <p:cBhvr>
                                        <p:cTn id="12" dur="500"/>
                                        <p:tgtEl>
                                          <p:spTgt spid="4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83">
                                            <p:txEl>
                                              <p:pRg st="2" end="2"/>
                                            </p:txEl>
                                          </p:spTgt>
                                        </p:tgtEl>
                                        <p:attrNameLst>
                                          <p:attrName>style.visibility</p:attrName>
                                        </p:attrNameLst>
                                      </p:cBhvr>
                                      <p:to>
                                        <p:strVal val="visible"/>
                                      </p:to>
                                    </p:set>
                                    <p:animEffect transition="in" filter="wipe(left)">
                                      <p:cBhvr>
                                        <p:cTn id="17" dur="500"/>
                                        <p:tgtEl>
                                          <p:spTgt spid="43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6" name="文本框"/>
          <p:cNvSpPr>
            <a:spLocks noGrp="1"/>
          </p:cNvSpPr>
          <p:nvPr>
            <p:ph type="title"/>
          </p:nvPr>
        </p:nvSpPr>
        <p:spPr>
          <a:xfrm>
            <a:off x="381000" y="304800"/>
            <a:ext cx="46482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zh-CN" altLang="en-US" sz="25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rPr>
              <a:t>测量放大器的原理电路</a:t>
            </a:r>
            <a:endParaRPr lang="zh-CN" altLang="en-US" sz="2500" b="1" i="0" u="none" strike="noStrike" kern="1200" cap="none" spc="0" baseline="0">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cs typeface="Times New Roman" panose="02020603050405020304" charset="0"/>
            </a:endParaRPr>
          </a:p>
        </p:txBody>
      </p:sp>
      <p:graphicFrame>
        <p:nvGraphicFramePr>
          <p:cNvPr id="4387" name="对象"/>
          <p:cNvGraphicFramePr>
            <a:graphicFrameLocks noChangeAspect="1"/>
          </p:cNvGraphicFramePr>
          <p:nvPr/>
        </p:nvGraphicFramePr>
        <p:xfrm>
          <a:off x="5638800" y="1219200"/>
          <a:ext cx="3200400" cy="1108075"/>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5638800" y="1219200"/>
                        <a:ext cx="3200400" cy="1108075"/>
                      </a:xfrm>
                      <a:prstGeom prst="rect">
                        <a:avLst/>
                      </a:prstGeom>
                      <a:noFill/>
                      <a:ln w="9525" cap="flat" cmpd="sng">
                        <a:noFill/>
                        <a:prstDash val="solid"/>
                        <a:miter/>
                      </a:ln>
                    </p:spPr>
                  </p:pic>
                </p:oleObj>
              </mc:Fallback>
            </mc:AlternateContent>
          </a:graphicData>
        </a:graphic>
      </p:graphicFrame>
      <p:graphicFrame>
        <p:nvGraphicFramePr>
          <p:cNvPr id="4388" name="对象"/>
          <p:cNvGraphicFramePr>
            <a:graphicFrameLocks noChangeAspect="1"/>
          </p:cNvGraphicFramePr>
          <p:nvPr/>
        </p:nvGraphicFramePr>
        <p:xfrm>
          <a:off x="5943599" y="2863850"/>
          <a:ext cx="2971799" cy="1022349"/>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5943599" y="2863850"/>
                        <a:ext cx="2971799" cy="1022349"/>
                      </a:xfrm>
                      <a:prstGeom prst="rect">
                        <a:avLst/>
                      </a:prstGeom>
                      <a:noFill/>
                      <a:ln w="9525" cap="flat" cmpd="sng">
                        <a:noFill/>
                        <a:prstDash val="solid"/>
                        <a:miter/>
                      </a:ln>
                    </p:spPr>
                  </p:pic>
                </p:oleObj>
              </mc:Fallback>
            </mc:AlternateContent>
          </a:graphicData>
        </a:graphic>
      </p:graphicFrame>
      <p:graphicFrame>
        <p:nvGraphicFramePr>
          <p:cNvPr id="4389" name="对象"/>
          <p:cNvGraphicFramePr>
            <a:graphicFrameLocks noChangeAspect="1"/>
          </p:cNvGraphicFramePr>
          <p:nvPr/>
        </p:nvGraphicFramePr>
        <p:xfrm>
          <a:off x="501650" y="5146673"/>
          <a:ext cx="5365750" cy="1104900"/>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501650" y="5146673"/>
                        <a:ext cx="5365750" cy="1104900"/>
                      </a:xfrm>
                      <a:prstGeom prst="rect">
                        <a:avLst/>
                      </a:prstGeom>
                      <a:noFill/>
                      <a:ln w="9525" cap="flat" cmpd="sng">
                        <a:noFill/>
                        <a:prstDash val="solid"/>
                        <a:miter/>
                      </a:ln>
                    </p:spPr>
                  </p:pic>
                </p:oleObj>
              </mc:Fallback>
            </mc:AlternateContent>
          </a:graphicData>
        </a:graphic>
      </p:graphicFrame>
      <p:grpSp>
        <p:nvGrpSpPr>
          <p:cNvPr id="4477" name="组合"/>
          <p:cNvGrpSpPr/>
          <p:nvPr/>
        </p:nvGrpSpPr>
        <p:grpSpPr>
          <a:xfrm>
            <a:off x="341312" y="914399"/>
            <a:ext cx="5802312" cy="3978275"/>
            <a:chOff x="341312" y="914399"/>
            <a:chExt cx="5802312" cy="3978275"/>
          </a:xfrm>
        </p:grpSpPr>
        <p:sp>
          <p:nvSpPr>
            <p:cNvPr id="4390" name="矩形"/>
            <p:cNvSpPr/>
            <p:nvPr/>
          </p:nvSpPr>
          <p:spPr>
            <a:xfrm>
              <a:off x="354013" y="1196975"/>
              <a:ext cx="679449"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i1</a:t>
              </a:r>
              <a:endParaRPr lang="zh-CN" altLang="en-US" sz="24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391" name="矩形"/>
            <p:cNvSpPr/>
            <p:nvPr/>
          </p:nvSpPr>
          <p:spPr>
            <a:xfrm>
              <a:off x="1797050" y="977900"/>
              <a:ext cx="814386" cy="1209675"/>
            </a:xfrm>
            <a:prstGeom prst="rect">
              <a:avLst/>
            </a:prstGeom>
            <a:noFill/>
            <a:ln w="38100" cap="flat" cmpd="sng">
              <a:solidFill>
                <a:srgbClr val="000000"/>
              </a:solidFill>
              <a:prstDash val="solid"/>
              <a:miter/>
            </a:ln>
          </p:spPr>
        </p:sp>
        <p:sp>
          <p:nvSpPr>
            <p:cNvPr id="4392" name="矩形"/>
            <p:cNvSpPr/>
            <p:nvPr/>
          </p:nvSpPr>
          <p:spPr>
            <a:xfrm>
              <a:off x="1789112" y="1119187"/>
              <a:ext cx="23971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393" name="矩形"/>
            <p:cNvSpPr/>
            <p:nvPr/>
          </p:nvSpPr>
          <p:spPr>
            <a:xfrm>
              <a:off x="2322513" y="1598612"/>
              <a:ext cx="2381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394" name="矩形"/>
            <p:cNvSpPr/>
            <p:nvPr/>
          </p:nvSpPr>
          <p:spPr>
            <a:xfrm>
              <a:off x="2192338" y="939800"/>
              <a:ext cx="703261"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395" name="直线"/>
            <p:cNvSpPr/>
            <p:nvPr/>
          </p:nvSpPr>
          <p:spPr>
            <a:xfrm flipV="1">
              <a:off x="1552575" y="1933575"/>
              <a:ext cx="244473" cy="7937"/>
            </a:xfrm>
            <a:prstGeom prst="line">
              <a:avLst/>
            </a:prstGeom>
            <a:noFill/>
            <a:ln w="38100" cap="flat" cmpd="sng">
              <a:solidFill>
                <a:srgbClr val="000000"/>
              </a:solidFill>
              <a:prstDash val="solid"/>
              <a:round/>
            </a:ln>
          </p:spPr>
        </p:sp>
        <p:sp>
          <p:nvSpPr>
            <p:cNvPr id="4396" name="直线"/>
            <p:cNvSpPr/>
            <p:nvPr/>
          </p:nvSpPr>
          <p:spPr>
            <a:xfrm>
              <a:off x="2611436" y="1808162"/>
              <a:ext cx="244474" cy="0"/>
            </a:xfrm>
            <a:prstGeom prst="line">
              <a:avLst/>
            </a:prstGeom>
            <a:noFill/>
            <a:ln w="38100" cap="flat" cmpd="sng">
              <a:solidFill>
                <a:srgbClr val="000000"/>
              </a:solidFill>
              <a:prstDash val="solid"/>
              <a:round/>
            </a:ln>
          </p:spPr>
        </p:sp>
        <p:sp>
          <p:nvSpPr>
            <p:cNvPr id="4397" name="直线"/>
            <p:cNvSpPr/>
            <p:nvPr/>
          </p:nvSpPr>
          <p:spPr>
            <a:xfrm>
              <a:off x="958850" y="1328737"/>
              <a:ext cx="838199" cy="0"/>
            </a:xfrm>
            <a:prstGeom prst="line">
              <a:avLst/>
            </a:prstGeom>
            <a:noFill/>
            <a:ln w="38100" cap="flat" cmpd="sng">
              <a:solidFill>
                <a:srgbClr val="000000"/>
              </a:solidFill>
              <a:prstDash val="solid"/>
              <a:round/>
            </a:ln>
          </p:spPr>
        </p:sp>
        <p:sp>
          <p:nvSpPr>
            <p:cNvPr id="4398" name="直线"/>
            <p:cNvSpPr/>
            <p:nvPr/>
          </p:nvSpPr>
          <p:spPr>
            <a:xfrm>
              <a:off x="1555750" y="2454275"/>
              <a:ext cx="417512" cy="7936"/>
            </a:xfrm>
            <a:prstGeom prst="line">
              <a:avLst/>
            </a:prstGeom>
            <a:noFill/>
            <a:ln w="38100" cap="flat" cmpd="sng">
              <a:solidFill>
                <a:srgbClr val="000000"/>
              </a:solidFill>
              <a:prstDash val="solid"/>
              <a:round/>
            </a:ln>
          </p:spPr>
        </p:sp>
        <p:sp>
          <p:nvSpPr>
            <p:cNvPr id="4399" name="直线"/>
            <p:cNvSpPr/>
            <p:nvPr/>
          </p:nvSpPr>
          <p:spPr>
            <a:xfrm flipV="1">
              <a:off x="2422525" y="2454275"/>
              <a:ext cx="433386" cy="0"/>
            </a:xfrm>
            <a:prstGeom prst="line">
              <a:avLst/>
            </a:prstGeom>
            <a:noFill/>
            <a:ln w="38100" cap="flat" cmpd="sng">
              <a:solidFill>
                <a:srgbClr val="000000"/>
              </a:solidFill>
              <a:prstDash val="solid"/>
              <a:round/>
            </a:ln>
          </p:spPr>
        </p:sp>
        <p:sp>
          <p:nvSpPr>
            <p:cNvPr id="4400" name="直线"/>
            <p:cNvSpPr/>
            <p:nvPr/>
          </p:nvSpPr>
          <p:spPr>
            <a:xfrm flipV="1">
              <a:off x="2855912" y="1800225"/>
              <a:ext cx="0" cy="788986"/>
            </a:xfrm>
            <a:prstGeom prst="line">
              <a:avLst/>
            </a:prstGeom>
            <a:noFill/>
            <a:ln w="38100" cap="flat" cmpd="sng">
              <a:solidFill>
                <a:srgbClr val="000000"/>
              </a:solidFill>
              <a:prstDash val="solid"/>
              <a:round/>
            </a:ln>
          </p:spPr>
        </p:sp>
        <p:sp>
          <p:nvSpPr>
            <p:cNvPr id="4401" name="矩形"/>
            <p:cNvSpPr/>
            <p:nvPr/>
          </p:nvSpPr>
          <p:spPr>
            <a:xfrm>
              <a:off x="1997075" y="2454275"/>
              <a:ext cx="746125"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02" name="矩形"/>
            <p:cNvSpPr/>
            <p:nvPr/>
          </p:nvSpPr>
          <p:spPr>
            <a:xfrm>
              <a:off x="4076700" y="2262187"/>
              <a:ext cx="908048" cy="1146175"/>
            </a:xfrm>
            <a:prstGeom prst="rect">
              <a:avLst/>
            </a:prstGeom>
            <a:noFill/>
            <a:ln w="38100" cap="flat" cmpd="sng">
              <a:solidFill>
                <a:srgbClr val="000000"/>
              </a:solidFill>
              <a:prstDash val="solid"/>
              <a:miter/>
            </a:ln>
          </p:spPr>
        </p:sp>
        <p:sp>
          <p:nvSpPr>
            <p:cNvPr id="4403" name="矩形"/>
            <p:cNvSpPr/>
            <p:nvPr/>
          </p:nvSpPr>
          <p:spPr>
            <a:xfrm>
              <a:off x="4337050" y="1860549"/>
              <a:ext cx="398462" cy="119062"/>
            </a:xfrm>
            <a:prstGeom prst="rect">
              <a:avLst/>
            </a:prstGeom>
            <a:noFill/>
            <a:ln w="38100" cap="flat" cmpd="sng">
              <a:solidFill>
                <a:srgbClr val="000000"/>
              </a:solidFill>
              <a:prstDash val="solid"/>
              <a:miter/>
            </a:ln>
          </p:spPr>
        </p:sp>
        <p:sp>
          <p:nvSpPr>
            <p:cNvPr id="4404" name="直线"/>
            <p:cNvSpPr/>
            <p:nvPr/>
          </p:nvSpPr>
          <p:spPr>
            <a:xfrm>
              <a:off x="5167312" y="1919287"/>
              <a:ext cx="0" cy="841374"/>
            </a:xfrm>
            <a:prstGeom prst="line">
              <a:avLst/>
            </a:prstGeom>
            <a:noFill/>
            <a:ln w="38100" cap="flat" cmpd="sng">
              <a:solidFill>
                <a:srgbClr val="000000"/>
              </a:solidFill>
              <a:prstDash val="solid"/>
              <a:round/>
            </a:ln>
          </p:spPr>
        </p:sp>
        <p:sp>
          <p:nvSpPr>
            <p:cNvPr id="4405" name="矩形"/>
            <p:cNvSpPr/>
            <p:nvPr/>
          </p:nvSpPr>
          <p:spPr>
            <a:xfrm>
              <a:off x="4038600" y="2882899"/>
              <a:ext cx="668336"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06" name="矩形"/>
            <p:cNvSpPr/>
            <p:nvPr/>
          </p:nvSpPr>
          <p:spPr>
            <a:xfrm>
              <a:off x="4645025" y="2503487"/>
              <a:ext cx="227012"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07" name="矩形"/>
            <p:cNvSpPr/>
            <p:nvPr/>
          </p:nvSpPr>
          <p:spPr>
            <a:xfrm>
              <a:off x="4495800" y="2257425"/>
              <a:ext cx="552449" cy="457198"/>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08" name="矩形"/>
            <p:cNvSpPr/>
            <p:nvPr/>
          </p:nvSpPr>
          <p:spPr>
            <a:xfrm>
              <a:off x="2819400" y="3200400"/>
              <a:ext cx="650875"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o2</a:t>
              </a:r>
              <a:endParaRPr lang="zh-CN" altLang="en-US" sz="24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409" name="矩形"/>
            <p:cNvSpPr/>
            <p:nvPr/>
          </p:nvSpPr>
          <p:spPr>
            <a:xfrm>
              <a:off x="2819400" y="1676400"/>
              <a:ext cx="841374" cy="579437"/>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o1</a:t>
              </a:r>
              <a:endParaRPr lang="zh-CN" altLang="en-US" sz="24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410" name="矩形"/>
            <p:cNvSpPr/>
            <p:nvPr/>
          </p:nvSpPr>
          <p:spPr>
            <a:xfrm>
              <a:off x="5486400" y="2852738"/>
              <a:ext cx="657224"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4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411" name="矩形"/>
            <p:cNvSpPr/>
            <p:nvPr/>
          </p:nvSpPr>
          <p:spPr>
            <a:xfrm>
              <a:off x="3357562" y="3441699"/>
              <a:ext cx="574673"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6</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12" name="矩形"/>
            <p:cNvSpPr/>
            <p:nvPr/>
          </p:nvSpPr>
          <p:spPr>
            <a:xfrm>
              <a:off x="4306887" y="1466850"/>
              <a:ext cx="585787"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6</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413" name="矩形"/>
            <p:cNvSpPr/>
            <p:nvPr/>
          </p:nvSpPr>
          <p:spPr>
            <a:xfrm rot="-5400000">
              <a:off x="3667125" y="3609975"/>
              <a:ext cx="395287" cy="122236"/>
            </a:xfrm>
            <a:prstGeom prst="rect">
              <a:avLst/>
            </a:prstGeom>
            <a:noFill/>
            <a:ln w="38100" cap="flat" cmpd="sng">
              <a:solidFill>
                <a:srgbClr val="000000"/>
              </a:solidFill>
              <a:prstDash val="solid"/>
              <a:miter/>
            </a:ln>
          </p:spPr>
        </p:sp>
        <p:sp>
          <p:nvSpPr>
            <p:cNvPr id="4414" name="矩形"/>
            <p:cNvSpPr/>
            <p:nvPr/>
          </p:nvSpPr>
          <p:spPr>
            <a:xfrm>
              <a:off x="3211511" y="2530475"/>
              <a:ext cx="398462" cy="120650"/>
            </a:xfrm>
            <a:prstGeom prst="rect">
              <a:avLst/>
            </a:prstGeom>
            <a:noFill/>
            <a:ln w="38100" cap="flat" cmpd="sng">
              <a:solidFill>
                <a:srgbClr val="000000"/>
              </a:solidFill>
              <a:prstDash val="solid"/>
              <a:miter/>
            </a:ln>
          </p:spPr>
        </p:sp>
        <p:sp>
          <p:nvSpPr>
            <p:cNvPr id="4415" name="直线"/>
            <p:cNvSpPr/>
            <p:nvPr/>
          </p:nvSpPr>
          <p:spPr>
            <a:xfrm>
              <a:off x="3922713" y="1919287"/>
              <a:ext cx="0" cy="646111"/>
            </a:xfrm>
            <a:prstGeom prst="line">
              <a:avLst/>
            </a:prstGeom>
            <a:noFill/>
            <a:ln w="38100" cap="flat" cmpd="sng">
              <a:solidFill>
                <a:srgbClr val="000000"/>
              </a:solidFill>
              <a:prstDash val="solid"/>
              <a:round/>
            </a:ln>
          </p:spPr>
        </p:sp>
        <p:sp>
          <p:nvSpPr>
            <p:cNvPr id="4416" name="矩形"/>
            <p:cNvSpPr/>
            <p:nvPr/>
          </p:nvSpPr>
          <p:spPr>
            <a:xfrm>
              <a:off x="3200400" y="2057400"/>
              <a:ext cx="569912" cy="46196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4</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417" name="直线"/>
            <p:cNvSpPr/>
            <p:nvPr/>
          </p:nvSpPr>
          <p:spPr>
            <a:xfrm>
              <a:off x="3627437" y="3236912"/>
              <a:ext cx="473074" cy="0"/>
            </a:xfrm>
            <a:prstGeom prst="line">
              <a:avLst/>
            </a:prstGeom>
            <a:noFill/>
            <a:ln w="38100" cap="flat" cmpd="sng">
              <a:solidFill>
                <a:srgbClr val="000000"/>
              </a:solidFill>
              <a:prstDash val="solid"/>
              <a:round/>
            </a:ln>
          </p:spPr>
        </p:sp>
        <p:sp>
          <p:nvSpPr>
            <p:cNvPr id="4418" name="直线"/>
            <p:cNvSpPr/>
            <p:nvPr/>
          </p:nvSpPr>
          <p:spPr>
            <a:xfrm>
              <a:off x="4989512" y="2765425"/>
              <a:ext cx="414337" cy="0"/>
            </a:xfrm>
            <a:prstGeom prst="line">
              <a:avLst/>
            </a:prstGeom>
            <a:noFill/>
            <a:ln w="38100" cap="flat" cmpd="sng">
              <a:solidFill>
                <a:srgbClr val="000000"/>
              </a:solidFill>
              <a:prstDash val="solid"/>
              <a:round/>
            </a:ln>
          </p:spPr>
        </p:sp>
        <p:sp>
          <p:nvSpPr>
            <p:cNvPr id="4419" name="直线"/>
            <p:cNvSpPr/>
            <p:nvPr/>
          </p:nvSpPr>
          <p:spPr>
            <a:xfrm>
              <a:off x="3744912" y="1919287"/>
              <a:ext cx="0" cy="0"/>
            </a:xfrm>
            <a:prstGeom prst="line">
              <a:avLst/>
            </a:prstGeom>
            <a:noFill/>
            <a:ln w="38100" cap="flat" cmpd="sng">
              <a:solidFill>
                <a:srgbClr val="000000"/>
              </a:solidFill>
              <a:prstDash val="solid"/>
              <a:round/>
            </a:ln>
          </p:spPr>
        </p:sp>
        <p:sp>
          <p:nvSpPr>
            <p:cNvPr id="4420" name="直线"/>
            <p:cNvSpPr/>
            <p:nvPr/>
          </p:nvSpPr>
          <p:spPr>
            <a:xfrm>
              <a:off x="3922713" y="1919287"/>
              <a:ext cx="414337" cy="0"/>
            </a:xfrm>
            <a:prstGeom prst="line">
              <a:avLst/>
            </a:prstGeom>
            <a:noFill/>
            <a:ln w="38100" cap="flat" cmpd="sng">
              <a:solidFill>
                <a:srgbClr val="000000"/>
              </a:solidFill>
              <a:prstDash val="solid"/>
              <a:round/>
            </a:ln>
          </p:spPr>
        </p:sp>
        <p:sp>
          <p:nvSpPr>
            <p:cNvPr id="4421" name="直线"/>
            <p:cNvSpPr/>
            <p:nvPr/>
          </p:nvSpPr>
          <p:spPr>
            <a:xfrm>
              <a:off x="3627437" y="2565400"/>
              <a:ext cx="473074" cy="0"/>
            </a:xfrm>
            <a:prstGeom prst="line">
              <a:avLst/>
            </a:prstGeom>
            <a:noFill/>
            <a:ln w="38100" cap="flat" cmpd="sng">
              <a:solidFill>
                <a:srgbClr val="000000"/>
              </a:solidFill>
              <a:prstDash val="solid"/>
              <a:round/>
            </a:ln>
          </p:spPr>
        </p:sp>
        <p:sp>
          <p:nvSpPr>
            <p:cNvPr id="4422" name="直线"/>
            <p:cNvSpPr/>
            <p:nvPr/>
          </p:nvSpPr>
          <p:spPr>
            <a:xfrm>
              <a:off x="4751387" y="1919287"/>
              <a:ext cx="415924" cy="0"/>
            </a:xfrm>
            <a:prstGeom prst="line">
              <a:avLst/>
            </a:prstGeom>
            <a:noFill/>
            <a:ln w="38100" cap="flat" cmpd="sng">
              <a:solidFill>
                <a:srgbClr val="000000"/>
              </a:solidFill>
              <a:prstDash val="solid"/>
              <a:round/>
            </a:ln>
          </p:spPr>
        </p:sp>
        <p:sp>
          <p:nvSpPr>
            <p:cNvPr id="4423" name="直线"/>
            <p:cNvSpPr/>
            <p:nvPr/>
          </p:nvSpPr>
          <p:spPr>
            <a:xfrm flipH="1">
              <a:off x="3032125" y="2589212"/>
              <a:ext cx="179386" cy="0"/>
            </a:xfrm>
            <a:prstGeom prst="line">
              <a:avLst/>
            </a:prstGeom>
            <a:noFill/>
            <a:ln w="38100" cap="flat" cmpd="sng">
              <a:solidFill>
                <a:srgbClr val="000000"/>
              </a:solidFill>
              <a:prstDash val="solid"/>
              <a:round/>
            </a:ln>
          </p:spPr>
        </p:sp>
        <p:sp>
          <p:nvSpPr>
            <p:cNvPr id="4424" name="直线"/>
            <p:cNvSpPr/>
            <p:nvPr/>
          </p:nvSpPr>
          <p:spPr>
            <a:xfrm flipH="1">
              <a:off x="2855912" y="3236912"/>
              <a:ext cx="363537" cy="0"/>
            </a:xfrm>
            <a:prstGeom prst="line">
              <a:avLst/>
            </a:prstGeom>
            <a:noFill/>
            <a:ln w="38100" cap="flat" cmpd="sng">
              <a:solidFill>
                <a:srgbClr val="000000"/>
              </a:solidFill>
              <a:prstDash val="solid"/>
              <a:round/>
            </a:ln>
          </p:spPr>
        </p:sp>
        <p:sp>
          <p:nvSpPr>
            <p:cNvPr id="4425" name="直线"/>
            <p:cNvSpPr/>
            <p:nvPr/>
          </p:nvSpPr>
          <p:spPr>
            <a:xfrm>
              <a:off x="3733800" y="4071937"/>
              <a:ext cx="287337" cy="0"/>
            </a:xfrm>
            <a:prstGeom prst="line">
              <a:avLst/>
            </a:prstGeom>
            <a:noFill/>
            <a:ln w="38100" cap="flat" cmpd="sng">
              <a:solidFill>
                <a:srgbClr val="000000"/>
              </a:solidFill>
              <a:prstDash val="solid"/>
              <a:round/>
            </a:ln>
          </p:spPr>
        </p:sp>
        <p:sp>
          <p:nvSpPr>
            <p:cNvPr id="4426" name="直线"/>
            <p:cNvSpPr/>
            <p:nvPr/>
          </p:nvSpPr>
          <p:spPr>
            <a:xfrm>
              <a:off x="3863975" y="3886200"/>
              <a:ext cx="0" cy="215900"/>
            </a:xfrm>
            <a:prstGeom prst="line">
              <a:avLst/>
            </a:prstGeom>
            <a:noFill/>
            <a:ln w="38100" cap="flat" cmpd="sng">
              <a:solidFill>
                <a:srgbClr val="000000"/>
              </a:solidFill>
              <a:prstDash val="solid"/>
              <a:round/>
            </a:ln>
          </p:spPr>
        </p:sp>
        <p:sp>
          <p:nvSpPr>
            <p:cNvPr id="4427" name="直线"/>
            <p:cNvSpPr/>
            <p:nvPr/>
          </p:nvSpPr>
          <p:spPr>
            <a:xfrm>
              <a:off x="3862387" y="3236912"/>
              <a:ext cx="0" cy="236536"/>
            </a:xfrm>
            <a:prstGeom prst="line">
              <a:avLst/>
            </a:prstGeom>
            <a:noFill/>
            <a:ln w="38100" cap="flat" cmpd="sng">
              <a:solidFill>
                <a:srgbClr val="000000"/>
              </a:solidFill>
              <a:prstDash val="solid"/>
              <a:round/>
            </a:ln>
          </p:spPr>
        </p:sp>
        <p:sp>
          <p:nvSpPr>
            <p:cNvPr id="4428" name="矩形"/>
            <p:cNvSpPr/>
            <p:nvPr/>
          </p:nvSpPr>
          <p:spPr>
            <a:xfrm>
              <a:off x="3190875" y="2743200"/>
              <a:ext cx="542924"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4</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29" name="直线"/>
            <p:cNvSpPr/>
            <p:nvPr/>
          </p:nvSpPr>
          <p:spPr>
            <a:xfrm flipH="1">
              <a:off x="2855912" y="2589212"/>
              <a:ext cx="236536" cy="0"/>
            </a:xfrm>
            <a:prstGeom prst="line">
              <a:avLst/>
            </a:prstGeom>
            <a:noFill/>
            <a:ln w="38100" cap="flat" cmpd="sng">
              <a:solidFill>
                <a:srgbClr val="000000"/>
              </a:solidFill>
              <a:prstDash val="solid"/>
              <a:round/>
            </a:ln>
          </p:spPr>
        </p:sp>
        <p:sp>
          <p:nvSpPr>
            <p:cNvPr id="4430" name="矩形"/>
            <p:cNvSpPr/>
            <p:nvPr/>
          </p:nvSpPr>
          <p:spPr>
            <a:xfrm flipV="1">
              <a:off x="1797050" y="3640137"/>
              <a:ext cx="814386" cy="1208087"/>
            </a:xfrm>
            <a:prstGeom prst="rect">
              <a:avLst/>
            </a:prstGeom>
            <a:noFill/>
            <a:ln w="38100" cap="flat" cmpd="sng">
              <a:solidFill>
                <a:srgbClr val="000000"/>
              </a:solidFill>
              <a:prstDash val="solid"/>
              <a:miter/>
            </a:ln>
          </p:spPr>
        </p:sp>
        <p:sp>
          <p:nvSpPr>
            <p:cNvPr id="4431" name="矩形"/>
            <p:cNvSpPr/>
            <p:nvPr/>
          </p:nvSpPr>
          <p:spPr>
            <a:xfrm flipV="1">
              <a:off x="1252537" y="1266825"/>
              <a:ext cx="23971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32" name="矩形"/>
            <p:cNvSpPr/>
            <p:nvPr/>
          </p:nvSpPr>
          <p:spPr>
            <a:xfrm flipV="1">
              <a:off x="2209800" y="4087812"/>
              <a:ext cx="4460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33" name="矩形"/>
            <p:cNvSpPr/>
            <p:nvPr/>
          </p:nvSpPr>
          <p:spPr>
            <a:xfrm flipV="1">
              <a:off x="2057400" y="3614736"/>
              <a:ext cx="55721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34" name="直线"/>
            <p:cNvSpPr/>
            <p:nvPr/>
          </p:nvSpPr>
          <p:spPr>
            <a:xfrm>
              <a:off x="1555750" y="4098925"/>
              <a:ext cx="273048" cy="0"/>
            </a:xfrm>
            <a:prstGeom prst="line">
              <a:avLst/>
            </a:prstGeom>
            <a:noFill/>
            <a:ln w="38100" cap="flat" cmpd="sng">
              <a:solidFill>
                <a:srgbClr val="000000"/>
              </a:solidFill>
              <a:prstDash val="solid"/>
              <a:round/>
            </a:ln>
          </p:spPr>
        </p:sp>
        <p:sp>
          <p:nvSpPr>
            <p:cNvPr id="4435" name="直线"/>
            <p:cNvSpPr/>
            <p:nvPr/>
          </p:nvSpPr>
          <p:spPr>
            <a:xfrm flipV="1">
              <a:off x="2611436" y="4356100"/>
              <a:ext cx="244474" cy="0"/>
            </a:xfrm>
            <a:prstGeom prst="line">
              <a:avLst/>
            </a:prstGeom>
            <a:noFill/>
            <a:ln w="38100" cap="flat" cmpd="sng">
              <a:solidFill>
                <a:srgbClr val="000000"/>
              </a:solidFill>
              <a:prstDash val="solid"/>
              <a:round/>
            </a:ln>
          </p:spPr>
        </p:sp>
        <p:grpSp>
          <p:nvGrpSpPr>
            <p:cNvPr id="4438" name="组合"/>
            <p:cNvGrpSpPr/>
            <p:nvPr/>
          </p:nvGrpSpPr>
          <p:grpSpPr>
            <a:xfrm>
              <a:off x="5338760" y="3802061"/>
              <a:ext cx="220662" cy="142875"/>
              <a:chOff x="5338760" y="3802061"/>
              <a:chExt cx="220662" cy="142875"/>
            </a:xfrm>
          </p:grpSpPr>
          <p:sp>
            <p:nvSpPr>
              <p:cNvPr id="4436" name="直线"/>
              <p:cNvSpPr/>
              <p:nvPr/>
            </p:nvSpPr>
            <p:spPr>
              <a:xfrm>
                <a:off x="5338760" y="3944937"/>
                <a:ext cx="220662" cy="0"/>
              </a:xfrm>
              <a:prstGeom prst="line">
                <a:avLst/>
              </a:prstGeom>
              <a:noFill/>
              <a:ln w="38100" cap="flat" cmpd="sng">
                <a:solidFill>
                  <a:srgbClr val="000000"/>
                </a:solidFill>
                <a:prstDash val="solid"/>
                <a:round/>
              </a:ln>
            </p:spPr>
          </p:sp>
          <p:sp>
            <p:nvSpPr>
              <p:cNvPr id="4437" name="直线"/>
              <p:cNvSpPr/>
              <p:nvPr/>
            </p:nvSpPr>
            <p:spPr>
              <a:xfrm>
                <a:off x="5453391" y="3802061"/>
                <a:ext cx="0" cy="142875"/>
              </a:xfrm>
              <a:prstGeom prst="line">
                <a:avLst/>
              </a:prstGeom>
              <a:noFill/>
              <a:ln w="38100" cap="flat" cmpd="sng">
                <a:solidFill>
                  <a:srgbClr val="000000"/>
                </a:solidFill>
                <a:prstDash val="solid"/>
                <a:round/>
              </a:ln>
            </p:spPr>
          </p:sp>
        </p:grpSp>
        <p:sp>
          <p:nvSpPr>
            <p:cNvPr id="4439" name="直线"/>
            <p:cNvSpPr/>
            <p:nvPr/>
          </p:nvSpPr>
          <p:spPr>
            <a:xfrm flipV="1">
              <a:off x="1555750" y="3362325"/>
              <a:ext cx="417512" cy="0"/>
            </a:xfrm>
            <a:prstGeom prst="line">
              <a:avLst/>
            </a:prstGeom>
            <a:noFill/>
            <a:ln w="38100" cap="flat" cmpd="sng">
              <a:solidFill>
                <a:srgbClr val="000000"/>
              </a:solidFill>
              <a:prstDash val="solid"/>
              <a:round/>
            </a:ln>
          </p:spPr>
        </p:sp>
        <p:sp>
          <p:nvSpPr>
            <p:cNvPr id="4440" name="直线"/>
            <p:cNvSpPr/>
            <p:nvPr/>
          </p:nvSpPr>
          <p:spPr>
            <a:xfrm flipV="1">
              <a:off x="2422525" y="3371850"/>
              <a:ext cx="433386" cy="0"/>
            </a:xfrm>
            <a:prstGeom prst="line">
              <a:avLst/>
            </a:prstGeom>
            <a:noFill/>
            <a:ln w="38100" cap="flat" cmpd="sng">
              <a:solidFill>
                <a:srgbClr val="000000"/>
              </a:solidFill>
              <a:prstDash val="solid"/>
              <a:round/>
            </a:ln>
          </p:spPr>
        </p:sp>
        <p:sp>
          <p:nvSpPr>
            <p:cNvPr id="4441" name="直线"/>
            <p:cNvSpPr/>
            <p:nvPr/>
          </p:nvSpPr>
          <p:spPr>
            <a:xfrm>
              <a:off x="2855912" y="3236912"/>
              <a:ext cx="0" cy="1119187"/>
            </a:xfrm>
            <a:prstGeom prst="line">
              <a:avLst/>
            </a:prstGeom>
            <a:noFill/>
            <a:ln w="38100" cap="flat" cmpd="sng">
              <a:solidFill>
                <a:srgbClr val="000000"/>
              </a:solidFill>
              <a:prstDash val="solid"/>
              <a:round/>
            </a:ln>
          </p:spPr>
        </p:sp>
        <p:sp>
          <p:nvSpPr>
            <p:cNvPr id="4442" name="矩形"/>
            <p:cNvSpPr/>
            <p:nvPr/>
          </p:nvSpPr>
          <p:spPr>
            <a:xfrm>
              <a:off x="1981200" y="2852738"/>
              <a:ext cx="609600"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43" name="矩形"/>
            <p:cNvSpPr/>
            <p:nvPr/>
          </p:nvSpPr>
          <p:spPr>
            <a:xfrm>
              <a:off x="1620838" y="2651125"/>
              <a:ext cx="58896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44" name="直线"/>
            <p:cNvSpPr/>
            <p:nvPr/>
          </p:nvSpPr>
          <p:spPr>
            <a:xfrm>
              <a:off x="1555750" y="1941511"/>
              <a:ext cx="0" cy="715962"/>
            </a:xfrm>
            <a:prstGeom prst="line">
              <a:avLst/>
            </a:prstGeom>
            <a:noFill/>
            <a:ln w="38100" cap="flat" cmpd="sng">
              <a:solidFill>
                <a:srgbClr val="000000"/>
              </a:solidFill>
              <a:prstDash val="solid"/>
              <a:round/>
            </a:ln>
          </p:spPr>
        </p:sp>
        <p:grpSp>
          <p:nvGrpSpPr>
            <p:cNvPr id="4447" name="组合"/>
            <p:cNvGrpSpPr/>
            <p:nvPr/>
          </p:nvGrpSpPr>
          <p:grpSpPr>
            <a:xfrm>
              <a:off x="1319212" y="2763837"/>
              <a:ext cx="169862" cy="239713"/>
              <a:chOff x="1319212" y="2763837"/>
              <a:chExt cx="169862" cy="239713"/>
            </a:xfrm>
          </p:grpSpPr>
          <p:sp>
            <p:nvSpPr>
              <p:cNvPr id="4445" name="直线"/>
              <p:cNvSpPr/>
              <p:nvPr/>
            </p:nvSpPr>
            <p:spPr>
              <a:xfrm rot="5400000" flipH="1">
                <a:off x="1199356" y="2883694"/>
                <a:ext cx="239713" cy="0"/>
              </a:xfrm>
              <a:prstGeom prst="line">
                <a:avLst/>
              </a:prstGeom>
              <a:noFill/>
              <a:ln w="38100" cap="flat" cmpd="sng">
                <a:solidFill>
                  <a:srgbClr val="000000"/>
                </a:solidFill>
                <a:prstDash val="solid"/>
                <a:round/>
              </a:ln>
            </p:spPr>
          </p:sp>
          <p:sp>
            <p:nvSpPr>
              <p:cNvPr id="4446" name="直线"/>
              <p:cNvSpPr/>
              <p:nvPr/>
            </p:nvSpPr>
            <p:spPr>
              <a:xfrm rot="5400000" flipH="1">
                <a:off x="1404143" y="2794482"/>
                <a:ext cx="0" cy="169862"/>
              </a:xfrm>
              <a:prstGeom prst="line">
                <a:avLst/>
              </a:prstGeom>
              <a:noFill/>
              <a:ln w="38100" cap="flat" cmpd="sng">
                <a:solidFill>
                  <a:srgbClr val="000000"/>
                </a:solidFill>
                <a:prstDash val="solid"/>
                <a:round/>
              </a:ln>
            </p:spPr>
          </p:sp>
        </p:grpSp>
        <p:sp>
          <p:nvSpPr>
            <p:cNvPr id="4448" name="直线"/>
            <p:cNvSpPr/>
            <p:nvPr/>
          </p:nvSpPr>
          <p:spPr>
            <a:xfrm flipH="1">
              <a:off x="1555750" y="3111500"/>
              <a:ext cx="0" cy="987425"/>
            </a:xfrm>
            <a:prstGeom prst="line">
              <a:avLst/>
            </a:prstGeom>
            <a:noFill/>
            <a:ln w="38100" cap="flat" cmpd="sng">
              <a:solidFill>
                <a:srgbClr val="000000"/>
              </a:solidFill>
              <a:prstDash val="solid"/>
              <a:round/>
            </a:ln>
          </p:spPr>
        </p:sp>
        <p:sp>
          <p:nvSpPr>
            <p:cNvPr id="4449" name="矩形"/>
            <p:cNvSpPr/>
            <p:nvPr/>
          </p:nvSpPr>
          <p:spPr>
            <a:xfrm rot="16200000" flipH="1">
              <a:off x="1328737" y="2832100"/>
              <a:ext cx="436562" cy="136525"/>
            </a:xfrm>
            <a:prstGeom prst="rect">
              <a:avLst/>
            </a:prstGeom>
            <a:noFill/>
            <a:ln w="38100" cap="flat" cmpd="sng">
              <a:solidFill>
                <a:srgbClr val="000000"/>
              </a:solidFill>
              <a:prstDash val="solid"/>
              <a:miter/>
            </a:ln>
          </p:spPr>
        </p:sp>
        <p:sp>
          <p:nvSpPr>
            <p:cNvPr id="4450" name="直线"/>
            <p:cNvSpPr/>
            <p:nvPr/>
          </p:nvSpPr>
          <p:spPr>
            <a:xfrm>
              <a:off x="949325" y="4625975"/>
              <a:ext cx="839787" cy="0"/>
            </a:xfrm>
            <a:prstGeom prst="line">
              <a:avLst/>
            </a:prstGeom>
            <a:noFill/>
            <a:ln w="38100" cap="flat" cmpd="sng">
              <a:solidFill>
                <a:srgbClr val="000000"/>
              </a:solidFill>
              <a:prstDash val="solid"/>
              <a:round/>
            </a:ln>
          </p:spPr>
        </p:sp>
        <p:sp>
          <p:nvSpPr>
            <p:cNvPr id="4451" name="矩形"/>
            <p:cNvSpPr/>
            <p:nvPr/>
          </p:nvSpPr>
          <p:spPr>
            <a:xfrm flipV="1">
              <a:off x="914400" y="4162425"/>
              <a:ext cx="50164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52" name="矩形"/>
            <p:cNvSpPr/>
            <p:nvPr/>
          </p:nvSpPr>
          <p:spPr>
            <a:xfrm>
              <a:off x="341312" y="3914775"/>
              <a:ext cx="665161"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i2</a:t>
              </a:r>
              <a:endParaRPr lang="zh-CN" altLang="en-US" sz="24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453" name="矩形"/>
            <p:cNvSpPr/>
            <p:nvPr/>
          </p:nvSpPr>
          <p:spPr>
            <a:xfrm>
              <a:off x="488950" y="2624136"/>
              <a:ext cx="501649" cy="579436"/>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i</a:t>
              </a:r>
              <a:endParaRPr lang="zh-CN" altLang="en-US" sz="2400" b="0"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454" name="矩形"/>
            <p:cNvSpPr/>
            <p:nvPr/>
          </p:nvSpPr>
          <p:spPr>
            <a:xfrm flipV="1">
              <a:off x="457200" y="1100137"/>
              <a:ext cx="469899"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55" name="矩形"/>
            <p:cNvSpPr/>
            <p:nvPr/>
          </p:nvSpPr>
          <p:spPr>
            <a:xfrm>
              <a:off x="3211511" y="3178174"/>
              <a:ext cx="398462" cy="120650"/>
            </a:xfrm>
            <a:prstGeom prst="rect">
              <a:avLst/>
            </a:prstGeom>
            <a:noFill/>
            <a:ln w="38100" cap="flat" cmpd="sng">
              <a:solidFill>
                <a:srgbClr val="000000"/>
              </a:solidFill>
              <a:prstDash val="solid"/>
              <a:miter/>
            </a:ln>
          </p:spPr>
        </p:sp>
        <p:sp>
          <p:nvSpPr>
            <p:cNvPr id="4456" name="矩形"/>
            <p:cNvSpPr/>
            <p:nvPr/>
          </p:nvSpPr>
          <p:spPr>
            <a:xfrm rot="10800000" flipV="1">
              <a:off x="1979611" y="3295650"/>
              <a:ext cx="439736" cy="134937"/>
            </a:xfrm>
            <a:prstGeom prst="rect">
              <a:avLst/>
            </a:prstGeom>
            <a:noFill/>
            <a:ln w="38100" cap="flat" cmpd="sng">
              <a:solidFill>
                <a:srgbClr val="000000"/>
              </a:solidFill>
              <a:prstDash val="solid"/>
              <a:miter/>
            </a:ln>
          </p:spPr>
        </p:sp>
        <p:sp>
          <p:nvSpPr>
            <p:cNvPr id="4457" name="矩形"/>
            <p:cNvSpPr/>
            <p:nvPr/>
          </p:nvSpPr>
          <p:spPr>
            <a:xfrm rot="10800000">
              <a:off x="1979611" y="2395537"/>
              <a:ext cx="439736" cy="134937"/>
            </a:xfrm>
            <a:prstGeom prst="rect">
              <a:avLst/>
            </a:prstGeom>
            <a:noFill/>
            <a:ln w="38100" cap="flat" cmpd="sng">
              <a:solidFill>
                <a:srgbClr val="000000"/>
              </a:solidFill>
              <a:prstDash val="solid"/>
              <a:miter/>
            </a:ln>
          </p:spPr>
        </p:sp>
        <p:sp>
          <p:nvSpPr>
            <p:cNvPr id="4458" name="矩形"/>
            <p:cNvSpPr/>
            <p:nvPr/>
          </p:nvSpPr>
          <p:spPr>
            <a:xfrm>
              <a:off x="1755775" y="4373563"/>
              <a:ext cx="2381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59" name="矩形"/>
            <p:cNvSpPr/>
            <p:nvPr/>
          </p:nvSpPr>
          <p:spPr>
            <a:xfrm>
              <a:off x="1955800" y="4098925"/>
              <a:ext cx="939799"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2</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0" name="矩形"/>
            <p:cNvSpPr/>
            <p:nvPr/>
          </p:nvSpPr>
          <p:spPr>
            <a:xfrm>
              <a:off x="2022475" y="1401762"/>
              <a:ext cx="720723"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1" name="矩形"/>
            <p:cNvSpPr/>
            <p:nvPr/>
          </p:nvSpPr>
          <p:spPr>
            <a:xfrm>
              <a:off x="4357687" y="2651125"/>
              <a:ext cx="671513"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3</a:t>
              </a:r>
              <a:endParaRPr lang="zh-CN" altLang="en-US" sz="32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2" name="矩形"/>
            <p:cNvSpPr/>
            <p:nvPr/>
          </p:nvSpPr>
          <p:spPr>
            <a:xfrm rot="5400000">
              <a:off x="4167187" y="2266950"/>
              <a:ext cx="566737" cy="519113"/>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3" name="矩形"/>
            <p:cNvSpPr/>
            <p:nvPr/>
          </p:nvSpPr>
          <p:spPr>
            <a:xfrm rot="5400000">
              <a:off x="1881187" y="938212"/>
              <a:ext cx="5667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4" name="矩形"/>
            <p:cNvSpPr/>
            <p:nvPr/>
          </p:nvSpPr>
          <p:spPr>
            <a:xfrm rot="5400000">
              <a:off x="1804987" y="3605212"/>
              <a:ext cx="56673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5" name="矩形"/>
            <p:cNvSpPr/>
            <p:nvPr/>
          </p:nvSpPr>
          <p:spPr>
            <a:xfrm>
              <a:off x="1716086" y="3819525"/>
              <a:ext cx="5333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6" name="矩形"/>
            <p:cNvSpPr/>
            <p:nvPr/>
          </p:nvSpPr>
          <p:spPr>
            <a:xfrm>
              <a:off x="1716086" y="1633537"/>
              <a:ext cx="533399"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7" name="矩形"/>
            <p:cNvSpPr/>
            <p:nvPr/>
          </p:nvSpPr>
          <p:spPr>
            <a:xfrm>
              <a:off x="4038600" y="2395537"/>
              <a:ext cx="5333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468" name="矩形"/>
            <p:cNvSpPr/>
            <p:nvPr/>
          </p:nvSpPr>
          <p:spPr>
            <a:xfrm>
              <a:off x="457200" y="4343401"/>
              <a:ext cx="5334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69" name="椭圆"/>
            <p:cNvSpPr/>
            <p:nvPr/>
          </p:nvSpPr>
          <p:spPr>
            <a:xfrm>
              <a:off x="5400675" y="2719387"/>
              <a:ext cx="85724" cy="85725"/>
            </a:xfrm>
            <a:prstGeom prst="ellipse">
              <a:avLst/>
            </a:prstGeom>
            <a:noFill/>
            <a:ln w="38100" cap="flat" cmpd="sng">
              <a:solidFill>
                <a:srgbClr val="000000"/>
              </a:solidFill>
              <a:prstDash val="solid"/>
              <a:round/>
            </a:ln>
          </p:spPr>
        </p:sp>
        <p:sp>
          <p:nvSpPr>
            <p:cNvPr id="4470" name="椭圆"/>
            <p:cNvSpPr/>
            <p:nvPr/>
          </p:nvSpPr>
          <p:spPr>
            <a:xfrm>
              <a:off x="5410200" y="3690938"/>
              <a:ext cx="85724" cy="85723"/>
            </a:xfrm>
            <a:prstGeom prst="ellipse">
              <a:avLst/>
            </a:prstGeom>
            <a:noFill/>
            <a:ln w="38100" cap="flat" cmpd="sng">
              <a:solidFill>
                <a:srgbClr val="000000"/>
              </a:solidFill>
              <a:prstDash val="solid"/>
              <a:round/>
            </a:ln>
          </p:spPr>
        </p:sp>
        <p:sp>
          <p:nvSpPr>
            <p:cNvPr id="4471" name="椭圆"/>
            <p:cNvSpPr/>
            <p:nvPr/>
          </p:nvSpPr>
          <p:spPr>
            <a:xfrm>
              <a:off x="873125" y="1282700"/>
              <a:ext cx="85725" cy="85725"/>
            </a:xfrm>
            <a:prstGeom prst="ellipse">
              <a:avLst/>
            </a:prstGeom>
            <a:noFill/>
            <a:ln w="38100" cap="flat" cmpd="sng">
              <a:solidFill>
                <a:srgbClr val="000000"/>
              </a:solidFill>
              <a:prstDash val="solid"/>
              <a:round/>
            </a:ln>
          </p:spPr>
        </p:sp>
        <p:sp>
          <p:nvSpPr>
            <p:cNvPr id="4472" name="椭圆"/>
            <p:cNvSpPr/>
            <p:nvPr/>
          </p:nvSpPr>
          <p:spPr>
            <a:xfrm>
              <a:off x="838200" y="4595813"/>
              <a:ext cx="85725" cy="85725"/>
            </a:xfrm>
            <a:prstGeom prst="ellipse">
              <a:avLst/>
            </a:prstGeom>
            <a:noFill/>
            <a:ln w="38100" cap="flat" cmpd="sng">
              <a:solidFill>
                <a:srgbClr val="000000"/>
              </a:solidFill>
              <a:prstDash val="solid"/>
              <a:round/>
            </a:ln>
          </p:spPr>
        </p:sp>
        <p:sp>
          <p:nvSpPr>
            <p:cNvPr id="4473" name="矩形"/>
            <p:cNvSpPr/>
            <p:nvPr/>
          </p:nvSpPr>
          <p:spPr>
            <a:xfrm>
              <a:off x="990600" y="2743200"/>
              <a:ext cx="533400"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74" name="矩形"/>
            <p:cNvSpPr/>
            <p:nvPr/>
          </p:nvSpPr>
          <p:spPr>
            <a:xfrm>
              <a:off x="990600" y="2528887"/>
              <a:ext cx="533400"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75" name="矩形"/>
            <p:cNvSpPr/>
            <p:nvPr/>
          </p:nvSpPr>
          <p:spPr>
            <a:xfrm>
              <a:off x="5410200" y="3386138"/>
              <a:ext cx="533398"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sp>
          <p:nvSpPr>
            <p:cNvPr id="4476" name="矩形"/>
            <p:cNvSpPr/>
            <p:nvPr/>
          </p:nvSpPr>
          <p:spPr>
            <a:xfrm>
              <a:off x="5410200" y="2471737"/>
              <a:ext cx="533398"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ctr"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sp>
        <p:nvSpPr>
          <p:cNvPr id="4478" name="矩形"/>
          <p:cNvSpPr/>
          <p:nvPr/>
        </p:nvSpPr>
        <p:spPr>
          <a:xfrm>
            <a:off x="5867400" y="762000"/>
            <a:ext cx="2362200" cy="533400"/>
          </a:xfrm>
          <a:prstGeom prst="rect">
            <a:avLst/>
          </a:prstGeom>
          <a:noFill/>
          <a:ln w="9525" cap="flat" cmpd="sng">
            <a:noFill/>
            <a:prstDash val="solid"/>
            <a:miter/>
          </a:ln>
        </p:spPr>
        <p:txBody>
          <a:bodyPr vert="horz" wrap="square" lIns="91440" tIns="45720" rIns="91440" bIns="45720" anchor="t" anchorCtr="0"/>
          <a:lstStyle/>
          <a:p>
            <a:pPr marL="0" indent="0" algn="l">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对</a:t>
            </a:r>
            <a:r>
              <a:rPr lang="en-US" altLang="zh-CN"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a:t>
            </a:r>
            <a:r>
              <a:rPr lang="en-US" altLang="zh-CN" sz="2800" b="1" i="0" u="none" strike="noStrike" kern="1200" cap="none" spc="0" baseline="-2500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1</a:t>
            </a: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和</a:t>
            </a:r>
            <a:r>
              <a:rPr lang="en-US" altLang="zh-CN"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a:t>
            </a:r>
            <a:r>
              <a:rPr lang="en-US" altLang="zh-CN" sz="2800" b="1" i="0" u="none" strike="noStrike" kern="1200" cap="none" spc="0" baseline="-2500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a:t>
            </a: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有</a:t>
            </a:r>
            <a:endPar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4479" name="矩形"/>
          <p:cNvSpPr/>
          <p:nvPr/>
        </p:nvSpPr>
        <p:spPr>
          <a:xfrm>
            <a:off x="6019799" y="2362200"/>
            <a:ext cx="2133600" cy="457200"/>
          </a:xfrm>
          <a:prstGeom prst="rect">
            <a:avLst/>
          </a:prstGeom>
          <a:noFill/>
          <a:ln w="9525" cap="flat" cmpd="sng">
            <a:noFill/>
            <a:prstDash val="solid"/>
            <a:miter/>
          </a:ln>
        </p:spPr>
        <p:txBody>
          <a:bodyPr vert="horz" wrap="square" lIns="91440" tIns="45720" rIns="91440" bIns="45720" anchor="t" anchorCtr="0"/>
          <a:lstStyle/>
          <a:p>
            <a:pPr marL="0" indent="0" algn="l">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对</a:t>
            </a:r>
            <a:r>
              <a:rPr lang="en-US" altLang="zh-CN"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A</a:t>
            </a:r>
            <a:r>
              <a:rPr lang="en-US" altLang="zh-CN" sz="2800" b="1" i="0" u="none" strike="noStrike" kern="1200" cap="none" spc="0" baseline="-2500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3</a:t>
            </a:r>
            <a:r>
              <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有</a:t>
            </a:r>
            <a:endParaRPr lang="zh-CN" altLang="en-US" sz="2800" b="1" i="0" u="none" strike="noStrike" kern="1200" cap="none" spc="0" baseline="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4480" name="对象"/>
          <p:cNvGraphicFramePr>
            <a:graphicFrameLocks noChangeAspect="1"/>
          </p:cNvGraphicFramePr>
          <p:nvPr/>
        </p:nvGraphicFramePr>
        <p:xfrm>
          <a:off x="4191001" y="3817452"/>
          <a:ext cx="4038599" cy="1231349"/>
        </p:xfrm>
        <a:graphic>
          <a:graphicData uri="http://schemas.openxmlformats.org/presentationml/2006/ole">
            <mc:AlternateContent xmlns:mc="http://schemas.openxmlformats.org/markup-compatibility/2006">
              <mc:Choice xmlns:v="urn:schemas-microsoft-com:vml" Requires="v">
                <p:oleObj spid="_x0000_s4" name="package" r:id="rId7" imgW="2038985" imgH="466090" progId="package">
                  <p:embed/>
                </p:oleObj>
              </mc:Choice>
              <mc:Fallback>
                <p:oleObj name="package" r:id="rId7" imgW="2038985" imgH="466090" progId="package">
                  <p:embed/>
                  <p:pic>
                    <p:nvPicPr>
                      <p:cNvPr id="0" name="对象"/>
                      <p:cNvPicPr>
                        <a:picLocks noChangeAspect="1"/>
                      </p:cNvPicPr>
                      <p:nvPr/>
                    </p:nvPicPr>
                    <p:blipFill>
                      <a:blip r:embed="rId8" cstate="print"/>
                      <a:stretch>
                        <a:fillRect/>
                      </a:stretch>
                    </p:blipFill>
                    <p:spPr>
                      <a:xfrm>
                        <a:off x="4191001" y="3817452"/>
                        <a:ext cx="4038599" cy="1231349"/>
                      </a:xfrm>
                      <a:prstGeom prst="rect">
                        <a:avLst/>
                      </a:prstGeom>
                      <a:noFill/>
                      <a:ln w="9525" cap="flat" cmpd="sng">
                        <a:noFill/>
                        <a:prstDash val="solid"/>
                        <a:miter/>
                      </a:ln>
                    </p:spPr>
                  </p:pic>
                </p:oleObj>
              </mc:Fallback>
            </mc:AlternateContent>
          </a:graphicData>
        </a:graphic>
      </p:graphicFrame>
      <p:sp>
        <p:nvSpPr>
          <p:cNvPr id="4481" name="矩形"/>
          <p:cNvSpPr/>
          <p:nvPr/>
        </p:nvSpPr>
        <p:spPr>
          <a:xfrm>
            <a:off x="6248400" y="5105400"/>
            <a:ext cx="2514600" cy="1447800"/>
          </a:xfrm>
          <a:prstGeom prst="rect">
            <a:avLst/>
          </a:prstGeom>
          <a:noFill/>
          <a:ln w="9525" cap="flat" cmpd="sng">
            <a:noFill/>
            <a:prstDash val="solid"/>
            <a:miter/>
          </a:ln>
        </p:spPr>
        <p:txBody>
          <a:bodyPr vert="horz" wrap="square" lIns="91440" tIns="45720" rIns="91440" bIns="45720" anchor="t" anchorCtr="0"/>
          <a:lstStyle/>
          <a:p>
            <a:pPr marL="0" indent="0" algn="l">
              <a:lnSpc>
                <a:spcPct val="95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改变</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的阻值，即可调节电压放大倍数</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477"/>
                                        </p:tgtEl>
                                        <p:attrNameLst>
                                          <p:attrName>style.visibility</p:attrName>
                                        </p:attrNameLst>
                                      </p:cBhvr>
                                      <p:to>
                                        <p:strVal val="visible"/>
                                      </p:to>
                                    </p:set>
                                    <p:animEffect transition="in" filter="box(out)">
                                      <p:cBhvr>
                                        <p:cTn id="7" dur="500"/>
                                        <p:tgtEl>
                                          <p:spTgt spid="44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78">
                                            <p:txEl>
                                              <p:pRg st="0" end="0"/>
                                            </p:txEl>
                                          </p:spTgt>
                                        </p:tgtEl>
                                        <p:attrNameLst>
                                          <p:attrName>style.visibility</p:attrName>
                                        </p:attrNameLst>
                                      </p:cBhvr>
                                      <p:to>
                                        <p:strVal val="visible"/>
                                      </p:to>
                                    </p:set>
                                    <p:animEffect transition="in" filter="wipe(left)">
                                      <p:cBhvr>
                                        <p:cTn id="12" dur="500"/>
                                        <p:tgtEl>
                                          <p:spTgt spid="44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87"/>
                                        </p:tgtEl>
                                        <p:attrNameLst>
                                          <p:attrName>style.visibility</p:attrName>
                                        </p:attrNameLst>
                                      </p:cBhvr>
                                      <p:to>
                                        <p:strVal val="visible"/>
                                      </p:to>
                                    </p:set>
                                    <p:animEffect transition="in" filter="wipe(left)">
                                      <p:cBhvr>
                                        <p:cTn id="17" dur="500"/>
                                        <p:tgtEl>
                                          <p:spTgt spid="43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79">
                                            <p:txEl>
                                              <p:pRg st="0" end="0"/>
                                            </p:txEl>
                                          </p:spTgt>
                                        </p:tgtEl>
                                        <p:attrNameLst>
                                          <p:attrName>style.visibility</p:attrName>
                                        </p:attrNameLst>
                                      </p:cBhvr>
                                      <p:to>
                                        <p:strVal val="visible"/>
                                      </p:to>
                                    </p:set>
                                    <p:animEffect transition="in" filter="wipe(left)">
                                      <p:cBhvr>
                                        <p:cTn id="22" dur="500"/>
                                        <p:tgtEl>
                                          <p:spTgt spid="447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388"/>
                                        </p:tgtEl>
                                        <p:attrNameLst>
                                          <p:attrName>style.visibility</p:attrName>
                                        </p:attrNameLst>
                                      </p:cBhvr>
                                      <p:to>
                                        <p:strVal val="visible"/>
                                      </p:to>
                                    </p:set>
                                    <p:animEffect transition="in" filter="wipe(left)">
                                      <p:cBhvr>
                                        <p:cTn id="27" dur="500"/>
                                        <p:tgtEl>
                                          <p:spTgt spid="43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80"/>
                                        </p:tgtEl>
                                        <p:attrNameLst>
                                          <p:attrName>style.visibility</p:attrName>
                                        </p:attrNameLst>
                                      </p:cBhvr>
                                      <p:to>
                                        <p:strVal val="visible"/>
                                      </p:to>
                                    </p:set>
                                    <p:animEffect transition="in" filter="wipe(left)">
                                      <p:cBhvr>
                                        <p:cTn id="32" dur="500"/>
                                        <p:tgtEl>
                                          <p:spTgt spid="44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389"/>
                                        </p:tgtEl>
                                        <p:attrNameLst>
                                          <p:attrName>style.visibility</p:attrName>
                                        </p:attrNameLst>
                                      </p:cBhvr>
                                      <p:to>
                                        <p:strVal val="visible"/>
                                      </p:to>
                                    </p:set>
                                    <p:animEffect transition="in" filter="wipe(left)">
                                      <p:cBhvr>
                                        <p:cTn id="37" dur="500"/>
                                        <p:tgtEl>
                                          <p:spTgt spid="438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81">
                                            <p:txEl>
                                              <p:pRg st="0" end="0"/>
                                            </p:txEl>
                                          </p:spTgt>
                                        </p:tgtEl>
                                        <p:attrNameLst>
                                          <p:attrName>style.visibility</p:attrName>
                                        </p:attrNameLst>
                                      </p:cBhvr>
                                      <p:to>
                                        <p:strVal val="visible"/>
                                      </p:to>
                                    </p:set>
                                    <p:animEffect transition="in" filter="wipe(left)">
                                      <p:cBhvr>
                                        <p:cTn id="42" dur="500"/>
                                        <p:tgtEl>
                                          <p:spTgt spid="44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84" name="文本框"/>
          <p:cNvSpPr>
            <a:spLocks noGrp="1"/>
          </p:cNvSpPr>
          <p:nvPr>
            <p:ph type="ctrTitle"/>
          </p:nvPr>
        </p:nvSpPr>
        <p:spPr>
          <a:xfrm>
            <a:off x="0" y="381000"/>
            <a:ext cx="8915400" cy="9144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16.6</a:t>
            </a:r>
            <a:r>
              <a:rPr lang="en-US" altLang="zh-CN"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运放在波形产生方面的应用</a:t>
            </a:r>
            <a:endParaRPr lang="zh-CN" altLang="en-US" sz="3600" b="1" i="0" u="none" strike="noStrike" kern="1200" cap="none" spc="0" baseline="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grpSp>
        <p:nvGrpSpPr>
          <p:cNvPr id="4537" name="组合"/>
          <p:cNvGrpSpPr/>
          <p:nvPr/>
        </p:nvGrpSpPr>
        <p:grpSpPr>
          <a:xfrm>
            <a:off x="685800" y="1143000"/>
            <a:ext cx="7772398" cy="171448"/>
            <a:chOff x="685800" y="1143000"/>
            <a:chExt cx="7772398" cy="171448"/>
          </a:xfrm>
        </p:grpSpPr>
        <p:pic>
          <p:nvPicPr>
            <p:cNvPr id="4485" name="图片" descr="C:\Program Files\Microsoft Office\Clipart\Bullets\Green and Black Diamond.gif"/>
            <p:cNvPicPr>
              <a:picLocks noChangeAspect="1"/>
            </p:cNvPicPr>
            <p:nvPr/>
          </p:nvPicPr>
          <p:blipFill>
            <a:blip r:embed="rId1" cstate="print"/>
            <a:stretch>
              <a:fillRect/>
            </a:stretch>
          </p:blipFill>
          <p:spPr>
            <a:xfrm>
              <a:off x="1590675" y="1152525"/>
              <a:ext cx="161925" cy="161924"/>
            </a:xfrm>
            <a:prstGeom prst="rect">
              <a:avLst/>
            </a:prstGeom>
            <a:noFill/>
            <a:ln w="9525" cap="flat" cmpd="sng">
              <a:noFill/>
              <a:prstDash val="solid"/>
              <a:round/>
            </a:ln>
          </p:spPr>
        </p:pic>
        <p:pic>
          <p:nvPicPr>
            <p:cNvPr id="4486" name="图片" descr="C:\Program Files\Microsoft Office\Clipart\Bullets\Green and Black Diamond.gif"/>
            <p:cNvPicPr>
              <a:picLocks noChangeAspect="1"/>
            </p:cNvPicPr>
            <p:nvPr/>
          </p:nvPicPr>
          <p:blipFill>
            <a:blip r:embed="rId1" cstate="print"/>
            <a:stretch>
              <a:fillRect/>
            </a:stretch>
          </p:blipFill>
          <p:spPr>
            <a:xfrm>
              <a:off x="1733550" y="1152525"/>
              <a:ext cx="161925" cy="161924"/>
            </a:xfrm>
            <a:prstGeom prst="rect">
              <a:avLst/>
            </a:prstGeom>
            <a:noFill/>
            <a:ln w="9525" cap="flat" cmpd="sng">
              <a:noFill/>
              <a:prstDash val="solid"/>
              <a:round/>
            </a:ln>
          </p:spPr>
        </p:pic>
        <p:pic>
          <p:nvPicPr>
            <p:cNvPr id="4487" name="图片" descr="C:\Program Files\Microsoft Office\Clipart\Bullets\Green and Black Diamond.gif"/>
            <p:cNvPicPr>
              <a:picLocks noChangeAspect="1"/>
            </p:cNvPicPr>
            <p:nvPr/>
          </p:nvPicPr>
          <p:blipFill>
            <a:blip r:embed="rId1" cstate="print"/>
            <a:stretch>
              <a:fillRect/>
            </a:stretch>
          </p:blipFill>
          <p:spPr>
            <a:xfrm>
              <a:off x="1895475" y="1152525"/>
              <a:ext cx="161925" cy="161924"/>
            </a:xfrm>
            <a:prstGeom prst="rect">
              <a:avLst/>
            </a:prstGeom>
            <a:noFill/>
            <a:ln w="9525" cap="flat" cmpd="sng">
              <a:noFill/>
              <a:prstDash val="solid"/>
              <a:round/>
            </a:ln>
          </p:spPr>
        </p:pic>
        <p:pic>
          <p:nvPicPr>
            <p:cNvPr id="4488" name="图片" descr="C:\Program Files\Microsoft Office\Clipart\Bullets\Green and Black Diamond.gif"/>
            <p:cNvPicPr>
              <a:picLocks noChangeAspect="1"/>
            </p:cNvPicPr>
            <p:nvPr/>
          </p:nvPicPr>
          <p:blipFill>
            <a:blip r:embed="rId1" cstate="print"/>
            <a:stretch>
              <a:fillRect/>
            </a:stretch>
          </p:blipFill>
          <p:spPr>
            <a:xfrm>
              <a:off x="2190750" y="1152525"/>
              <a:ext cx="161923" cy="161924"/>
            </a:xfrm>
            <a:prstGeom prst="rect">
              <a:avLst/>
            </a:prstGeom>
            <a:noFill/>
            <a:ln w="9525" cap="flat" cmpd="sng">
              <a:noFill/>
              <a:prstDash val="solid"/>
              <a:round/>
            </a:ln>
          </p:spPr>
        </p:pic>
        <p:pic>
          <p:nvPicPr>
            <p:cNvPr id="4489" name="图片" descr="C:\Program Files\Microsoft Office\Clipart\Bullets\Green and Black Diamond.gif"/>
            <p:cNvPicPr>
              <a:picLocks noChangeAspect="1"/>
            </p:cNvPicPr>
            <p:nvPr/>
          </p:nvPicPr>
          <p:blipFill>
            <a:blip r:embed="rId1" cstate="print"/>
            <a:stretch>
              <a:fillRect/>
            </a:stretch>
          </p:blipFill>
          <p:spPr>
            <a:xfrm>
              <a:off x="2352675" y="1152525"/>
              <a:ext cx="161924" cy="161924"/>
            </a:xfrm>
            <a:prstGeom prst="rect">
              <a:avLst/>
            </a:prstGeom>
            <a:noFill/>
            <a:ln w="9525" cap="flat" cmpd="sng">
              <a:noFill/>
              <a:prstDash val="solid"/>
              <a:round/>
            </a:ln>
          </p:spPr>
        </p:pic>
        <p:pic>
          <p:nvPicPr>
            <p:cNvPr id="4490" name="图片" descr="C:\Program Files\Microsoft Office\Clipart\Bullets\Green and Black Diamond.gif"/>
            <p:cNvPicPr>
              <a:picLocks noChangeAspect="1"/>
            </p:cNvPicPr>
            <p:nvPr/>
          </p:nvPicPr>
          <p:blipFill>
            <a:blip r:embed="rId1" cstate="print"/>
            <a:stretch>
              <a:fillRect/>
            </a:stretch>
          </p:blipFill>
          <p:spPr>
            <a:xfrm>
              <a:off x="2505075" y="1152525"/>
              <a:ext cx="161923" cy="161924"/>
            </a:xfrm>
            <a:prstGeom prst="rect">
              <a:avLst/>
            </a:prstGeom>
            <a:noFill/>
            <a:ln w="9525" cap="flat" cmpd="sng">
              <a:noFill/>
              <a:prstDash val="solid"/>
              <a:round/>
            </a:ln>
          </p:spPr>
        </p:pic>
        <p:pic>
          <p:nvPicPr>
            <p:cNvPr id="4491" name="图片" descr="C:\Program Files\Microsoft Office\Clipart\Bullets\Green and Black Diamond.gif"/>
            <p:cNvPicPr>
              <a:picLocks noChangeAspect="1"/>
            </p:cNvPicPr>
            <p:nvPr/>
          </p:nvPicPr>
          <p:blipFill>
            <a:blip r:embed="rId1" cstate="print"/>
            <a:stretch>
              <a:fillRect/>
            </a:stretch>
          </p:blipFill>
          <p:spPr>
            <a:xfrm>
              <a:off x="2647950" y="1152525"/>
              <a:ext cx="161923" cy="161924"/>
            </a:xfrm>
            <a:prstGeom prst="rect">
              <a:avLst/>
            </a:prstGeom>
            <a:noFill/>
            <a:ln w="9525" cap="flat" cmpd="sng">
              <a:noFill/>
              <a:prstDash val="solid"/>
              <a:round/>
            </a:ln>
          </p:spPr>
        </p:pic>
        <p:pic>
          <p:nvPicPr>
            <p:cNvPr id="4492" name="图片" descr="C:\Program Files\Microsoft Office\Clipart\Bullets\Green and Black Diamond.gif"/>
            <p:cNvPicPr>
              <a:picLocks noChangeAspect="1"/>
            </p:cNvPicPr>
            <p:nvPr/>
          </p:nvPicPr>
          <p:blipFill>
            <a:blip r:embed="rId1" cstate="print"/>
            <a:stretch>
              <a:fillRect/>
            </a:stretch>
          </p:blipFill>
          <p:spPr>
            <a:xfrm>
              <a:off x="2809875" y="1152525"/>
              <a:ext cx="161924" cy="161924"/>
            </a:xfrm>
            <a:prstGeom prst="rect">
              <a:avLst/>
            </a:prstGeom>
            <a:noFill/>
            <a:ln w="9525" cap="flat" cmpd="sng">
              <a:noFill/>
              <a:prstDash val="solid"/>
              <a:round/>
            </a:ln>
          </p:spPr>
        </p:pic>
        <p:pic>
          <p:nvPicPr>
            <p:cNvPr id="4493" name="图片" descr="C:\Program Files\Microsoft Office\Clipart\Bullets\Green and Black Diamond.gif"/>
            <p:cNvPicPr>
              <a:picLocks noChangeAspect="1"/>
            </p:cNvPicPr>
            <p:nvPr/>
          </p:nvPicPr>
          <p:blipFill>
            <a:blip r:embed="rId1" cstate="print"/>
            <a:stretch>
              <a:fillRect/>
            </a:stretch>
          </p:blipFill>
          <p:spPr>
            <a:xfrm>
              <a:off x="3105150" y="1152525"/>
              <a:ext cx="161923" cy="161924"/>
            </a:xfrm>
            <a:prstGeom prst="rect">
              <a:avLst/>
            </a:prstGeom>
            <a:noFill/>
            <a:ln w="9525" cap="flat" cmpd="sng">
              <a:noFill/>
              <a:prstDash val="solid"/>
              <a:round/>
            </a:ln>
          </p:spPr>
        </p:pic>
        <p:pic>
          <p:nvPicPr>
            <p:cNvPr id="4494" name="图片" descr="C:\Program Files\Microsoft Office\Clipart\Bullets\Green and Black Diamond.gif"/>
            <p:cNvPicPr>
              <a:picLocks noChangeAspect="1"/>
            </p:cNvPicPr>
            <p:nvPr/>
          </p:nvPicPr>
          <p:blipFill>
            <a:blip r:embed="rId1" cstate="print"/>
            <a:stretch>
              <a:fillRect/>
            </a:stretch>
          </p:blipFill>
          <p:spPr>
            <a:xfrm>
              <a:off x="3267075" y="1152525"/>
              <a:ext cx="161924" cy="161924"/>
            </a:xfrm>
            <a:prstGeom prst="rect">
              <a:avLst/>
            </a:prstGeom>
            <a:noFill/>
            <a:ln w="9525" cap="flat" cmpd="sng">
              <a:noFill/>
              <a:prstDash val="solid"/>
              <a:round/>
            </a:ln>
          </p:spPr>
        </p:pic>
        <p:pic>
          <p:nvPicPr>
            <p:cNvPr id="4495" name="图片" descr="C:\Program Files\Microsoft Office\Clipart\Bullets\Green and Black Diamond.gif"/>
            <p:cNvPicPr>
              <a:picLocks noChangeAspect="1"/>
            </p:cNvPicPr>
            <p:nvPr/>
          </p:nvPicPr>
          <p:blipFill>
            <a:blip r:embed="rId1" cstate="print"/>
            <a:stretch>
              <a:fillRect/>
            </a:stretch>
          </p:blipFill>
          <p:spPr>
            <a:xfrm>
              <a:off x="3419475" y="1152525"/>
              <a:ext cx="161923" cy="161924"/>
            </a:xfrm>
            <a:prstGeom prst="rect">
              <a:avLst/>
            </a:prstGeom>
            <a:noFill/>
            <a:ln w="9525" cap="flat" cmpd="sng">
              <a:noFill/>
              <a:prstDash val="solid"/>
              <a:round/>
            </a:ln>
          </p:spPr>
        </p:pic>
        <p:pic>
          <p:nvPicPr>
            <p:cNvPr id="4496" name="图片" descr="C:\Program Files\Microsoft Office\Clipart\Bullets\Green and Black Diamond.gif"/>
            <p:cNvPicPr>
              <a:picLocks noChangeAspect="1"/>
            </p:cNvPicPr>
            <p:nvPr/>
          </p:nvPicPr>
          <p:blipFill>
            <a:blip r:embed="rId1" cstate="print"/>
            <a:stretch>
              <a:fillRect/>
            </a:stretch>
          </p:blipFill>
          <p:spPr>
            <a:xfrm>
              <a:off x="3562350" y="1152525"/>
              <a:ext cx="161924" cy="161924"/>
            </a:xfrm>
            <a:prstGeom prst="rect">
              <a:avLst/>
            </a:prstGeom>
            <a:noFill/>
            <a:ln w="9525" cap="flat" cmpd="sng">
              <a:noFill/>
              <a:prstDash val="solid"/>
              <a:round/>
            </a:ln>
          </p:spPr>
        </p:pic>
        <p:pic>
          <p:nvPicPr>
            <p:cNvPr id="4497" name="图片" descr="C:\Program Files\Microsoft Office\Clipart\Bullets\Green and Black Diamond.gif"/>
            <p:cNvPicPr>
              <a:picLocks noChangeAspect="1"/>
            </p:cNvPicPr>
            <p:nvPr/>
          </p:nvPicPr>
          <p:blipFill>
            <a:blip r:embed="rId1" cstate="print"/>
            <a:stretch>
              <a:fillRect/>
            </a:stretch>
          </p:blipFill>
          <p:spPr>
            <a:xfrm>
              <a:off x="2047875" y="1152525"/>
              <a:ext cx="161925" cy="161924"/>
            </a:xfrm>
            <a:prstGeom prst="rect">
              <a:avLst/>
            </a:prstGeom>
            <a:noFill/>
            <a:ln w="9525" cap="flat" cmpd="sng">
              <a:noFill/>
              <a:prstDash val="solid"/>
              <a:round/>
            </a:ln>
          </p:spPr>
        </p:pic>
        <p:pic>
          <p:nvPicPr>
            <p:cNvPr id="4498" name="图片" descr="C:\Program Files\Microsoft Office\Clipart\Bullets\Green and Black Diamond.gif"/>
            <p:cNvPicPr>
              <a:picLocks noChangeAspect="1"/>
            </p:cNvPicPr>
            <p:nvPr/>
          </p:nvPicPr>
          <p:blipFill>
            <a:blip r:embed="rId1" cstate="print"/>
            <a:stretch>
              <a:fillRect/>
            </a:stretch>
          </p:blipFill>
          <p:spPr>
            <a:xfrm>
              <a:off x="2962275" y="1152525"/>
              <a:ext cx="161924" cy="161924"/>
            </a:xfrm>
            <a:prstGeom prst="rect">
              <a:avLst/>
            </a:prstGeom>
            <a:noFill/>
            <a:ln w="9525" cap="flat" cmpd="sng">
              <a:noFill/>
              <a:prstDash val="solid"/>
              <a:round/>
            </a:ln>
          </p:spPr>
        </p:pic>
        <p:pic>
          <p:nvPicPr>
            <p:cNvPr id="4499" name="图片" descr="C:\Program Files\Microsoft Office\Clipart\Bullets\Green and Black Diamond.gif"/>
            <p:cNvPicPr>
              <a:picLocks noChangeAspect="1"/>
            </p:cNvPicPr>
            <p:nvPr/>
          </p:nvPicPr>
          <p:blipFill>
            <a:blip r:embed="rId1" cstate="print"/>
            <a:stretch>
              <a:fillRect/>
            </a:stretch>
          </p:blipFill>
          <p:spPr>
            <a:xfrm>
              <a:off x="3724275" y="1152525"/>
              <a:ext cx="161923" cy="161924"/>
            </a:xfrm>
            <a:prstGeom prst="rect">
              <a:avLst/>
            </a:prstGeom>
            <a:noFill/>
            <a:ln w="9525" cap="flat" cmpd="sng">
              <a:noFill/>
              <a:prstDash val="solid"/>
              <a:round/>
            </a:ln>
          </p:spPr>
        </p:pic>
        <p:pic>
          <p:nvPicPr>
            <p:cNvPr id="4500" name="图片" descr="C:\Program Files\Microsoft Office\Clipart\Bullets\Green and Black Diamond.gif"/>
            <p:cNvPicPr>
              <a:picLocks noChangeAspect="1"/>
            </p:cNvPicPr>
            <p:nvPr/>
          </p:nvPicPr>
          <p:blipFill>
            <a:blip r:embed="rId1" cstate="print"/>
            <a:stretch>
              <a:fillRect/>
            </a:stretch>
          </p:blipFill>
          <p:spPr>
            <a:xfrm>
              <a:off x="3876674" y="1152525"/>
              <a:ext cx="161924" cy="161924"/>
            </a:xfrm>
            <a:prstGeom prst="rect">
              <a:avLst/>
            </a:prstGeom>
            <a:noFill/>
            <a:ln w="9525" cap="flat" cmpd="sng">
              <a:noFill/>
              <a:prstDash val="solid"/>
              <a:round/>
            </a:ln>
          </p:spPr>
        </p:pic>
        <p:pic>
          <p:nvPicPr>
            <p:cNvPr id="4501" name="图片" descr="C:\Program Files\Microsoft Office\Clipart\Bullets\Green and Black Diamond.gif"/>
            <p:cNvPicPr>
              <a:picLocks noChangeAspect="1"/>
            </p:cNvPicPr>
            <p:nvPr/>
          </p:nvPicPr>
          <p:blipFill>
            <a:blip r:embed="rId1" cstate="print"/>
            <a:stretch>
              <a:fillRect/>
            </a:stretch>
          </p:blipFill>
          <p:spPr>
            <a:xfrm>
              <a:off x="4019550" y="1152525"/>
              <a:ext cx="161924" cy="161924"/>
            </a:xfrm>
            <a:prstGeom prst="rect">
              <a:avLst/>
            </a:prstGeom>
            <a:noFill/>
            <a:ln w="9525" cap="flat" cmpd="sng">
              <a:noFill/>
              <a:prstDash val="solid"/>
              <a:round/>
            </a:ln>
          </p:spPr>
        </p:pic>
        <p:pic>
          <p:nvPicPr>
            <p:cNvPr id="4502" name="图片" descr="C:\Program Files\Microsoft Office\Clipart\Bullets\Green and Black Diamond.gif"/>
            <p:cNvPicPr>
              <a:picLocks noChangeAspect="1"/>
            </p:cNvPicPr>
            <p:nvPr/>
          </p:nvPicPr>
          <p:blipFill>
            <a:blip r:embed="rId1" cstate="print"/>
            <a:stretch>
              <a:fillRect/>
            </a:stretch>
          </p:blipFill>
          <p:spPr>
            <a:xfrm>
              <a:off x="4181475" y="1152525"/>
              <a:ext cx="161924" cy="161924"/>
            </a:xfrm>
            <a:prstGeom prst="rect">
              <a:avLst/>
            </a:prstGeom>
            <a:noFill/>
            <a:ln w="9525" cap="flat" cmpd="sng">
              <a:noFill/>
              <a:prstDash val="solid"/>
              <a:round/>
            </a:ln>
          </p:spPr>
        </p:pic>
        <p:pic>
          <p:nvPicPr>
            <p:cNvPr id="4503" name="图片" descr="C:\Program Files\Microsoft Office\Clipart\Bullets\Green and Black Diamond.gif"/>
            <p:cNvPicPr>
              <a:picLocks noChangeAspect="1"/>
            </p:cNvPicPr>
            <p:nvPr/>
          </p:nvPicPr>
          <p:blipFill>
            <a:blip r:embed="rId1" cstate="print"/>
            <a:stretch>
              <a:fillRect/>
            </a:stretch>
          </p:blipFill>
          <p:spPr>
            <a:xfrm>
              <a:off x="4333875" y="1152525"/>
              <a:ext cx="161924" cy="161924"/>
            </a:xfrm>
            <a:prstGeom prst="rect">
              <a:avLst/>
            </a:prstGeom>
            <a:noFill/>
            <a:ln w="9525" cap="flat" cmpd="sng">
              <a:noFill/>
              <a:prstDash val="solid"/>
              <a:round/>
            </a:ln>
          </p:spPr>
        </p:pic>
        <p:pic>
          <p:nvPicPr>
            <p:cNvPr id="4504" name="图片" descr="C:\Program Files\Microsoft Office\Clipart\Bullets\Green and Black Diamond.gif"/>
            <p:cNvPicPr>
              <a:picLocks noChangeAspect="1"/>
            </p:cNvPicPr>
            <p:nvPr/>
          </p:nvPicPr>
          <p:blipFill>
            <a:blip r:embed="rId1" cstate="print"/>
            <a:stretch>
              <a:fillRect/>
            </a:stretch>
          </p:blipFill>
          <p:spPr>
            <a:xfrm>
              <a:off x="4476750" y="1152525"/>
              <a:ext cx="161924" cy="161924"/>
            </a:xfrm>
            <a:prstGeom prst="rect">
              <a:avLst/>
            </a:prstGeom>
            <a:noFill/>
            <a:ln w="9525" cap="flat" cmpd="sng">
              <a:noFill/>
              <a:prstDash val="solid"/>
              <a:round/>
            </a:ln>
          </p:spPr>
        </p:pic>
        <p:pic>
          <p:nvPicPr>
            <p:cNvPr id="4505" name="图片" descr="C:\Program Files\Microsoft Office\Clipart\Bullets\Green and Black Diamond.gif"/>
            <p:cNvPicPr>
              <a:picLocks noChangeAspect="1"/>
            </p:cNvPicPr>
            <p:nvPr/>
          </p:nvPicPr>
          <p:blipFill>
            <a:blip r:embed="rId1" cstate="print"/>
            <a:stretch>
              <a:fillRect/>
            </a:stretch>
          </p:blipFill>
          <p:spPr>
            <a:xfrm>
              <a:off x="4638675" y="1152525"/>
              <a:ext cx="161924" cy="161924"/>
            </a:xfrm>
            <a:prstGeom prst="rect">
              <a:avLst/>
            </a:prstGeom>
            <a:noFill/>
            <a:ln w="9525" cap="flat" cmpd="sng">
              <a:noFill/>
              <a:prstDash val="solid"/>
              <a:round/>
            </a:ln>
          </p:spPr>
        </p:pic>
        <p:pic>
          <p:nvPicPr>
            <p:cNvPr id="4506" name="图片" descr="C:\Program Files\Microsoft Office\Clipart\Bullets\Green and Black Diamond.gif"/>
            <p:cNvPicPr>
              <a:picLocks noChangeAspect="1"/>
            </p:cNvPicPr>
            <p:nvPr/>
          </p:nvPicPr>
          <p:blipFill>
            <a:blip r:embed="rId1" cstate="print"/>
            <a:stretch>
              <a:fillRect/>
            </a:stretch>
          </p:blipFill>
          <p:spPr>
            <a:xfrm>
              <a:off x="4933950" y="1152525"/>
              <a:ext cx="161924" cy="161924"/>
            </a:xfrm>
            <a:prstGeom prst="rect">
              <a:avLst/>
            </a:prstGeom>
            <a:noFill/>
            <a:ln w="9525" cap="flat" cmpd="sng">
              <a:noFill/>
              <a:prstDash val="solid"/>
              <a:round/>
            </a:ln>
          </p:spPr>
        </p:pic>
        <p:pic>
          <p:nvPicPr>
            <p:cNvPr id="4507" name="图片" descr="C:\Program Files\Microsoft Office\Clipart\Bullets\Green and Black Diamond.gif"/>
            <p:cNvPicPr>
              <a:picLocks noChangeAspect="1"/>
            </p:cNvPicPr>
            <p:nvPr/>
          </p:nvPicPr>
          <p:blipFill>
            <a:blip r:embed="rId1" cstate="print"/>
            <a:stretch>
              <a:fillRect/>
            </a:stretch>
          </p:blipFill>
          <p:spPr>
            <a:xfrm>
              <a:off x="5095875" y="1152525"/>
              <a:ext cx="161924" cy="161924"/>
            </a:xfrm>
            <a:prstGeom prst="rect">
              <a:avLst/>
            </a:prstGeom>
            <a:noFill/>
            <a:ln w="9525" cap="flat" cmpd="sng">
              <a:noFill/>
              <a:prstDash val="solid"/>
              <a:round/>
            </a:ln>
          </p:spPr>
        </p:pic>
        <p:pic>
          <p:nvPicPr>
            <p:cNvPr id="4508" name="图片" descr="C:\Program Files\Microsoft Office\Clipart\Bullets\Green and Black Diamond.gif"/>
            <p:cNvPicPr>
              <a:picLocks noChangeAspect="1"/>
            </p:cNvPicPr>
            <p:nvPr/>
          </p:nvPicPr>
          <p:blipFill>
            <a:blip r:embed="rId1" cstate="print"/>
            <a:stretch>
              <a:fillRect/>
            </a:stretch>
          </p:blipFill>
          <p:spPr>
            <a:xfrm>
              <a:off x="5248273" y="1152525"/>
              <a:ext cx="161924" cy="161924"/>
            </a:xfrm>
            <a:prstGeom prst="rect">
              <a:avLst/>
            </a:prstGeom>
            <a:noFill/>
            <a:ln w="9525" cap="flat" cmpd="sng">
              <a:noFill/>
              <a:prstDash val="solid"/>
              <a:round/>
            </a:ln>
          </p:spPr>
        </p:pic>
        <p:pic>
          <p:nvPicPr>
            <p:cNvPr id="4509" name="图片" descr="C:\Program Files\Microsoft Office\Clipart\Bullets\Green and Black Diamond.gif"/>
            <p:cNvPicPr>
              <a:picLocks noChangeAspect="1"/>
            </p:cNvPicPr>
            <p:nvPr/>
          </p:nvPicPr>
          <p:blipFill>
            <a:blip r:embed="rId1" cstate="print"/>
            <a:stretch>
              <a:fillRect/>
            </a:stretch>
          </p:blipFill>
          <p:spPr>
            <a:xfrm>
              <a:off x="5391150" y="1152525"/>
              <a:ext cx="161924" cy="161924"/>
            </a:xfrm>
            <a:prstGeom prst="rect">
              <a:avLst/>
            </a:prstGeom>
            <a:noFill/>
            <a:ln w="9525" cap="flat" cmpd="sng">
              <a:noFill/>
              <a:prstDash val="solid"/>
              <a:round/>
            </a:ln>
          </p:spPr>
        </p:pic>
        <p:pic>
          <p:nvPicPr>
            <p:cNvPr id="4510" name="图片" descr="C:\Program Files\Microsoft Office\Clipart\Bullets\Green and Black Diamond.gif"/>
            <p:cNvPicPr>
              <a:picLocks noChangeAspect="1"/>
            </p:cNvPicPr>
            <p:nvPr/>
          </p:nvPicPr>
          <p:blipFill>
            <a:blip r:embed="rId1" cstate="print"/>
            <a:stretch>
              <a:fillRect/>
            </a:stretch>
          </p:blipFill>
          <p:spPr>
            <a:xfrm>
              <a:off x="5553075" y="1152525"/>
              <a:ext cx="161924" cy="161924"/>
            </a:xfrm>
            <a:prstGeom prst="rect">
              <a:avLst/>
            </a:prstGeom>
            <a:noFill/>
            <a:ln w="9525" cap="flat" cmpd="sng">
              <a:noFill/>
              <a:prstDash val="solid"/>
              <a:round/>
            </a:ln>
          </p:spPr>
        </p:pic>
        <p:pic>
          <p:nvPicPr>
            <p:cNvPr id="4511" name="图片" descr="C:\Program Files\Microsoft Office\Clipart\Bullets\Green and Black Diamond.gif"/>
            <p:cNvPicPr>
              <a:picLocks noChangeAspect="1"/>
            </p:cNvPicPr>
            <p:nvPr/>
          </p:nvPicPr>
          <p:blipFill>
            <a:blip r:embed="rId1" cstate="print"/>
            <a:stretch>
              <a:fillRect/>
            </a:stretch>
          </p:blipFill>
          <p:spPr>
            <a:xfrm>
              <a:off x="5848350" y="1152525"/>
              <a:ext cx="161924" cy="161924"/>
            </a:xfrm>
            <a:prstGeom prst="rect">
              <a:avLst/>
            </a:prstGeom>
            <a:noFill/>
            <a:ln w="9525" cap="flat" cmpd="sng">
              <a:noFill/>
              <a:prstDash val="solid"/>
              <a:round/>
            </a:ln>
          </p:spPr>
        </p:pic>
        <p:pic>
          <p:nvPicPr>
            <p:cNvPr id="4512" name="图片" descr="C:\Program Files\Microsoft Office\Clipart\Bullets\Green and Black Diamond.gif"/>
            <p:cNvPicPr>
              <a:picLocks noChangeAspect="1"/>
            </p:cNvPicPr>
            <p:nvPr/>
          </p:nvPicPr>
          <p:blipFill>
            <a:blip r:embed="rId1" cstate="print"/>
            <a:stretch>
              <a:fillRect/>
            </a:stretch>
          </p:blipFill>
          <p:spPr>
            <a:xfrm>
              <a:off x="6010273" y="1152525"/>
              <a:ext cx="161924" cy="161924"/>
            </a:xfrm>
            <a:prstGeom prst="rect">
              <a:avLst/>
            </a:prstGeom>
            <a:noFill/>
            <a:ln w="9525" cap="flat" cmpd="sng">
              <a:noFill/>
              <a:prstDash val="solid"/>
              <a:round/>
            </a:ln>
          </p:spPr>
        </p:pic>
        <p:pic>
          <p:nvPicPr>
            <p:cNvPr id="4513" name="图片" descr="C:\Program Files\Microsoft Office\Clipart\Bullets\Green and Black Diamond.gif"/>
            <p:cNvPicPr>
              <a:picLocks noChangeAspect="1"/>
            </p:cNvPicPr>
            <p:nvPr/>
          </p:nvPicPr>
          <p:blipFill>
            <a:blip r:embed="rId1" cstate="print"/>
            <a:stretch>
              <a:fillRect/>
            </a:stretch>
          </p:blipFill>
          <p:spPr>
            <a:xfrm>
              <a:off x="6162675" y="1152525"/>
              <a:ext cx="161924" cy="161924"/>
            </a:xfrm>
            <a:prstGeom prst="rect">
              <a:avLst/>
            </a:prstGeom>
            <a:noFill/>
            <a:ln w="9525" cap="flat" cmpd="sng">
              <a:noFill/>
              <a:prstDash val="solid"/>
              <a:round/>
            </a:ln>
          </p:spPr>
        </p:pic>
        <p:pic>
          <p:nvPicPr>
            <p:cNvPr id="4514" name="图片" descr="C:\Program Files\Microsoft Office\Clipart\Bullets\Green and Black Diamond.gif"/>
            <p:cNvPicPr>
              <a:picLocks noChangeAspect="1"/>
            </p:cNvPicPr>
            <p:nvPr/>
          </p:nvPicPr>
          <p:blipFill>
            <a:blip r:embed="rId1" cstate="print"/>
            <a:stretch>
              <a:fillRect/>
            </a:stretch>
          </p:blipFill>
          <p:spPr>
            <a:xfrm>
              <a:off x="6305550" y="1152525"/>
              <a:ext cx="161924" cy="161924"/>
            </a:xfrm>
            <a:prstGeom prst="rect">
              <a:avLst/>
            </a:prstGeom>
            <a:noFill/>
            <a:ln w="9525" cap="flat" cmpd="sng">
              <a:noFill/>
              <a:prstDash val="solid"/>
              <a:round/>
            </a:ln>
          </p:spPr>
        </p:pic>
        <p:pic>
          <p:nvPicPr>
            <p:cNvPr id="4515" name="图片" descr="C:\Program Files\Microsoft Office\Clipart\Bullets\Green and Black Diamond.gif"/>
            <p:cNvPicPr>
              <a:picLocks noChangeAspect="1"/>
            </p:cNvPicPr>
            <p:nvPr/>
          </p:nvPicPr>
          <p:blipFill>
            <a:blip r:embed="rId1" cstate="print"/>
            <a:stretch>
              <a:fillRect/>
            </a:stretch>
          </p:blipFill>
          <p:spPr>
            <a:xfrm>
              <a:off x="4791075" y="1152525"/>
              <a:ext cx="161924" cy="161924"/>
            </a:xfrm>
            <a:prstGeom prst="rect">
              <a:avLst/>
            </a:prstGeom>
            <a:noFill/>
            <a:ln w="9525" cap="flat" cmpd="sng">
              <a:noFill/>
              <a:prstDash val="solid"/>
              <a:round/>
            </a:ln>
          </p:spPr>
        </p:pic>
        <p:pic>
          <p:nvPicPr>
            <p:cNvPr id="4516" name="图片" descr="C:\Program Files\Microsoft Office\Clipart\Bullets\Green and Black Diamond.gif"/>
            <p:cNvPicPr>
              <a:picLocks noChangeAspect="1"/>
            </p:cNvPicPr>
            <p:nvPr/>
          </p:nvPicPr>
          <p:blipFill>
            <a:blip r:embed="rId1" cstate="print"/>
            <a:stretch>
              <a:fillRect/>
            </a:stretch>
          </p:blipFill>
          <p:spPr>
            <a:xfrm>
              <a:off x="5705474" y="1152525"/>
              <a:ext cx="161924" cy="161924"/>
            </a:xfrm>
            <a:prstGeom prst="rect">
              <a:avLst/>
            </a:prstGeom>
            <a:noFill/>
            <a:ln w="9525" cap="flat" cmpd="sng">
              <a:noFill/>
              <a:prstDash val="solid"/>
              <a:round/>
            </a:ln>
          </p:spPr>
        </p:pic>
        <p:pic>
          <p:nvPicPr>
            <p:cNvPr id="4517" name="图片" descr="C:\Program Files\Microsoft Office\Clipart\Bullets\Green and Black Diamond.gif"/>
            <p:cNvPicPr>
              <a:picLocks noChangeAspect="1"/>
            </p:cNvPicPr>
            <p:nvPr/>
          </p:nvPicPr>
          <p:blipFill>
            <a:blip r:embed="rId1" cstate="print"/>
            <a:stretch>
              <a:fillRect/>
            </a:stretch>
          </p:blipFill>
          <p:spPr>
            <a:xfrm>
              <a:off x="6467475" y="1152525"/>
              <a:ext cx="161924" cy="161924"/>
            </a:xfrm>
            <a:prstGeom prst="rect">
              <a:avLst/>
            </a:prstGeom>
            <a:noFill/>
            <a:ln w="9525" cap="flat" cmpd="sng">
              <a:noFill/>
              <a:prstDash val="solid"/>
              <a:round/>
            </a:ln>
          </p:spPr>
        </p:pic>
        <p:pic>
          <p:nvPicPr>
            <p:cNvPr id="4518" name="图片" descr="C:\Program Files\Microsoft Office\Clipart\Bullets\Green and Black Diamond.gif"/>
            <p:cNvPicPr>
              <a:picLocks noChangeAspect="1"/>
            </p:cNvPicPr>
            <p:nvPr/>
          </p:nvPicPr>
          <p:blipFill>
            <a:blip r:embed="rId1" cstate="print"/>
            <a:stretch>
              <a:fillRect/>
            </a:stretch>
          </p:blipFill>
          <p:spPr>
            <a:xfrm>
              <a:off x="6619874" y="1152525"/>
              <a:ext cx="161924" cy="161924"/>
            </a:xfrm>
            <a:prstGeom prst="rect">
              <a:avLst/>
            </a:prstGeom>
            <a:noFill/>
            <a:ln w="9525" cap="flat" cmpd="sng">
              <a:noFill/>
              <a:prstDash val="solid"/>
              <a:round/>
            </a:ln>
          </p:spPr>
        </p:pic>
        <p:pic>
          <p:nvPicPr>
            <p:cNvPr id="4519" name="图片" descr="C:\Program Files\Microsoft Office\Clipart\Bullets\Green and Black Diamond.gif"/>
            <p:cNvPicPr>
              <a:picLocks noChangeAspect="1"/>
            </p:cNvPicPr>
            <p:nvPr/>
          </p:nvPicPr>
          <p:blipFill>
            <a:blip r:embed="rId1" cstate="print"/>
            <a:stretch>
              <a:fillRect/>
            </a:stretch>
          </p:blipFill>
          <p:spPr>
            <a:xfrm>
              <a:off x="6762750" y="1152525"/>
              <a:ext cx="161924" cy="161924"/>
            </a:xfrm>
            <a:prstGeom prst="rect">
              <a:avLst/>
            </a:prstGeom>
            <a:noFill/>
            <a:ln w="9525" cap="flat" cmpd="sng">
              <a:noFill/>
              <a:prstDash val="solid"/>
              <a:round/>
            </a:ln>
          </p:spPr>
        </p:pic>
        <p:pic>
          <p:nvPicPr>
            <p:cNvPr id="4520" name="图片" descr="C:\Program Files\Microsoft Office\Clipart\Bullets\Green and Black Diamond.gif"/>
            <p:cNvPicPr>
              <a:picLocks noChangeAspect="1"/>
            </p:cNvPicPr>
            <p:nvPr/>
          </p:nvPicPr>
          <p:blipFill>
            <a:blip r:embed="rId1" cstate="print"/>
            <a:stretch>
              <a:fillRect/>
            </a:stretch>
          </p:blipFill>
          <p:spPr>
            <a:xfrm>
              <a:off x="6924674" y="1152525"/>
              <a:ext cx="161924" cy="161924"/>
            </a:xfrm>
            <a:prstGeom prst="rect">
              <a:avLst/>
            </a:prstGeom>
            <a:noFill/>
            <a:ln w="9525" cap="flat" cmpd="sng">
              <a:noFill/>
              <a:prstDash val="solid"/>
              <a:round/>
            </a:ln>
          </p:spPr>
        </p:pic>
        <p:pic>
          <p:nvPicPr>
            <p:cNvPr id="4521" name="图片" descr="C:\Program Files\Microsoft Office\Clipart\Bullets\Green and Black Diamond.gif"/>
            <p:cNvPicPr>
              <a:picLocks noChangeAspect="1"/>
            </p:cNvPicPr>
            <p:nvPr/>
          </p:nvPicPr>
          <p:blipFill>
            <a:blip r:embed="rId1" cstate="print"/>
            <a:stretch>
              <a:fillRect/>
            </a:stretch>
          </p:blipFill>
          <p:spPr>
            <a:xfrm>
              <a:off x="7077073" y="1152525"/>
              <a:ext cx="161924" cy="161924"/>
            </a:xfrm>
            <a:prstGeom prst="rect">
              <a:avLst/>
            </a:prstGeom>
            <a:noFill/>
            <a:ln w="9525" cap="flat" cmpd="sng">
              <a:noFill/>
              <a:prstDash val="solid"/>
              <a:round/>
            </a:ln>
          </p:spPr>
        </p:pic>
        <p:pic>
          <p:nvPicPr>
            <p:cNvPr id="4522" name="图片" descr="C:\Program Files\Microsoft Office\Clipart\Bullets\Green and Black Diamond.gif"/>
            <p:cNvPicPr>
              <a:picLocks noChangeAspect="1"/>
            </p:cNvPicPr>
            <p:nvPr/>
          </p:nvPicPr>
          <p:blipFill>
            <a:blip r:embed="rId1" cstate="print"/>
            <a:stretch>
              <a:fillRect/>
            </a:stretch>
          </p:blipFill>
          <p:spPr>
            <a:xfrm>
              <a:off x="7219950" y="1152525"/>
              <a:ext cx="161924" cy="161924"/>
            </a:xfrm>
            <a:prstGeom prst="rect">
              <a:avLst/>
            </a:prstGeom>
            <a:noFill/>
            <a:ln w="9525" cap="flat" cmpd="sng">
              <a:noFill/>
              <a:prstDash val="solid"/>
              <a:round/>
            </a:ln>
          </p:spPr>
        </p:pic>
        <p:pic>
          <p:nvPicPr>
            <p:cNvPr id="4523" name="图片" descr="C:\Program Files\Microsoft Office\Clipart\Bullets\Green and Black Diamond.gif"/>
            <p:cNvPicPr>
              <a:picLocks noChangeAspect="1"/>
            </p:cNvPicPr>
            <p:nvPr/>
          </p:nvPicPr>
          <p:blipFill>
            <a:blip r:embed="rId1" cstate="print"/>
            <a:stretch>
              <a:fillRect/>
            </a:stretch>
          </p:blipFill>
          <p:spPr>
            <a:xfrm>
              <a:off x="7381875" y="1152525"/>
              <a:ext cx="161924" cy="161924"/>
            </a:xfrm>
            <a:prstGeom prst="rect">
              <a:avLst/>
            </a:prstGeom>
            <a:noFill/>
            <a:ln w="9525" cap="flat" cmpd="sng">
              <a:noFill/>
              <a:prstDash val="solid"/>
              <a:round/>
            </a:ln>
          </p:spPr>
        </p:pic>
        <p:pic>
          <p:nvPicPr>
            <p:cNvPr id="4524" name="图片" descr="C:\Program Files\Microsoft Office\Clipart\Bullets\Green and Black Diamond.gif"/>
            <p:cNvPicPr>
              <a:picLocks noChangeAspect="1"/>
            </p:cNvPicPr>
            <p:nvPr/>
          </p:nvPicPr>
          <p:blipFill>
            <a:blip r:embed="rId1" cstate="print"/>
            <a:stretch>
              <a:fillRect/>
            </a:stretch>
          </p:blipFill>
          <p:spPr>
            <a:xfrm>
              <a:off x="7677150" y="1152525"/>
              <a:ext cx="161924" cy="161924"/>
            </a:xfrm>
            <a:prstGeom prst="rect">
              <a:avLst/>
            </a:prstGeom>
            <a:noFill/>
            <a:ln w="9525" cap="flat" cmpd="sng">
              <a:noFill/>
              <a:prstDash val="solid"/>
              <a:round/>
            </a:ln>
          </p:spPr>
        </p:pic>
        <p:pic>
          <p:nvPicPr>
            <p:cNvPr id="4525" name="图片" descr="C:\Program Files\Microsoft Office\Clipart\Bullets\Green and Black Diamond.gif"/>
            <p:cNvPicPr>
              <a:picLocks noChangeAspect="1"/>
            </p:cNvPicPr>
            <p:nvPr/>
          </p:nvPicPr>
          <p:blipFill>
            <a:blip r:embed="rId1" cstate="print"/>
            <a:stretch>
              <a:fillRect/>
            </a:stretch>
          </p:blipFill>
          <p:spPr>
            <a:xfrm>
              <a:off x="7839075" y="1152525"/>
              <a:ext cx="161924" cy="161924"/>
            </a:xfrm>
            <a:prstGeom prst="rect">
              <a:avLst/>
            </a:prstGeom>
            <a:noFill/>
            <a:ln w="9525" cap="flat" cmpd="sng">
              <a:noFill/>
              <a:prstDash val="solid"/>
              <a:round/>
            </a:ln>
          </p:spPr>
        </p:pic>
        <p:pic>
          <p:nvPicPr>
            <p:cNvPr id="4526" name="图片" descr="C:\Program Files\Microsoft Office\Clipart\Bullets\Green and Black Diamond.gif"/>
            <p:cNvPicPr>
              <a:picLocks noChangeAspect="1"/>
            </p:cNvPicPr>
            <p:nvPr/>
          </p:nvPicPr>
          <p:blipFill>
            <a:blip r:embed="rId1" cstate="print"/>
            <a:stretch>
              <a:fillRect/>
            </a:stretch>
          </p:blipFill>
          <p:spPr>
            <a:xfrm>
              <a:off x="7991475" y="1152525"/>
              <a:ext cx="161924" cy="161924"/>
            </a:xfrm>
            <a:prstGeom prst="rect">
              <a:avLst/>
            </a:prstGeom>
            <a:noFill/>
            <a:ln w="9525" cap="flat" cmpd="sng">
              <a:noFill/>
              <a:prstDash val="solid"/>
              <a:round/>
            </a:ln>
          </p:spPr>
        </p:pic>
        <p:pic>
          <p:nvPicPr>
            <p:cNvPr id="4527" name="图片" descr="C:\Program Files\Microsoft Office\Clipart\Bullets\Green and Black Diamond.gif"/>
            <p:cNvPicPr>
              <a:picLocks noChangeAspect="1"/>
            </p:cNvPicPr>
            <p:nvPr/>
          </p:nvPicPr>
          <p:blipFill>
            <a:blip r:embed="rId1" cstate="print"/>
            <a:stretch>
              <a:fillRect/>
            </a:stretch>
          </p:blipFill>
          <p:spPr>
            <a:xfrm>
              <a:off x="8134349" y="1152525"/>
              <a:ext cx="161924" cy="161924"/>
            </a:xfrm>
            <a:prstGeom prst="rect">
              <a:avLst/>
            </a:prstGeom>
            <a:noFill/>
            <a:ln w="9525" cap="flat" cmpd="sng">
              <a:noFill/>
              <a:prstDash val="solid"/>
              <a:round/>
            </a:ln>
          </p:spPr>
        </p:pic>
        <p:pic>
          <p:nvPicPr>
            <p:cNvPr id="4528" name="图片" descr="C:\Program Files\Microsoft Office\Clipart\Bullets\Green and Black Diamond.gif"/>
            <p:cNvPicPr>
              <a:picLocks noChangeAspect="1"/>
            </p:cNvPicPr>
            <p:nvPr/>
          </p:nvPicPr>
          <p:blipFill>
            <a:blip r:embed="rId1" cstate="print"/>
            <a:stretch>
              <a:fillRect/>
            </a:stretch>
          </p:blipFill>
          <p:spPr>
            <a:xfrm>
              <a:off x="8296274" y="1152525"/>
              <a:ext cx="161924" cy="161924"/>
            </a:xfrm>
            <a:prstGeom prst="rect">
              <a:avLst/>
            </a:prstGeom>
            <a:noFill/>
            <a:ln w="9525" cap="flat" cmpd="sng">
              <a:noFill/>
              <a:prstDash val="solid"/>
              <a:round/>
            </a:ln>
          </p:spPr>
        </p:pic>
        <p:pic>
          <p:nvPicPr>
            <p:cNvPr id="4529" name="图片" descr="C:\Program Files\Microsoft Office\Clipart\Bullets\Green and Black Diamond.gif"/>
            <p:cNvPicPr>
              <a:picLocks noChangeAspect="1"/>
            </p:cNvPicPr>
            <p:nvPr/>
          </p:nvPicPr>
          <p:blipFill>
            <a:blip r:embed="rId1" cstate="print"/>
            <a:stretch>
              <a:fillRect/>
            </a:stretch>
          </p:blipFill>
          <p:spPr>
            <a:xfrm>
              <a:off x="7534275" y="1152525"/>
              <a:ext cx="161924" cy="161924"/>
            </a:xfrm>
            <a:prstGeom prst="rect">
              <a:avLst/>
            </a:prstGeom>
            <a:noFill/>
            <a:ln w="9525" cap="flat" cmpd="sng">
              <a:noFill/>
              <a:prstDash val="solid"/>
              <a:round/>
            </a:ln>
          </p:spPr>
        </p:pic>
        <p:grpSp>
          <p:nvGrpSpPr>
            <p:cNvPr id="4536" name="组合"/>
            <p:cNvGrpSpPr/>
            <p:nvPr/>
          </p:nvGrpSpPr>
          <p:grpSpPr>
            <a:xfrm>
              <a:off x="685800" y="1143000"/>
              <a:ext cx="923923" cy="161925"/>
              <a:chOff x="685800" y="1143000"/>
              <a:chExt cx="923923" cy="161925"/>
            </a:xfrm>
          </p:grpSpPr>
          <p:pic>
            <p:nvPicPr>
              <p:cNvPr id="4530" name="图片" descr="C:\Program Files\Microsoft Office\Clipart\Bullets\Green and Black Diamond.gif"/>
              <p:cNvPicPr>
                <a:picLocks noChangeAspect="1"/>
              </p:cNvPicPr>
              <p:nvPr/>
            </p:nvPicPr>
            <p:blipFill>
              <a:blip r:embed="rId1" cstate="print"/>
              <a:stretch>
                <a:fillRect/>
              </a:stretch>
            </p:blipFill>
            <p:spPr>
              <a:xfrm>
                <a:off x="828675" y="1143000"/>
                <a:ext cx="161923" cy="161925"/>
              </a:xfrm>
              <a:prstGeom prst="rect">
                <a:avLst/>
              </a:prstGeom>
              <a:noFill/>
              <a:ln w="9525" cap="flat" cmpd="sng">
                <a:noFill/>
                <a:prstDash val="solid"/>
                <a:round/>
              </a:ln>
            </p:spPr>
          </p:pic>
          <p:pic>
            <p:nvPicPr>
              <p:cNvPr id="4531" name="图片" descr="C:\Program Files\Microsoft Office\Clipart\Bullets\Green and Black Diamond.gif"/>
              <p:cNvPicPr>
                <a:picLocks noChangeAspect="1"/>
              </p:cNvPicPr>
              <p:nvPr/>
            </p:nvPicPr>
            <p:blipFill>
              <a:blip r:embed="rId1" cstate="print"/>
              <a:stretch>
                <a:fillRect/>
              </a:stretch>
            </p:blipFill>
            <p:spPr>
              <a:xfrm>
                <a:off x="990600" y="1143000"/>
                <a:ext cx="161923" cy="161925"/>
              </a:xfrm>
              <a:prstGeom prst="rect">
                <a:avLst/>
              </a:prstGeom>
              <a:noFill/>
              <a:ln w="9525" cap="flat" cmpd="sng">
                <a:noFill/>
                <a:prstDash val="solid"/>
                <a:round/>
              </a:ln>
            </p:spPr>
          </p:pic>
          <p:pic>
            <p:nvPicPr>
              <p:cNvPr id="4532" name="图片" descr="C:\Program Files\Microsoft Office\Clipart\Bullets\Green and Black Diamond.gif"/>
              <p:cNvPicPr>
                <a:picLocks noChangeAspect="1"/>
              </p:cNvPicPr>
              <p:nvPr/>
            </p:nvPicPr>
            <p:blipFill>
              <a:blip r:embed="rId1" cstate="print"/>
              <a:stretch>
                <a:fillRect/>
              </a:stretch>
            </p:blipFill>
            <p:spPr>
              <a:xfrm>
                <a:off x="1143000" y="1143000"/>
                <a:ext cx="161923" cy="161925"/>
              </a:xfrm>
              <a:prstGeom prst="rect">
                <a:avLst/>
              </a:prstGeom>
              <a:noFill/>
              <a:ln w="9525" cap="flat" cmpd="sng">
                <a:noFill/>
                <a:prstDash val="solid"/>
                <a:round/>
              </a:ln>
            </p:spPr>
          </p:pic>
          <p:pic>
            <p:nvPicPr>
              <p:cNvPr id="4533" name="图片" descr="C:\Program Files\Microsoft Office\Clipart\Bullets\Green and Black Diamond.gif"/>
              <p:cNvPicPr>
                <a:picLocks noChangeAspect="1"/>
              </p:cNvPicPr>
              <p:nvPr/>
            </p:nvPicPr>
            <p:blipFill>
              <a:blip r:embed="rId1" cstate="print"/>
              <a:stretch>
                <a:fillRect/>
              </a:stretch>
            </p:blipFill>
            <p:spPr>
              <a:xfrm>
                <a:off x="1285875" y="1143000"/>
                <a:ext cx="161923" cy="161925"/>
              </a:xfrm>
              <a:prstGeom prst="rect">
                <a:avLst/>
              </a:prstGeom>
              <a:noFill/>
              <a:ln w="9525" cap="flat" cmpd="sng">
                <a:noFill/>
                <a:prstDash val="solid"/>
                <a:round/>
              </a:ln>
            </p:spPr>
          </p:pic>
          <p:pic>
            <p:nvPicPr>
              <p:cNvPr id="4534" name="图片" descr="C:\Program Files\Microsoft Office\Clipart\Bullets\Green and Black Diamond.gif"/>
              <p:cNvPicPr>
                <a:picLocks noChangeAspect="1"/>
              </p:cNvPicPr>
              <p:nvPr/>
            </p:nvPicPr>
            <p:blipFill>
              <a:blip r:embed="rId1" cstate="print"/>
              <a:stretch>
                <a:fillRect/>
              </a:stretch>
            </p:blipFill>
            <p:spPr>
              <a:xfrm>
                <a:off x="1447799" y="1143000"/>
                <a:ext cx="161923" cy="161925"/>
              </a:xfrm>
              <a:prstGeom prst="rect">
                <a:avLst/>
              </a:prstGeom>
              <a:noFill/>
              <a:ln w="9525" cap="flat" cmpd="sng">
                <a:noFill/>
                <a:prstDash val="solid"/>
                <a:round/>
              </a:ln>
            </p:spPr>
          </p:pic>
          <p:pic>
            <p:nvPicPr>
              <p:cNvPr id="4535" name="图片" descr="C:\Program Files\Microsoft Office\Clipart\Bullets\Green and Black Diamond.gif"/>
              <p:cNvPicPr>
                <a:picLocks noChangeAspect="1"/>
              </p:cNvPicPr>
              <p:nvPr/>
            </p:nvPicPr>
            <p:blipFill>
              <a:blip r:embed="rId1" cstate="print"/>
              <a:stretch>
                <a:fillRect/>
              </a:stretch>
            </p:blipFill>
            <p:spPr>
              <a:xfrm>
                <a:off x="685800" y="1143000"/>
                <a:ext cx="161923" cy="161925"/>
              </a:xfrm>
              <a:prstGeom prst="rect">
                <a:avLst/>
              </a:prstGeom>
              <a:noFill/>
              <a:ln w="9525" cap="flat" cmpd="sng">
                <a:noFill/>
                <a:prstDash val="solid"/>
                <a:round/>
              </a:ln>
            </p:spPr>
          </p:pic>
        </p:grpSp>
      </p:grpSp>
      <p:graphicFrame>
        <p:nvGraphicFramePr>
          <p:cNvPr id="4538" name="对象"/>
          <p:cNvGraphicFramePr>
            <a:graphicFrameLocks noChangeAspect="1"/>
          </p:cNvGraphicFramePr>
          <p:nvPr/>
        </p:nvGraphicFramePr>
        <p:xfrm>
          <a:off x="6172200" y="3581399"/>
          <a:ext cx="2590800" cy="2433637"/>
        </p:xfrm>
        <a:graphic>
          <a:graphicData uri="http://schemas.openxmlformats.org/presentationml/2006/ole">
            <mc:AlternateContent xmlns:mc="http://schemas.openxmlformats.org/markup-compatibility/2006">
              <mc:Choice xmlns:v="urn:schemas-microsoft-com:vml" Requires="v">
                <p:oleObj spid="_x0000_s0" name="package" r:id="rId2" imgW="3764280" imgH="3535680" progId="package">
                  <p:embed/>
                </p:oleObj>
              </mc:Choice>
              <mc:Fallback>
                <p:oleObj name="package" r:id="rId2" imgW="3764280" imgH="3535680" progId="package">
                  <p:embed/>
                  <p:pic>
                    <p:nvPicPr>
                      <p:cNvPr id="0" name="对象"/>
                      <p:cNvPicPr>
                        <a:picLocks noChangeAspect="1"/>
                      </p:cNvPicPr>
                      <p:nvPr/>
                    </p:nvPicPr>
                    <p:blipFill>
                      <a:blip r:embed="rId3" cstate="print"/>
                      <a:stretch>
                        <a:fillRect/>
                      </a:stretch>
                    </p:blipFill>
                    <p:spPr>
                      <a:xfrm>
                        <a:off x="6172200" y="3581399"/>
                        <a:ext cx="2590800" cy="2433637"/>
                      </a:xfrm>
                      <a:prstGeom prst="rect">
                        <a:avLst/>
                      </a:prstGeom>
                      <a:noFill/>
                      <a:ln w="9525" cap="flat" cmpd="sng">
                        <a:noFill/>
                        <a:prstDash val="solid"/>
                        <a:miter/>
                      </a:ln>
                    </p:spPr>
                  </p:pic>
                </p:oleObj>
              </mc:Fallback>
            </mc:AlternateContent>
          </a:graphicData>
        </a:graphic>
      </p:graphicFrame>
      <p:sp>
        <p:nvSpPr>
          <p:cNvPr id="4539" name="矩形"/>
          <p:cNvSpPr/>
          <p:nvPr/>
        </p:nvSpPr>
        <p:spPr>
          <a:xfrm>
            <a:off x="609600" y="1666874"/>
            <a:ext cx="8000999" cy="2143125"/>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波形发生器的作用：</a:t>
            </a:r>
            <a:endPar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产生一定频率、幅值的波形（如正弦波、方波、三角波、锯齿波等）。</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a:p>
            <a:pPr marL="0" indent="0" algn="l">
              <a:lnSpc>
                <a:spcPct val="12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特点：</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不用外接输入信号，即有输出信号。</a:t>
            </a:r>
            <a:endParaRPr lang="zh-CN" altLang="en-US" sz="2800" b="1" i="0" u="none" strike="noStrike" kern="1200" cap="none" spc="0" baseline="0">
              <a:solidFill>
                <a:schemeClr val="hlink"/>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39">
                                            <p:txEl>
                                              <p:pRg st="0" end="0"/>
                                            </p:txEl>
                                          </p:spTgt>
                                        </p:tgtEl>
                                        <p:attrNameLst>
                                          <p:attrName>style.visibility</p:attrName>
                                        </p:attrNameLst>
                                      </p:cBhvr>
                                      <p:to>
                                        <p:strVal val="visible"/>
                                      </p:to>
                                    </p:set>
                                    <p:animEffect transition="in" filter="wipe(left)">
                                      <p:cBhvr>
                                        <p:cTn id="7" dur="500"/>
                                        <p:tgtEl>
                                          <p:spTgt spid="4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39">
                                            <p:txEl>
                                              <p:pRg st="1" end="1"/>
                                            </p:txEl>
                                          </p:spTgt>
                                        </p:tgtEl>
                                        <p:attrNameLst>
                                          <p:attrName>style.visibility</p:attrName>
                                        </p:attrNameLst>
                                      </p:cBhvr>
                                      <p:to>
                                        <p:strVal val="visible"/>
                                      </p:to>
                                    </p:set>
                                    <p:animEffect transition="in" filter="wipe(left)">
                                      <p:cBhvr>
                                        <p:cTn id="12" dur="500"/>
                                        <p:tgtEl>
                                          <p:spTgt spid="4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39">
                                            <p:txEl>
                                              <p:pRg st="2" end="2"/>
                                            </p:txEl>
                                          </p:spTgt>
                                        </p:tgtEl>
                                        <p:attrNameLst>
                                          <p:attrName>style.visibility</p:attrName>
                                        </p:attrNameLst>
                                      </p:cBhvr>
                                      <p:to>
                                        <p:strVal val="visible"/>
                                      </p:to>
                                    </p:set>
                                    <p:animEffect transition="in" filter="wipe(left)">
                                      <p:cBhvr>
                                        <p:cTn id="17" dur="500"/>
                                        <p:tgtEl>
                                          <p:spTgt spid="4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8" name="矩形"/>
          <p:cNvSpPr/>
          <p:nvPr/>
        </p:nvSpPr>
        <p:spPr>
          <a:xfrm>
            <a:off x="381000" y="319088"/>
            <a:ext cx="6705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4.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理想运放工作在饱和区的特点</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69" name="矩形" descr="30%"/>
          <p:cNvSpPr/>
          <p:nvPr/>
        </p:nvSpPr>
        <p:spPr>
          <a:xfrm>
            <a:off x="685800" y="3595687"/>
            <a:ext cx="79248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输出只有两种可能</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+U</a:t>
            </a:r>
            <a:r>
              <a:rPr lang="en-US" altLang="zh-CN" sz="2800" b="1" i="0" u="none" strike="noStrike" kern="1200" cap="none" spc="0" baseline="-2500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o(sat) </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或</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o(sat) </a:t>
            </a:r>
            <a:endParaRPr lang="zh-CN" altLang="en-US" sz="2800" b="1" i="0" u="none" strike="noStrike" kern="1200" cap="none" spc="0" baseline="-2500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70" name="矩形" descr="30%"/>
          <p:cNvSpPr/>
          <p:nvPr/>
        </p:nvSpPr>
        <p:spPr>
          <a:xfrm>
            <a:off x="762000" y="5576888"/>
            <a:ext cx="6172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   </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i</a:t>
            </a:r>
            <a:r>
              <a:rPr lang="en-US" altLang="zh-CN" sz="2800" b="1" i="0" u="none" strike="noStrike" kern="1200" cap="none" spc="0" baseline="-25000">
                <a:solidFill>
                  <a:srgbClr val="006600"/>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i</a:t>
            </a:r>
            <a:r>
              <a:rPr lang="en-US" altLang="zh-CN" sz="2800" b="1" i="0" u="none" strike="noStrike" kern="1200" cap="none" spc="0" baseline="-25000">
                <a:solidFill>
                  <a:srgbClr val="006600"/>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0</a:t>
            </a:r>
            <a:r>
              <a:rPr lang="en-US" altLang="zh-CN"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仍存在</a:t>
            </a: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“虚断”现象</a:t>
            </a:r>
            <a:endPar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271" name="矩形"/>
          <p:cNvSpPr/>
          <p:nvPr/>
        </p:nvSpPr>
        <p:spPr>
          <a:xfrm>
            <a:off x="838200" y="776288"/>
            <a:ext cx="3200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电压传输特性</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272" name="矩形" descr="30%"/>
          <p:cNvSpPr/>
          <p:nvPr/>
        </p:nvSpPr>
        <p:spPr>
          <a:xfrm>
            <a:off x="1219200" y="4129088"/>
            <a:ext cx="6096000" cy="14589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当 </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&gt; 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时， </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o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o(sat) </a:t>
            </a:r>
            <a:endPar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a:p>
            <a:pPr marL="0" indent="0" algn="l">
              <a:lnSpc>
                <a:spcPct val="100000"/>
              </a:lnSpc>
              <a:spcBef>
                <a:spcPct val="10000"/>
              </a:spcBef>
              <a:spcAft>
                <a:spcPts val="0"/>
              </a:spcAft>
              <a:buNone/>
            </a:pP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       </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&lt; 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  </a:t>
            </a:r>
            <a:r>
              <a:rPr lang="zh-CN" altLang="en-US"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时， </a:t>
            </a:r>
            <a:r>
              <a:rPr lang="en-US" altLang="zh-CN" sz="2800" b="1" i="0" u="none" strike="noStrike" kern="1200" cap="none" spc="0" baseline="0">
                <a:solidFill>
                  <a:schemeClr val="tx2"/>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0" u="none" strike="noStrike" kern="1200" cap="none" spc="0" baseline="-25000">
                <a:solidFill>
                  <a:schemeClr val="tx2"/>
                </a:solidFill>
                <a:latin typeface="Times New Roman" panose="02020603050405020304" charset="0"/>
                <a:ea typeface="创艺繁标宋" charset="0"/>
                <a:cs typeface="Times New Roman" panose="02020603050405020304" charset="0"/>
                <a:sym typeface="Symbol" panose="05050102010706020507" charset="0"/>
              </a:rPr>
              <a:t>o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0" u="none" strike="noStrike" kern="1200" cap="none" spc="0" baseline="0">
                <a:solidFill>
                  <a:schemeClr val="tx2"/>
                </a:solidFill>
                <a:latin typeface="Times New Roman" panose="02020603050405020304" charset="0"/>
                <a:ea typeface="宋体" panose="02010600030101010101" pitchFamily="2" charset="-122"/>
                <a:cs typeface="Times New Roman" panose="02020603050405020304" charset="0"/>
              </a:rPr>
              <a:t>– U</a:t>
            </a: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o(sat) </a:t>
            </a:r>
            <a:endPar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10000"/>
              </a:spcBef>
              <a:spcAft>
                <a:spcPts val="0"/>
              </a:spcAft>
              <a:buNone/>
            </a:pPr>
            <a:r>
              <a:rPr lang="en-US" altLang="zh-CN" sz="2800" b="1" i="0" u="none" strike="noStrike" kern="1200" cap="none" spc="0" baseline="-25000">
                <a:solidFill>
                  <a:schemeClr val="tx2"/>
                </a:solidFill>
                <a:latin typeface="Times New Roman" panose="02020603050405020304" charset="0"/>
                <a:ea typeface="宋体" panose="02010600030101010101" pitchFamily="2" charset="-122"/>
                <a:cs typeface="Times New Roman" panose="02020603050405020304"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不存在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“虚短”现象</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286" name="组合"/>
          <p:cNvGrpSpPr/>
          <p:nvPr/>
        </p:nvGrpSpPr>
        <p:grpSpPr>
          <a:xfrm>
            <a:off x="2743200" y="700087"/>
            <a:ext cx="4614862" cy="2819399"/>
            <a:chOff x="2743200" y="700087"/>
            <a:chExt cx="4614862" cy="2819399"/>
          </a:xfrm>
        </p:grpSpPr>
        <p:sp>
          <p:nvSpPr>
            <p:cNvPr id="273" name="矩形"/>
            <p:cNvSpPr/>
            <p:nvPr/>
          </p:nvSpPr>
          <p:spPr>
            <a:xfrm>
              <a:off x="5410200" y="1857375"/>
              <a:ext cx="194786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    </a:t>
              </a:r>
              <a:r>
                <a:rPr lang="en-US" altLang="zh-CN" sz="2800" b="1" i="1" u="none" strike="noStrike" kern="1200" cap="none" spc="0" baseline="0">
                  <a:solidFill>
                    <a:schemeClr val="tx1"/>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en-US" altLang="zh-CN" sz="2800" b="1" i="1" u="none" strike="noStrike" kern="1200" cap="none" spc="0" baseline="0">
                  <a:solidFill>
                    <a:schemeClr val="tx1"/>
                  </a:solidFill>
                  <a:latin typeface="Times New Roman" panose="02020603050405020304" charset="0"/>
                  <a:ea typeface="创艺繁标宋" charset="0"/>
                  <a:cs typeface="Times New Roman" panose="02020603050405020304" charset="0"/>
                  <a:sym typeface="Symbol" panose="05050102010706020507" charset="0"/>
                </a:rPr>
                <a:t>u</a:t>
              </a:r>
              <a:r>
                <a:rPr lang="en-US" altLang="zh-CN" sz="2800" b="1" i="1" u="none" strike="noStrike" kern="1200" cap="none" spc="0" baseline="-25000">
                  <a:solidFill>
                    <a:schemeClr val="tx1"/>
                  </a:solidFill>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25000">
                  <a:solidFill>
                    <a:schemeClr val="tx1"/>
                  </a:solidFill>
                  <a:latin typeface="Times New Roman" panose="02020603050405020304" charset="0"/>
                  <a:ea typeface="创艺繁标宋" charset="0"/>
                  <a:cs typeface="Times New Roman" panose="02020603050405020304" charset="0"/>
                  <a:sym typeface="Symbol" panose="05050102010706020507" charset="0"/>
                </a:rPr>
                <a:t> </a:t>
              </a:r>
              <a:endParaRPr lang="zh-CN" altLang="en-US" sz="2800" b="1" i="0" u="none" strike="noStrike" kern="1200" cap="none" spc="0" baseline="-25000">
                <a:solidFill>
                  <a:schemeClr val="tx1"/>
                </a:solidFill>
                <a:latin typeface="Times New Roman" panose="02020603050405020304" charset="0"/>
                <a:ea typeface="创艺繁标宋" charset="0"/>
                <a:cs typeface="Times New Roman" panose="02020603050405020304" charset="0"/>
                <a:sym typeface="Symbol" panose="05050102010706020507" charset="0"/>
              </a:endParaRPr>
            </a:p>
          </p:txBody>
        </p:sp>
        <p:sp>
          <p:nvSpPr>
            <p:cNvPr id="274" name="矩形"/>
            <p:cNvSpPr/>
            <p:nvPr/>
          </p:nvSpPr>
          <p:spPr>
            <a:xfrm>
              <a:off x="5019675" y="700087"/>
              <a:ext cx="674686"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o</a:t>
              </a:r>
              <a:endParaRPr lang="zh-CN" altLang="en-US"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endParaRPr>
            </a:p>
          </p:txBody>
        </p:sp>
        <p:sp>
          <p:nvSpPr>
            <p:cNvPr id="275" name="矩形"/>
            <p:cNvSpPr/>
            <p:nvPr/>
          </p:nvSpPr>
          <p:spPr>
            <a:xfrm>
              <a:off x="4986337" y="2909887"/>
              <a:ext cx="1490661" cy="519111"/>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endParaRPr>
            </a:p>
          </p:txBody>
        </p:sp>
        <p:sp>
          <p:nvSpPr>
            <p:cNvPr id="276" name="直线"/>
            <p:cNvSpPr/>
            <p:nvPr/>
          </p:nvSpPr>
          <p:spPr>
            <a:xfrm>
              <a:off x="3641724" y="2357437"/>
              <a:ext cx="2725737" cy="0"/>
            </a:xfrm>
            <a:prstGeom prst="line">
              <a:avLst/>
            </a:prstGeom>
            <a:noFill/>
            <a:ln w="38100" cap="flat" cmpd="sng">
              <a:solidFill>
                <a:srgbClr val="000000"/>
              </a:solidFill>
              <a:prstDash val="solid"/>
              <a:round/>
              <a:tailEnd type="triangle" w="med" len="med"/>
            </a:ln>
          </p:spPr>
        </p:sp>
        <p:sp>
          <p:nvSpPr>
            <p:cNvPr id="277" name="直线"/>
            <p:cNvSpPr/>
            <p:nvPr/>
          </p:nvSpPr>
          <p:spPr>
            <a:xfrm flipV="1">
              <a:off x="4975225" y="928687"/>
              <a:ext cx="0" cy="2590799"/>
            </a:xfrm>
            <a:prstGeom prst="line">
              <a:avLst/>
            </a:prstGeom>
            <a:noFill/>
            <a:ln w="38100" cap="flat" cmpd="sng">
              <a:solidFill>
                <a:srgbClr val="000000"/>
              </a:solidFill>
              <a:prstDash val="solid"/>
              <a:round/>
              <a:tailEnd type="triangle" w="med" len="med"/>
            </a:ln>
          </p:spPr>
        </p:sp>
        <p:grpSp>
          <p:nvGrpSpPr>
            <p:cNvPr id="281" name="组合"/>
            <p:cNvGrpSpPr/>
            <p:nvPr/>
          </p:nvGrpSpPr>
          <p:grpSpPr>
            <a:xfrm>
              <a:off x="3786188" y="1462087"/>
              <a:ext cx="2362200" cy="1752600"/>
              <a:chOff x="3786188" y="1462087"/>
              <a:chExt cx="2362200" cy="1752600"/>
            </a:xfrm>
          </p:grpSpPr>
          <p:sp>
            <p:nvSpPr>
              <p:cNvPr id="278" name="直线"/>
              <p:cNvSpPr/>
              <p:nvPr/>
            </p:nvSpPr>
            <p:spPr>
              <a:xfrm flipH="1">
                <a:off x="3786188" y="3214688"/>
                <a:ext cx="1181098" cy="0"/>
              </a:xfrm>
              <a:prstGeom prst="line">
                <a:avLst/>
              </a:prstGeom>
              <a:noFill/>
              <a:ln w="38100" cap="flat" cmpd="sng">
                <a:solidFill>
                  <a:srgbClr val="0000FF"/>
                </a:solidFill>
                <a:prstDash val="solid"/>
                <a:round/>
              </a:ln>
            </p:spPr>
          </p:sp>
          <p:sp>
            <p:nvSpPr>
              <p:cNvPr id="279" name="直线"/>
              <p:cNvSpPr/>
              <p:nvPr/>
            </p:nvSpPr>
            <p:spPr>
              <a:xfrm flipH="1">
                <a:off x="4967288" y="1462087"/>
                <a:ext cx="1181100" cy="0"/>
              </a:xfrm>
              <a:prstGeom prst="line">
                <a:avLst/>
              </a:prstGeom>
              <a:noFill/>
              <a:ln w="38100" cap="flat" cmpd="sng">
                <a:solidFill>
                  <a:srgbClr val="0000FF"/>
                </a:solidFill>
                <a:prstDash val="solid"/>
                <a:round/>
              </a:ln>
            </p:spPr>
          </p:sp>
          <p:sp>
            <p:nvSpPr>
              <p:cNvPr id="280" name="直线"/>
              <p:cNvSpPr/>
              <p:nvPr/>
            </p:nvSpPr>
            <p:spPr>
              <a:xfrm flipH="1">
                <a:off x="4967288" y="1462087"/>
                <a:ext cx="0" cy="1752599"/>
              </a:xfrm>
              <a:prstGeom prst="line">
                <a:avLst/>
              </a:prstGeom>
              <a:noFill/>
              <a:ln w="38100" cap="flat" cmpd="sng">
                <a:solidFill>
                  <a:srgbClr val="FF0000"/>
                </a:solidFill>
                <a:prstDash val="solid"/>
                <a:round/>
              </a:ln>
            </p:spPr>
          </p:sp>
        </p:grpSp>
        <p:sp>
          <p:nvSpPr>
            <p:cNvPr id="282" name="矩形"/>
            <p:cNvSpPr/>
            <p:nvPr/>
          </p:nvSpPr>
          <p:spPr>
            <a:xfrm>
              <a:off x="3767137" y="1081088"/>
              <a:ext cx="1490661"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a:t>
              </a:r>
              <a:r>
                <a:rPr lang="en-US" altLang="zh-CN" sz="2800" b="1" i="1" u="none" strike="noStrike" kern="1200" cap="none" spc="0" baseline="0">
                  <a:solidFill>
                    <a:schemeClr val="tx1"/>
                  </a:solidFill>
                  <a:latin typeface="Times New Roman" panose="02020603050405020304" charset="0"/>
                  <a:ea typeface="楷体_GB2312" pitchFamily="49"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rPr>
                <a:t>o(sat)</a:t>
              </a:r>
              <a:endParaRPr lang="zh-CN" altLang="en-US" sz="2800" b="1" i="0" u="none" strike="noStrike" kern="1200" cap="none" spc="0" baseline="-25000">
                <a:solidFill>
                  <a:schemeClr val="tx1"/>
                </a:solidFill>
                <a:latin typeface="Times New Roman" panose="02020603050405020304" charset="0"/>
                <a:ea typeface="楷体_GB2312" pitchFamily="49" charset="-122"/>
                <a:cs typeface="Times New Roman" panose="02020603050405020304" charset="0"/>
              </a:endParaRPr>
            </a:p>
          </p:txBody>
        </p:sp>
        <p:sp>
          <p:nvSpPr>
            <p:cNvPr id="283" name="圆角矩形标注" descr="40%"/>
            <p:cNvSpPr/>
            <p:nvPr/>
          </p:nvSpPr>
          <p:spPr>
            <a:xfrm>
              <a:off x="2743200" y="1981200"/>
              <a:ext cx="1371600" cy="609600"/>
            </a:xfrm>
            <a:prstGeom prst="wedgeRoundRectCallout">
              <a:avLst>
                <a:gd name="adj1" fmla="val 71750"/>
                <a:gd name="adj2" fmla="val 138537"/>
                <a:gd name="adj3" fmla="val 16667"/>
              </a:avLst>
            </a:prstGeom>
            <a:solidFill>
              <a:srgbClr val="FFFFFF"/>
            </a:solidFill>
            <a:ln w="38100" cap="flat" cmpd="sng">
              <a:solidFill>
                <a:srgbClr val="FF3300"/>
              </a:solidFill>
              <a:prstDash val="solid"/>
              <a:miter/>
            </a:ln>
          </p:spPr>
          <p:txBody>
            <a:bodyPr vert="horz" wrap="square" lIns="91440" tIns="45720" rIns="91440" bIns="45720" anchor="t" anchorCtr="0" upright="1"/>
            <a:lstStyle/>
            <a:p>
              <a:pPr marL="0" indent="0" algn="l">
                <a:lnSpc>
                  <a:spcPct val="100000"/>
                </a:lnSpc>
                <a:spcBef>
                  <a:spcPts val="0"/>
                </a:spcBef>
                <a:spcAft>
                  <a:spcPts val="0"/>
                </a:spcAft>
                <a:buNone/>
              </a:pPr>
              <a:endParaRPr lang="zh-CN" altLang="en-US" sz="18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84" name="矩形"/>
            <p:cNvSpPr/>
            <p:nvPr/>
          </p:nvSpPr>
          <p:spPr>
            <a:xfrm>
              <a:off x="4572000" y="2286000"/>
              <a:ext cx="520699" cy="400050"/>
            </a:xfrm>
            <a:prstGeom prst="rect">
              <a:avLst/>
            </a:prstGeom>
            <a:noFill/>
            <a:ln w="9525" cap="flat" cmpd="sng">
              <a:noFill/>
              <a:prstDash val="solid"/>
              <a:round/>
            </a:ln>
          </p:spPr>
          <p:txBody>
            <a:bodyPr vert="horz" wrap="none" lIns="91440" tIns="45720" rIns="91440" bIns="45720" anchor="t" anchorCtr="0">
              <a:spAutoFit/>
            </a:bodyPr>
            <a:lstStyle/>
            <a:p>
              <a:pPr marL="0" indent="0" algn="l" eaLnBrk="1" latinLnBrk="0" hangingPunct="1">
                <a:lnSpc>
                  <a:spcPct val="100000"/>
                </a:lnSpc>
                <a:spcBef>
                  <a:spcPts val="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O</a:t>
              </a:r>
              <a:endParaRPr lang="zh-CN" altLang="en-US" sz="20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85" name="圆角矩形标注" descr="40%"/>
            <p:cNvSpPr/>
            <p:nvPr/>
          </p:nvSpPr>
          <p:spPr>
            <a:xfrm>
              <a:off x="2743200" y="1981200"/>
              <a:ext cx="1371600" cy="609600"/>
            </a:xfrm>
            <a:prstGeom prst="wedgeRoundRectCallout">
              <a:avLst>
                <a:gd name="adj1" fmla="val 145476"/>
                <a:gd name="adj2" fmla="val -134625"/>
                <a:gd name="adj3" fmla="val 16667"/>
              </a:avLst>
            </a:prstGeom>
            <a:solidFill>
              <a:schemeClr val="bg1"/>
            </a:solidFill>
            <a:ln w="38100" cap="flat" cmpd="sng">
              <a:solidFill>
                <a:srgbClr val="FF3300"/>
              </a:solidFill>
              <a:prstDash val="solid"/>
              <a:miter/>
            </a:ln>
          </p:spPr>
          <p:txBody>
            <a:bodyPr vert="horz" wrap="none" lIns="91440" tIns="45720" rIns="91440" bIns="45720" anchor="ctr" anchorCtr="0"/>
            <a:lstStyle/>
            <a:p>
              <a:pPr marL="0" indent="0" algn="ctr" eaLnBrk="0" latinLnBrk="0" hangingPunct="0">
                <a:lnSpc>
                  <a:spcPct val="100000"/>
                </a:lnSpc>
                <a:spcBef>
                  <a:spcPct val="5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饱和区</a:t>
              </a:r>
              <a:endParaRPr lang="zh-CN" altLang="en-US" sz="2800" b="1" i="0" u="none" strike="noStrike" kern="1200" cap="none" spc="0" baseline="0">
                <a:solidFill>
                  <a:schemeClr val="tx1"/>
                </a:solidFill>
                <a:latin typeface="Times New Roman" panose="02020603050405020304" charset="0"/>
                <a:ea typeface="楷体_GB2312" pitchFamily="49" charset="-122"/>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blinds(vertical)">
                                      <p:cBhvr>
                                        <p:cTn id="7" dur="5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72">
                                            <p:txEl>
                                              <p:pRg st="0" end="0"/>
                                            </p:txEl>
                                          </p:spTgt>
                                        </p:tgtEl>
                                        <p:attrNameLst>
                                          <p:attrName>style.visibility</p:attrName>
                                        </p:attrNameLst>
                                      </p:cBhvr>
                                      <p:to>
                                        <p:strVal val="visible"/>
                                      </p:to>
                                    </p:set>
                                    <p:animEffect transition="in" filter="blinds(vertical)">
                                      <p:cBhvr>
                                        <p:cTn id="12" dur="500"/>
                                        <p:tgtEl>
                                          <p:spTgt spid="2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72">
                                            <p:txEl>
                                              <p:pRg st="1" end="1"/>
                                            </p:txEl>
                                          </p:spTgt>
                                        </p:tgtEl>
                                        <p:attrNameLst>
                                          <p:attrName>style.visibility</p:attrName>
                                        </p:attrNameLst>
                                      </p:cBhvr>
                                      <p:to>
                                        <p:strVal val="visible"/>
                                      </p:to>
                                    </p:set>
                                    <p:animEffect transition="in" filter="blinds(vertical)">
                                      <p:cBhvr>
                                        <p:cTn id="17" dur="500"/>
                                        <p:tgtEl>
                                          <p:spTgt spid="2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72">
                                            <p:txEl>
                                              <p:pRg st="2" end="2"/>
                                            </p:txEl>
                                          </p:spTgt>
                                        </p:tgtEl>
                                        <p:attrNameLst>
                                          <p:attrName>style.visibility</p:attrName>
                                        </p:attrNameLst>
                                      </p:cBhvr>
                                      <p:to>
                                        <p:strVal val="visible"/>
                                      </p:to>
                                    </p:set>
                                    <p:animEffect transition="in" filter="blinds(vertical)">
                                      <p:cBhvr>
                                        <p:cTn id="22" dur="500"/>
                                        <p:tgtEl>
                                          <p:spTgt spid="2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wipe(left)">
                                      <p:cBhvr>
                                        <p:cTn id="2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27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42" name="文本框"/>
          <p:cNvSpPr>
            <a:spLocks noGrp="1"/>
          </p:cNvSpPr>
          <p:nvPr>
            <p:ph type="ctrTitle"/>
          </p:nvPr>
        </p:nvSpPr>
        <p:spPr>
          <a:xfrm>
            <a:off x="457200" y="381000"/>
            <a:ext cx="44196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16.6.1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矩形波发生器</a:t>
            </a:r>
            <a:endParaRPr lang="zh-CN" altLang="en-US" sz="29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543" name="文本框"/>
          <p:cNvSpPr>
            <a:spLocks noGrp="1"/>
          </p:cNvSpPr>
          <p:nvPr>
            <p:ph type="subTitle" idx="1"/>
          </p:nvPr>
        </p:nvSpPr>
        <p:spPr>
          <a:xfrm>
            <a:off x="533400" y="990600"/>
            <a:ext cx="28956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电路结构</a:t>
            </a:r>
            <a:endParaRPr lang="zh-CN" altLang="en-US" sz="2800" b="0"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544" name="矩形"/>
          <p:cNvSpPr/>
          <p:nvPr/>
        </p:nvSpPr>
        <p:spPr>
          <a:xfrm>
            <a:off x="533400" y="1371600"/>
            <a:ext cx="3429000" cy="6477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9000"/>
              </a:lnSpc>
              <a:spcBef>
                <a:spcPts val="0"/>
              </a:spcBef>
              <a:spcAft>
                <a:spcPts val="0"/>
              </a:spcAft>
              <a:buNone/>
            </a:pPr>
            <a:r>
              <a:rPr lang="en-US" altLang="zh-CN"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由滞回比较器、</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572" name="组合"/>
          <p:cNvGrpSpPr/>
          <p:nvPr/>
        </p:nvGrpSpPr>
        <p:grpSpPr>
          <a:xfrm>
            <a:off x="466724" y="838200"/>
            <a:ext cx="3952874" cy="171450"/>
            <a:chOff x="466724" y="838200"/>
            <a:chExt cx="3952874" cy="171450"/>
          </a:xfrm>
        </p:grpSpPr>
        <p:pic>
          <p:nvPicPr>
            <p:cNvPr id="4545" name="图片" descr="C:\Program Files\Microsoft Office\Clipart\Bullets\Green and Black Diamond.gif"/>
            <p:cNvPicPr>
              <a:picLocks noChangeAspect="1"/>
            </p:cNvPicPr>
            <p:nvPr/>
          </p:nvPicPr>
          <p:blipFill>
            <a:blip r:embed="rId1" cstate="print"/>
            <a:stretch>
              <a:fillRect/>
            </a:stretch>
          </p:blipFill>
          <p:spPr>
            <a:xfrm>
              <a:off x="1371600" y="847725"/>
              <a:ext cx="161925" cy="161925"/>
            </a:xfrm>
            <a:prstGeom prst="rect">
              <a:avLst/>
            </a:prstGeom>
            <a:noFill/>
            <a:ln w="9525" cap="flat" cmpd="sng">
              <a:noFill/>
              <a:prstDash val="solid"/>
              <a:round/>
            </a:ln>
          </p:spPr>
        </p:pic>
        <p:pic>
          <p:nvPicPr>
            <p:cNvPr id="4546" name="图片" descr="C:\Program Files\Microsoft Office\Clipart\Bullets\Green and Black Diamond.gif"/>
            <p:cNvPicPr>
              <a:picLocks noChangeAspect="1"/>
            </p:cNvPicPr>
            <p:nvPr/>
          </p:nvPicPr>
          <p:blipFill>
            <a:blip r:embed="rId1" cstate="print"/>
            <a:stretch>
              <a:fillRect/>
            </a:stretch>
          </p:blipFill>
          <p:spPr>
            <a:xfrm>
              <a:off x="1514474" y="847725"/>
              <a:ext cx="161925" cy="161925"/>
            </a:xfrm>
            <a:prstGeom prst="rect">
              <a:avLst/>
            </a:prstGeom>
            <a:noFill/>
            <a:ln w="9525" cap="flat" cmpd="sng">
              <a:noFill/>
              <a:prstDash val="solid"/>
              <a:round/>
            </a:ln>
          </p:spPr>
        </p:pic>
        <p:pic>
          <p:nvPicPr>
            <p:cNvPr id="4547" name="图片" descr="C:\Program Files\Microsoft Office\Clipart\Bullets\Green and Black Diamond.gif"/>
            <p:cNvPicPr>
              <a:picLocks noChangeAspect="1"/>
            </p:cNvPicPr>
            <p:nvPr/>
          </p:nvPicPr>
          <p:blipFill>
            <a:blip r:embed="rId1" cstate="print"/>
            <a:stretch>
              <a:fillRect/>
            </a:stretch>
          </p:blipFill>
          <p:spPr>
            <a:xfrm>
              <a:off x="1676400" y="847725"/>
              <a:ext cx="161925" cy="161925"/>
            </a:xfrm>
            <a:prstGeom prst="rect">
              <a:avLst/>
            </a:prstGeom>
            <a:noFill/>
            <a:ln w="9525" cap="flat" cmpd="sng">
              <a:noFill/>
              <a:prstDash val="solid"/>
              <a:round/>
            </a:ln>
          </p:spPr>
        </p:pic>
        <p:pic>
          <p:nvPicPr>
            <p:cNvPr id="4548" name="图片" descr="C:\Program Files\Microsoft Office\Clipart\Bullets\Green and Black Diamond.gif"/>
            <p:cNvPicPr>
              <a:picLocks noChangeAspect="1"/>
            </p:cNvPicPr>
            <p:nvPr/>
          </p:nvPicPr>
          <p:blipFill>
            <a:blip r:embed="rId1" cstate="print"/>
            <a:stretch>
              <a:fillRect/>
            </a:stretch>
          </p:blipFill>
          <p:spPr>
            <a:xfrm>
              <a:off x="1971675" y="847725"/>
              <a:ext cx="161925" cy="161925"/>
            </a:xfrm>
            <a:prstGeom prst="rect">
              <a:avLst/>
            </a:prstGeom>
            <a:noFill/>
            <a:ln w="9525" cap="flat" cmpd="sng">
              <a:noFill/>
              <a:prstDash val="solid"/>
              <a:round/>
            </a:ln>
          </p:spPr>
        </p:pic>
        <p:pic>
          <p:nvPicPr>
            <p:cNvPr id="4549" name="图片" descr="C:\Program Files\Microsoft Office\Clipart\Bullets\Green and Black Diamond.gif"/>
            <p:cNvPicPr>
              <a:picLocks noChangeAspect="1"/>
            </p:cNvPicPr>
            <p:nvPr/>
          </p:nvPicPr>
          <p:blipFill>
            <a:blip r:embed="rId1" cstate="print"/>
            <a:stretch>
              <a:fillRect/>
            </a:stretch>
          </p:blipFill>
          <p:spPr>
            <a:xfrm>
              <a:off x="2133600" y="847725"/>
              <a:ext cx="161925" cy="161925"/>
            </a:xfrm>
            <a:prstGeom prst="rect">
              <a:avLst/>
            </a:prstGeom>
            <a:noFill/>
            <a:ln w="9525" cap="flat" cmpd="sng">
              <a:noFill/>
              <a:prstDash val="solid"/>
              <a:round/>
            </a:ln>
          </p:spPr>
        </p:pic>
        <p:pic>
          <p:nvPicPr>
            <p:cNvPr id="4550" name="图片" descr="C:\Program Files\Microsoft Office\Clipart\Bullets\Green and Black Diamond.gif"/>
            <p:cNvPicPr>
              <a:picLocks noChangeAspect="1"/>
            </p:cNvPicPr>
            <p:nvPr/>
          </p:nvPicPr>
          <p:blipFill>
            <a:blip r:embed="rId1" cstate="print"/>
            <a:stretch>
              <a:fillRect/>
            </a:stretch>
          </p:blipFill>
          <p:spPr>
            <a:xfrm>
              <a:off x="2285999" y="847725"/>
              <a:ext cx="161924" cy="161925"/>
            </a:xfrm>
            <a:prstGeom prst="rect">
              <a:avLst/>
            </a:prstGeom>
            <a:noFill/>
            <a:ln w="9525" cap="flat" cmpd="sng">
              <a:noFill/>
              <a:prstDash val="solid"/>
              <a:round/>
            </a:ln>
          </p:spPr>
        </p:pic>
        <p:pic>
          <p:nvPicPr>
            <p:cNvPr id="4551" name="图片" descr="C:\Program Files\Microsoft Office\Clipart\Bullets\Green and Black Diamond.gif"/>
            <p:cNvPicPr>
              <a:picLocks noChangeAspect="1"/>
            </p:cNvPicPr>
            <p:nvPr/>
          </p:nvPicPr>
          <p:blipFill>
            <a:blip r:embed="rId1" cstate="print"/>
            <a:stretch>
              <a:fillRect/>
            </a:stretch>
          </p:blipFill>
          <p:spPr>
            <a:xfrm>
              <a:off x="2428875" y="847725"/>
              <a:ext cx="161923" cy="161925"/>
            </a:xfrm>
            <a:prstGeom prst="rect">
              <a:avLst/>
            </a:prstGeom>
            <a:noFill/>
            <a:ln w="9525" cap="flat" cmpd="sng">
              <a:noFill/>
              <a:prstDash val="solid"/>
              <a:round/>
            </a:ln>
          </p:spPr>
        </p:pic>
        <p:pic>
          <p:nvPicPr>
            <p:cNvPr id="4552" name="图片" descr="C:\Program Files\Microsoft Office\Clipart\Bullets\Green and Black Diamond.gif"/>
            <p:cNvPicPr>
              <a:picLocks noChangeAspect="1"/>
            </p:cNvPicPr>
            <p:nvPr/>
          </p:nvPicPr>
          <p:blipFill>
            <a:blip r:embed="rId1" cstate="print"/>
            <a:stretch>
              <a:fillRect/>
            </a:stretch>
          </p:blipFill>
          <p:spPr>
            <a:xfrm>
              <a:off x="2590799" y="847725"/>
              <a:ext cx="161924" cy="161925"/>
            </a:xfrm>
            <a:prstGeom prst="rect">
              <a:avLst/>
            </a:prstGeom>
            <a:noFill/>
            <a:ln w="9525" cap="flat" cmpd="sng">
              <a:noFill/>
              <a:prstDash val="solid"/>
              <a:round/>
            </a:ln>
          </p:spPr>
        </p:pic>
        <p:pic>
          <p:nvPicPr>
            <p:cNvPr id="4553" name="图片" descr="C:\Program Files\Microsoft Office\Clipart\Bullets\Green and Black Diamond.gif"/>
            <p:cNvPicPr>
              <a:picLocks noChangeAspect="1"/>
            </p:cNvPicPr>
            <p:nvPr/>
          </p:nvPicPr>
          <p:blipFill>
            <a:blip r:embed="rId1" cstate="print"/>
            <a:stretch>
              <a:fillRect/>
            </a:stretch>
          </p:blipFill>
          <p:spPr>
            <a:xfrm>
              <a:off x="2886075" y="847725"/>
              <a:ext cx="161924" cy="161925"/>
            </a:xfrm>
            <a:prstGeom prst="rect">
              <a:avLst/>
            </a:prstGeom>
            <a:noFill/>
            <a:ln w="9525" cap="flat" cmpd="sng">
              <a:noFill/>
              <a:prstDash val="solid"/>
              <a:round/>
            </a:ln>
          </p:spPr>
        </p:pic>
        <p:pic>
          <p:nvPicPr>
            <p:cNvPr id="4554" name="图片" descr="C:\Program Files\Microsoft Office\Clipart\Bullets\Green and Black Diamond.gif"/>
            <p:cNvPicPr>
              <a:picLocks noChangeAspect="1"/>
            </p:cNvPicPr>
            <p:nvPr/>
          </p:nvPicPr>
          <p:blipFill>
            <a:blip r:embed="rId1" cstate="print"/>
            <a:stretch>
              <a:fillRect/>
            </a:stretch>
          </p:blipFill>
          <p:spPr>
            <a:xfrm>
              <a:off x="3047999" y="847725"/>
              <a:ext cx="161923" cy="161925"/>
            </a:xfrm>
            <a:prstGeom prst="rect">
              <a:avLst/>
            </a:prstGeom>
            <a:noFill/>
            <a:ln w="9525" cap="flat" cmpd="sng">
              <a:noFill/>
              <a:prstDash val="solid"/>
              <a:round/>
            </a:ln>
          </p:spPr>
        </p:pic>
        <p:pic>
          <p:nvPicPr>
            <p:cNvPr id="4555" name="图片" descr="C:\Program Files\Microsoft Office\Clipart\Bullets\Green and Black Diamond.gif"/>
            <p:cNvPicPr>
              <a:picLocks noChangeAspect="1"/>
            </p:cNvPicPr>
            <p:nvPr/>
          </p:nvPicPr>
          <p:blipFill>
            <a:blip r:embed="rId1" cstate="print"/>
            <a:stretch>
              <a:fillRect/>
            </a:stretch>
          </p:blipFill>
          <p:spPr>
            <a:xfrm>
              <a:off x="3200399" y="847725"/>
              <a:ext cx="161923" cy="161925"/>
            </a:xfrm>
            <a:prstGeom prst="rect">
              <a:avLst/>
            </a:prstGeom>
            <a:noFill/>
            <a:ln w="9525" cap="flat" cmpd="sng">
              <a:noFill/>
              <a:prstDash val="solid"/>
              <a:round/>
            </a:ln>
          </p:spPr>
        </p:pic>
        <p:pic>
          <p:nvPicPr>
            <p:cNvPr id="4556" name="图片" descr="C:\Program Files\Microsoft Office\Clipart\Bullets\Green and Black Diamond.gif"/>
            <p:cNvPicPr>
              <a:picLocks noChangeAspect="1"/>
            </p:cNvPicPr>
            <p:nvPr/>
          </p:nvPicPr>
          <p:blipFill>
            <a:blip r:embed="rId1" cstate="print"/>
            <a:stretch>
              <a:fillRect/>
            </a:stretch>
          </p:blipFill>
          <p:spPr>
            <a:xfrm>
              <a:off x="3343275" y="847725"/>
              <a:ext cx="161923" cy="161925"/>
            </a:xfrm>
            <a:prstGeom prst="rect">
              <a:avLst/>
            </a:prstGeom>
            <a:noFill/>
            <a:ln w="9525" cap="flat" cmpd="sng">
              <a:noFill/>
              <a:prstDash val="solid"/>
              <a:round/>
            </a:ln>
          </p:spPr>
        </p:pic>
        <p:pic>
          <p:nvPicPr>
            <p:cNvPr id="4557" name="图片" descr="C:\Program Files\Microsoft Office\Clipart\Bullets\Green and Black Diamond.gif"/>
            <p:cNvPicPr>
              <a:picLocks noChangeAspect="1"/>
            </p:cNvPicPr>
            <p:nvPr/>
          </p:nvPicPr>
          <p:blipFill>
            <a:blip r:embed="rId1" cstate="print"/>
            <a:stretch>
              <a:fillRect/>
            </a:stretch>
          </p:blipFill>
          <p:spPr>
            <a:xfrm>
              <a:off x="1828800" y="847725"/>
              <a:ext cx="161925" cy="161925"/>
            </a:xfrm>
            <a:prstGeom prst="rect">
              <a:avLst/>
            </a:prstGeom>
            <a:noFill/>
            <a:ln w="9525" cap="flat" cmpd="sng">
              <a:noFill/>
              <a:prstDash val="solid"/>
              <a:round/>
            </a:ln>
          </p:spPr>
        </p:pic>
        <p:pic>
          <p:nvPicPr>
            <p:cNvPr id="4558" name="图片" descr="C:\Program Files\Microsoft Office\Clipart\Bullets\Green and Black Diamond.gif"/>
            <p:cNvPicPr>
              <a:picLocks noChangeAspect="1"/>
            </p:cNvPicPr>
            <p:nvPr/>
          </p:nvPicPr>
          <p:blipFill>
            <a:blip r:embed="rId1" cstate="print"/>
            <a:stretch>
              <a:fillRect/>
            </a:stretch>
          </p:blipFill>
          <p:spPr>
            <a:xfrm>
              <a:off x="2743199" y="847725"/>
              <a:ext cx="161923" cy="161925"/>
            </a:xfrm>
            <a:prstGeom prst="rect">
              <a:avLst/>
            </a:prstGeom>
            <a:noFill/>
            <a:ln w="9525" cap="flat" cmpd="sng">
              <a:noFill/>
              <a:prstDash val="solid"/>
              <a:round/>
            </a:ln>
          </p:spPr>
        </p:pic>
        <p:pic>
          <p:nvPicPr>
            <p:cNvPr id="4559" name="图片" descr="C:\Program Files\Microsoft Office\Clipart\Bullets\Green and Black Diamond.gif"/>
            <p:cNvPicPr>
              <a:picLocks noChangeAspect="1"/>
            </p:cNvPicPr>
            <p:nvPr/>
          </p:nvPicPr>
          <p:blipFill>
            <a:blip r:embed="rId1" cstate="print"/>
            <a:stretch>
              <a:fillRect/>
            </a:stretch>
          </p:blipFill>
          <p:spPr>
            <a:xfrm>
              <a:off x="3505199" y="847725"/>
              <a:ext cx="161924" cy="161925"/>
            </a:xfrm>
            <a:prstGeom prst="rect">
              <a:avLst/>
            </a:prstGeom>
            <a:noFill/>
            <a:ln w="9525" cap="flat" cmpd="sng">
              <a:noFill/>
              <a:prstDash val="solid"/>
              <a:round/>
            </a:ln>
          </p:spPr>
        </p:pic>
        <p:pic>
          <p:nvPicPr>
            <p:cNvPr id="4560" name="图片" descr="C:\Program Files\Microsoft Office\Clipart\Bullets\Green and Black Diamond.gif"/>
            <p:cNvPicPr>
              <a:picLocks noChangeAspect="1"/>
            </p:cNvPicPr>
            <p:nvPr/>
          </p:nvPicPr>
          <p:blipFill>
            <a:blip r:embed="rId1" cstate="print"/>
            <a:stretch>
              <a:fillRect/>
            </a:stretch>
          </p:blipFill>
          <p:spPr>
            <a:xfrm>
              <a:off x="3657599" y="847725"/>
              <a:ext cx="161923" cy="161925"/>
            </a:xfrm>
            <a:prstGeom prst="rect">
              <a:avLst/>
            </a:prstGeom>
            <a:noFill/>
            <a:ln w="9525" cap="flat" cmpd="sng">
              <a:noFill/>
              <a:prstDash val="solid"/>
              <a:round/>
            </a:ln>
          </p:spPr>
        </p:pic>
        <p:pic>
          <p:nvPicPr>
            <p:cNvPr id="4561" name="图片" descr="C:\Program Files\Microsoft Office\Clipart\Bullets\Green and Black Diamond.gif"/>
            <p:cNvPicPr>
              <a:picLocks noChangeAspect="1"/>
            </p:cNvPicPr>
            <p:nvPr/>
          </p:nvPicPr>
          <p:blipFill>
            <a:blip r:embed="rId1" cstate="print"/>
            <a:stretch>
              <a:fillRect/>
            </a:stretch>
          </p:blipFill>
          <p:spPr>
            <a:xfrm>
              <a:off x="3800474" y="847725"/>
              <a:ext cx="161924" cy="161925"/>
            </a:xfrm>
            <a:prstGeom prst="rect">
              <a:avLst/>
            </a:prstGeom>
            <a:noFill/>
            <a:ln w="9525" cap="flat" cmpd="sng">
              <a:noFill/>
              <a:prstDash val="solid"/>
              <a:round/>
            </a:ln>
          </p:spPr>
        </p:pic>
        <p:pic>
          <p:nvPicPr>
            <p:cNvPr id="4562" name="图片" descr="C:\Program Files\Microsoft Office\Clipart\Bullets\Green and Black Diamond.gif"/>
            <p:cNvPicPr>
              <a:picLocks noChangeAspect="1"/>
            </p:cNvPicPr>
            <p:nvPr/>
          </p:nvPicPr>
          <p:blipFill>
            <a:blip r:embed="rId1" cstate="print"/>
            <a:stretch>
              <a:fillRect/>
            </a:stretch>
          </p:blipFill>
          <p:spPr>
            <a:xfrm>
              <a:off x="3962399" y="847725"/>
              <a:ext cx="161924" cy="161925"/>
            </a:xfrm>
            <a:prstGeom prst="rect">
              <a:avLst/>
            </a:prstGeom>
            <a:noFill/>
            <a:ln w="9525" cap="flat" cmpd="sng">
              <a:noFill/>
              <a:prstDash val="solid"/>
              <a:round/>
            </a:ln>
          </p:spPr>
        </p:pic>
        <p:pic>
          <p:nvPicPr>
            <p:cNvPr id="4563" name="图片" descr="C:\Program Files\Microsoft Office\Clipart\Bullets\Green and Black Diamond.gif"/>
            <p:cNvPicPr>
              <a:picLocks noChangeAspect="1"/>
            </p:cNvPicPr>
            <p:nvPr/>
          </p:nvPicPr>
          <p:blipFill>
            <a:blip r:embed="rId1" cstate="print"/>
            <a:stretch>
              <a:fillRect/>
            </a:stretch>
          </p:blipFill>
          <p:spPr>
            <a:xfrm>
              <a:off x="4114800" y="847725"/>
              <a:ext cx="161924" cy="161925"/>
            </a:xfrm>
            <a:prstGeom prst="rect">
              <a:avLst/>
            </a:prstGeom>
            <a:noFill/>
            <a:ln w="9525" cap="flat" cmpd="sng">
              <a:noFill/>
              <a:prstDash val="solid"/>
              <a:round/>
            </a:ln>
          </p:spPr>
        </p:pic>
        <p:pic>
          <p:nvPicPr>
            <p:cNvPr id="4564" name="图片" descr="C:\Program Files\Microsoft Office\Clipart\Bullets\Green and Black Diamond.gif"/>
            <p:cNvPicPr>
              <a:picLocks noChangeAspect="1"/>
            </p:cNvPicPr>
            <p:nvPr/>
          </p:nvPicPr>
          <p:blipFill>
            <a:blip r:embed="rId1" cstate="print"/>
            <a:stretch>
              <a:fillRect/>
            </a:stretch>
          </p:blipFill>
          <p:spPr>
            <a:xfrm>
              <a:off x="4257674" y="847725"/>
              <a:ext cx="161924" cy="161925"/>
            </a:xfrm>
            <a:prstGeom prst="rect">
              <a:avLst/>
            </a:prstGeom>
            <a:noFill/>
            <a:ln w="9525" cap="flat" cmpd="sng">
              <a:noFill/>
              <a:prstDash val="solid"/>
              <a:round/>
            </a:ln>
          </p:spPr>
        </p:pic>
        <p:grpSp>
          <p:nvGrpSpPr>
            <p:cNvPr id="4571" name="组合"/>
            <p:cNvGrpSpPr/>
            <p:nvPr/>
          </p:nvGrpSpPr>
          <p:grpSpPr>
            <a:xfrm>
              <a:off x="466724" y="838200"/>
              <a:ext cx="923924" cy="161925"/>
              <a:chOff x="466724" y="838200"/>
              <a:chExt cx="923924" cy="161925"/>
            </a:xfrm>
          </p:grpSpPr>
          <p:pic>
            <p:nvPicPr>
              <p:cNvPr id="4565" name="图片" descr="C:\Program Files\Microsoft Office\Clipart\Bullets\Green and Black Diamond.gif"/>
              <p:cNvPicPr>
                <a:picLocks noChangeAspect="1"/>
              </p:cNvPicPr>
              <p:nvPr/>
            </p:nvPicPr>
            <p:blipFill>
              <a:blip r:embed="rId1" cstate="print"/>
              <a:stretch>
                <a:fillRect/>
              </a:stretch>
            </p:blipFill>
            <p:spPr>
              <a:xfrm>
                <a:off x="609600" y="838200"/>
                <a:ext cx="161923" cy="161925"/>
              </a:xfrm>
              <a:prstGeom prst="rect">
                <a:avLst/>
              </a:prstGeom>
              <a:noFill/>
              <a:ln w="9525" cap="flat" cmpd="sng">
                <a:noFill/>
                <a:prstDash val="solid"/>
                <a:round/>
              </a:ln>
            </p:spPr>
          </p:pic>
          <p:pic>
            <p:nvPicPr>
              <p:cNvPr id="4566" name="图片" descr="C:\Program Files\Microsoft Office\Clipart\Bullets\Green and Black Diamond.gif"/>
              <p:cNvPicPr>
                <a:picLocks noChangeAspect="1"/>
              </p:cNvPicPr>
              <p:nvPr/>
            </p:nvPicPr>
            <p:blipFill>
              <a:blip r:embed="rId1" cstate="print"/>
              <a:stretch>
                <a:fillRect/>
              </a:stretch>
            </p:blipFill>
            <p:spPr>
              <a:xfrm>
                <a:off x="771524" y="838200"/>
                <a:ext cx="161923" cy="161925"/>
              </a:xfrm>
              <a:prstGeom prst="rect">
                <a:avLst/>
              </a:prstGeom>
              <a:noFill/>
              <a:ln w="9525" cap="flat" cmpd="sng">
                <a:noFill/>
                <a:prstDash val="solid"/>
                <a:round/>
              </a:ln>
            </p:spPr>
          </p:pic>
          <p:pic>
            <p:nvPicPr>
              <p:cNvPr id="4567" name="图片" descr="C:\Program Files\Microsoft Office\Clipart\Bullets\Green and Black Diamond.gif"/>
              <p:cNvPicPr>
                <a:picLocks noChangeAspect="1"/>
              </p:cNvPicPr>
              <p:nvPr/>
            </p:nvPicPr>
            <p:blipFill>
              <a:blip r:embed="rId1" cstate="print"/>
              <a:stretch>
                <a:fillRect/>
              </a:stretch>
            </p:blipFill>
            <p:spPr>
              <a:xfrm>
                <a:off x="923925" y="838200"/>
                <a:ext cx="161923" cy="161925"/>
              </a:xfrm>
              <a:prstGeom prst="rect">
                <a:avLst/>
              </a:prstGeom>
              <a:noFill/>
              <a:ln w="9525" cap="flat" cmpd="sng">
                <a:noFill/>
                <a:prstDash val="solid"/>
                <a:round/>
              </a:ln>
            </p:spPr>
          </p:pic>
          <p:pic>
            <p:nvPicPr>
              <p:cNvPr id="4568" name="图片" descr="C:\Program Files\Microsoft Office\Clipart\Bullets\Green and Black Diamond.gif"/>
              <p:cNvPicPr>
                <a:picLocks noChangeAspect="1"/>
              </p:cNvPicPr>
              <p:nvPr/>
            </p:nvPicPr>
            <p:blipFill>
              <a:blip r:embed="rId1" cstate="print"/>
              <a:stretch>
                <a:fillRect/>
              </a:stretch>
            </p:blipFill>
            <p:spPr>
              <a:xfrm>
                <a:off x="1066799" y="838200"/>
                <a:ext cx="161923" cy="161925"/>
              </a:xfrm>
              <a:prstGeom prst="rect">
                <a:avLst/>
              </a:prstGeom>
              <a:noFill/>
              <a:ln w="9525" cap="flat" cmpd="sng">
                <a:noFill/>
                <a:prstDash val="solid"/>
                <a:round/>
              </a:ln>
            </p:spPr>
          </p:pic>
          <p:pic>
            <p:nvPicPr>
              <p:cNvPr id="4569" name="图片" descr="C:\Program Files\Microsoft Office\Clipart\Bullets\Green and Black Diamond.gif"/>
              <p:cNvPicPr>
                <a:picLocks noChangeAspect="1"/>
              </p:cNvPicPr>
              <p:nvPr/>
            </p:nvPicPr>
            <p:blipFill>
              <a:blip r:embed="rId1" cstate="print"/>
              <a:stretch>
                <a:fillRect/>
              </a:stretch>
            </p:blipFill>
            <p:spPr>
              <a:xfrm>
                <a:off x="1228724" y="838200"/>
                <a:ext cx="161923" cy="161925"/>
              </a:xfrm>
              <a:prstGeom prst="rect">
                <a:avLst/>
              </a:prstGeom>
              <a:noFill/>
              <a:ln w="9525" cap="flat" cmpd="sng">
                <a:noFill/>
                <a:prstDash val="solid"/>
                <a:round/>
              </a:ln>
            </p:spPr>
          </p:pic>
          <p:pic>
            <p:nvPicPr>
              <p:cNvPr id="4570" name="图片" descr="C:\Program Files\Microsoft Office\Clipart\Bullets\Green and Black Diamond.gif"/>
              <p:cNvPicPr>
                <a:picLocks noChangeAspect="1"/>
              </p:cNvPicPr>
              <p:nvPr/>
            </p:nvPicPr>
            <p:blipFill>
              <a:blip r:embed="rId1" cstate="print"/>
              <a:stretch>
                <a:fillRect/>
              </a:stretch>
            </p:blipFill>
            <p:spPr>
              <a:xfrm>
                <a:off x="466724" y="838200"/>
                <a:ext cx="161925" cy="161925"/>
              </a:xfrm>
              <a:prstGeom prst="rect">
                <a:avLst/>
              </a:prstGeom>
              <a:noFill/>
              <a:ln w="9525" cap="flat" cmpd="sng">
                <a:noFill/>
                <a:prstDash val="solid"/>
                <a:round/>
              </a:ln>
            </p:spPr>
          </p:pic>
        </p:grpSp>
      </p:grpSp>
      <p:sp>
        <p:nvSpPr>
          <p:cNvPr id="4573" name="矩形"/>
          <p:cNvSpPr/>
          <p:nvPr/>
        </p:nvSpPr>
        <p:spPr>
          <a:xfrm>
            <a:off x="457200" y="1828800"/>
            <a:ext cx="4038600" cy="6477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29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RC</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充放电电路组成，</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74" name="矩形"/>
          <p:cNvSpPr/>
          <p:nvPr/>
        </p:nvSpPr>
        <p:spPr>
          <a:xfrm>
            <a:off x="457200" y="2362200"/>
            <a:ext cx="42672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电容电压</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即是比较器的输入电压，</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75" name="矩形"/>
          <p:cNvSpPr/>
          <p:nvPr/>
        </p:nvSpPr>
        <p:spPr>
          <a:xfrm>
            <a:off x="609600" y="4343400"/>
            <a:ext cx="2819400" cy="609600"/>
          </a:xfrm>
          <a:prstGeom prst="rect">
            <a:avLst/>
          </a:prstGeom>
          <a:noFill/>
          <a:ln w="9525" cap="flat" cmpd="sng">
            <a:noFill/>
            <a:prstDash val="solid"/>
            <a:miter/>
          </a:ln>
        </p:spPr>
        <p:txBody>
          <a:bodyPr vert="horz" wrap="square" lIns="91440" tIns="45720" rIns="91440" bIns="45720" anchor="t" anchorCtr="0"/>
          <a:lstStyle/>
          <a:p>
            <a:pPr marL="0" indent="0" algn="l">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  </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工作原理</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4576" name="矩形"/>
          <p:cNvSpPr/>
          <p:nvPr/>
        </p:nvSpPr>
        <p:spPr>
          <a:xfrm>
            <a:off x="685800" y="4876800"/>
            <a:ext cx="7467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设电源接通时，</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(0) = 0</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77" name="矩形"/>
          <p:cNvSpPr/>
          <p:nvPr/>
        </p:nvSpPr>
        <p:spPr>
          <a:xfrm>
            <a:off x="457200" y="3311525"/>
            <a:ext cx="57912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ts val="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电阻</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2</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两端的电压</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即是比较器的参考电压。</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78" name="矩形"/>
          <p:cNvSpPr/>
          <p:nvPr/>
        </p:nvSpPr>
        <p:spPr>
          <a:xfrm>
            <a:off x="304800" y="5410200"/>
            <a:ext cx="822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通过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F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对电容</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充电，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按指数规律增长。 </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590" name="组合"/>
          <p:cNvGrpSpPr/>
          <p:nvPr/>
        </p:nvGrpSpPr>
        <p:grpSpPr>
          <a:xfrm>
            <a:off x="5486400" y="609600"/>
            <a:ext cx="2300287" cy="1600199"/>
            <a:chOff x="5486400" y="609600"/>
            <a:chExt cx="2300287" cy="1600199"/>
          </a:xfrm>
        </p:grpSpPr>
        <p:sp>
          <p:nvSpPr>
            <p:cNvPr id="4579" name="直线"/>
            <p:cNvSpPr/>
            <p:nvPr/>
          </p:nvSpPr>
          <p:spPr>
            <a:xfrm flipH="1">
              <a:off x="6049963" y="1252537"/>
              <a:ext cx="792162" cy="0"/>
            </a:xfrm>
            <a:prstGeom prst="line">
              <a:avLst/>
            </a:prstGeom>
            <a:noFill/>
            <a:ln w="38100" cap="flat" cmpd="sng">
              <a:solidFill>
                <a:srgbClr val="000000"/>
              </a:solidFill>
              <a:prstDash val="solid"/>
              <a:round/>
            </a:ln>
          </p:spPr>
        </p:sp>
        <p:sp>
          <p:nvSpPr>
            <p:cNvPr id="4580" name="直线"/>
            <p:cNvSpPr/>
            <p:nvPr/>
          </p:nvSpPr>
          <p:spPr>
            <a:xfrm>
              <a:off x="7391400" y="1252537"/>
              <a:ext cx="395286" cy="0"/>
            </a:xfrm>
            <a:prstGeom prst="line">
              <a:avLst/>
            </a:prstGeom>
            <a:noFill/>
            <a:ln w="38100" cap="flat" cmpd="sng">
              <a:solidFill>
                <a:srgbClr val="000000"/>
              </a:solidFill>
              <a:prstDash val="solid"/>
              <a:round/>
            </a:ln>
          </p:spPr>
        </p:sp>
        <p:sp>
          <p:nvSpPr>
            <p:cNvPr id="4581" name="矩形"/>
            <p:cNvSpPr/>
            <p:nvPr/>
          </p:nvSpPr>
          <p:spPr>
            <a:xfrm>
              <a:off x="6826250" y="1166812"/>
              <a:ext cx="565149" cy="173037"/>
            </a:xfrm>
            <a:prstGeom prst="rect">
              <a:avLst/>
            </a:prstGeom>
            <a:noFill/>
            <a:ln w="38100" cap="flat" cmpd="sng">
              <a:solidFill>
                <a:srgbClr val="000000"/>
              </a:solidFill>
              <a:prstDash val="solid"/>
              <a:miter/>
            </a:ln>
          </p:spPr>
        </p:sp>
        <p:sp>
          <p:nvSpPr>
            <p:cNvPr id="4582" name="矩形"/>
            <p:cNvSpPr/>
            <p:nvPr/>
          </p:nvSpPr>
          <p:spPr>
            <a:xfrm>
              <a:off x="6802437" y="644524"/>
              <a:ext cx="665162"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583" name="直线"/>
            <p:cNvSpPr/>
            <p:nvPr/>
          </p:nvSpPr>
          <p:spPr>
            <a:xfrm flipV="1">
              <a:off x="7778751" y="1252537"/>
              <a:ext cx="0" cy="957262"/>
            </a:xfrm>
            <a:prstGeom prst="line">
              <a:avLst/>
            </a:prstGeom>
            <a:noFill/>
            <a:ln w="38100" cap="flat" cmpd="sng">
              <a:solidFill>
                <a:srgbClr val="000000"/>
              </a:solidFill>
              <a:prstDash val="solid"/>
              <a:round/>
            </a:ln>
          </p:spPr>
        </p:sp>
        <p:sp>
          <p:nvSpPr>
            <p:cNvPr id="4584" name="直线"/>
            <p:cNvSpPr/>
            <p:nvPr/>
          </p:nvSpPr>
          <p:spPr>
            <a:xfrm flipV="1">
              <a:off x="6477000" y="1247775"/>
              <a:ext cx="0" cy="755650"/>
            </a:xfrm>
            <a:prstGeom prst="line">
              <a:avLst/>
            </a:prstGeom>
            <a:noFill/>
            <a:ln w="38100" cap="flat" cmpd="sng">
              <a:solidFill>
                <a:srgbClr val="000000"/>
              </a:solidFill>
              <a:prstDash val="solid"/>
              <a:round/>
            </a:ln>
          </p:spPr>
        </p:sp>
        <p:sp>
          <p:nvSpPr>
            <p:cNvPr id="4585" name="直线"/>
            <p:cNvSpPr/>
            <p:nvPr/>
          </p:nvSpPr>
          <p:spPr>
            <a:xfrm>
              <a:off x="6049963" y="1079500"/>
              <a:ext cx="0" cy="347662"/>
            </a:xfrm>
            <a:prstGeom prst="line">
              <a:avLst/>
            </a:prstGeom>
            <a:noFill/>
            <a:ln w="38100" cap="flat" cmpd="sng">
              <a:solidFill>
                <a:srgbClr val="000000"/>
              </a:solidFill>
              <a:prstDash val="solid"/>
              <a:round/>
            </a:ln>
          </p:spPr>
        </p:sp>
        <p:sp>
          <p:nvSpPr>
            <p:cNvPr id="4586" name="直线"/>
            <p:cNvSpPr/>
            <p:nvPr/>
          </p:nvSpPr>
          <p:spPr>
            <a:xfrm flipV="1">
              <a:off x="5889625" y="1079500"/>
              <a:ext cx="0" cy="347662"/>
            </a:xfrm>
            <a:prstGeom prst="line">
              <a:avLst/>
            </a:prstGeom>
            <a:noFill/>
            <a:ln w="38100" cap="flat" cmpd="sng">
              <a:solidFill>
                <a:srgbClr val="000000"/>
              </a:solidFill>
              <a:prstDash val="solid"/>
              <a:round/>
            </a:ln>
          </p:spPr>
        </p:sp>
        <p:sp>
          <p:nvSpPr>
            <p:cNvPr id="4587" name="直线"/>
            <p:cNvSpPr/>
            <p:nvPr/>
          </p:nvSpPr>
          <p:spPr>
            <a:xfrm flipH="1">
              <a:off x="5486400" y="1252537"/>
              <a:ext cx="403225" cy="0"/>
            </a:xfrm>
            <a:prstGeom prst="line">
              <a:avLst/>
            </a:prstGeom>
            <a:noFill/>
            <a:ln w="38100" cap="flat" cmpd="sng">
              <a:solidFill>
                <a:srgbClr val="000000"/>
              </a:solidFill>
              <a:prstDash val="solid"/>
              <a:round/>
            </a:ln>
          </p:spPr>
        </p:sp>
        <p:sp>
          <p:nvSpPr>
            <p:cNvPr id="4588" name="直线"/>
            <p:cNvSpPr/>
            <p:nvPr/>
          </p:nvSpPr>
          <p:spPr>
            <a:xfrm>
              <a:off x="5486400" y="1079500"/>
              <a:ext cx="0" cy="347662"/>
            </a:xfrm>
            <a:prstGeom prst="line">
              <a:avLst/>
            </a:prstGeom>
            <a:noFill/>
            <a:ln w="38100" cap="flat" cmpd="sng">
              <a:solidFill>
                <a:srgbClr val="000000"/>
              </a:solidFill>
              <a:prstDash val="solid"/>
              <a:round/>
            </a:ln>
          </p:spPr>
        </p:sp>
        <p:sp>
          <p:nvSpPr>
            <p:cNvPr id="4589" name="矩形"/>
            <p:cNvSpPr/>
            <p:nvPr/>
          </p:nvSpPr>
          <p:spPr>
            <a:xfrm>
              <a:off x="5754687" y="609600"/>
              <a:ext cx="646111"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4594" name="组合"/>
          <p:cNvGrpSpPr/>
          <p:nvPr/>
        </p:nvGrpSpPr>
        <p:grpSpPr>
          <a:xfrm>
            <a:off x="5562601" y="1066800"/>
            <a:ext cx="844548" cy="725487"/>
            <a:chOff x="5562601" y="1066800"/>
            <a:chExt cx="844548" cy="725487"/>
          </a:xfrm>
        </p:grpSpPr>
        <p:sp>
          <p:nvSpPr>
            <p:cNvPr id="4591" name="矩形"/>
            <p:cNvSpPr/>
            <p:nvPr/>
          </p:nvSpPr>
          <p:spPr>
            <a:xfrm>
              <a:off x="5715000" y="1273175"/>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592" name="矩形"/>
            <p:cNvSpPr/>
            <p:nvPr/>
          </p:nvSpPr>
          <p:spPr>
            <a:xfrm>
              <a:off x="6019799" y="1066800"/>
              <a:ext cx="3873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593" name="矩形"/>
            <p:cNvSpPr/>
            <p:nvPr/>
          </p:nvSpPr>
          <p:spPr>
            <a:xfrm>
              <a:off x="5562601" y="1066800"/>
              <a:ext cx="3619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nvGrpSpPr>
          <p:cNvPr id="4625" name="组合"/>
          <p:cNvGrpSpPr/>
          <p:nvPr/>
        </p:nvGrpSpPr>
        <p:grpSpPr>
          <a:xfrm>
            <a:off x="5643563" y="1589088"/>
            <a:ext cx="3119436" cy="1978024"/>
            <a:chOff x="5643563" y="1589088"/>
            <a:chExt cx="3119436" cy="1978024"/>
          </a:xfrm>
        </p:grpSpPr>
        <p:sp>
          <p:nvSpPr>
            <p:cNvPr id="4595" name="矩形"/>
            <p:cNvSpPr/>
            <p:nvPr/>
          </p:nvSpPr>
          <p:spPr>
            <a:xfrm rot="10800000">
              <a:off x="7007226" y="2971799"/>
              <a:ext cx="388937" cy="152400"/>
            </a:xfrm>
            <a:prstGeom prst="rect">
              <a:avLst/>
            </a:prstGeom>
            <a:noFill/>
            <a:ln w="38100" cap="flat" cmpd="sng">
              <a:solidFill>
                <a:srgbClr val="000000"/>
              </a:solidFill>
              <a:prstDash val="solid"/>
              <a:miter/>
            </a:ln>
          </p:spPr>
        </p:sp>
        <p:sp>
          <p:nvSpPr>
            <p:cNvPr id="4596" name="直线"/>
            <p:cNvSpPr/>
            <p:nvPr/>
          </p:nvSpPr>
          <p:spPr>
            <a:xfrm>
              <a:off x="6634162" y="2438400"/>
              <a:ext cx="0" cy="633412"/>
            </a:xfrm>
            <a:prstGeom prst="line">
              <a:avLst/>
            </a:prstGeom>
            <a:noFill/>
            <a:ln w="38100" cap="flat" cmpd="sng">
              <a:solidFill>
                <a:srgbClr val="000000"/>
              </a:solidFill>
              <a:prstDash val="solid"/>
              <a:round/>
            </a:ln>
          </p:spPr>
        </p:sp>
        <p:sp>
          <p:nvSpPr>
            <p:cNvPr id="4597" name="直线"/>
            <p:cNvSpPr/>
            <p:nvPr/>
          </p:nvSpPr>
          <p:spPr>
            <a:xfrm>
              <a:off x="6634162" y="3035300"/>
              <a:ext cx="385761" cy="0"/>
            </a:xfrm>
            <a:prstGeom prst="line">
              <a:avLst/>
            </a:prstGeom>
            <a:noFill/>
            <a:ln w="38100" cap="flat" cmpd="sng">
              <a:solidFill>
                <a:srgbClr val="000000"/>
              </a:solidFill>
              <a:prstDash val="solid"/>
              <a:round/>
            </a:ln>
          </p:spPr>
        </p:sp>
        <p:sp>
          <p:nvSpPr>
            <p:cNvPr id="4598" name="直线"/>
            <p:cNvSpPr/>
            <p:nvPr/>
          </p:nvSpPr>
          <p:spPr>
            <a:xfrm>
              <a:off x="7389813" y="3035300"/>
              <a:ext cx="392111" cy="0"/>
            </a:xfrm>
            <a:prstGeom prst="line">
              <a:avLst/>
            </a:prstGeom>
            <a:noFill/>
            <a:ln w="38100" cap="flat" cmpd="sng">
              <a:solidFill>
                <a:srgbClr val="000000"/>
              </a:solidFill>
              <a:prstDash val="solid"/>
              <a:round/>
            </a:ln>
          </p:spPr>
        </p:sp>
        <p:sp>
          <p:nvSpPr>
            <p:cNvPr id="4599" name="直线"/>
            <p:cNvSpPr/>
            <p:nvPr/>
          </p:nvSpPr>
          <p:spPr>
            <a:xfrm flipV="1">
              <a:off x="7777163" y="2181225"/>
              <a:ext cx="0" cy="888999"/>
            </a:xfrm>
            <a:prstGeom prst="line">
              <a:avLst/>
            </a:prstGeom>
            <a:noFill/>
            <a:ln w="38100" cap="flat" cmpd="sng">
              <a:solidFill>
                <a:srgbClr val="000000"/>
              </a:solidFill>
              <a:prstDash val="solid"/>
              <a:round/>
            </a:ln>
          </p:spPr>
        </p:sp>
        <p:sp>
          <p:nvSpPr>
            <p:cNvPr id="4600" name="矩形"/>
            <p:cNvSpPr/>
            <p:nvPr/>
          </p:nvSpPr>
          <p:spPr>
            <a:xfrm>
              <a:off x="6938963" y="3048000"/>
              <a:ext cx="838200"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01" name="矩形"/>
            <p:cNvSpPr/>
            <p:nvPr/>
          </p:nvSpPr>
          <p:spPr>
            <a:xfrm>
              <a:off x="6024564" y="2452688"/>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602" name="矩形"/>
            <p:cNvSpPr/>
            <p:nvPr/>
          </p:nvSpPr>
          <p:spPr>
            <a:xfrm>
              <a:off x="8077200" y="2209800"/>
              <a:ext cx="6857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03" name="矩形"/>
            <p:cNvSpPr/>
            <p:nvPr/>
          </p:nvSpPr>
          <p:spPr>
            <a:xfrm>
              <a:off x="6072188" y="2362200"/>
              <a:ext cx="409575" cy="125411"/>
            </a:xfrm>
            <a:prstGeom prst="rect">
              <a:avLst/>
            </a:prstGeom>
            <a:noFill/>
            <a:ln w="38100" cap="flat" cmpd="sng">
              <a:solidFill>
                <a:srgbClr val="000000"/>
              </a:solidFill>
              <a:prstDash val="solid"/>
              <a:miter/>
            </a:ln>
          </p:spPr>
        </p:sp>
        <p:sp>
          <p:nvSpPr>
            <p:cNvPr id="4604" name="直线"/>
            <p:cNvSpPr/>
            <p:nvPr/>
          </p:nvSpPr>
          <p:spPr>
            <a:xfrm flipH="1">
              <a:off x="5795964" y="2438400"/>
              <a:ext cx="266700" cy="0"/>
            </a:xfrm>
            <a:prstGeom prst="line">
              <a:avLst/>
            </a:prstGeom>
            <a:noFill/>
            <a:ln w="38100" cap="flat" cmpd="sng">
              <a:solidFill>
                <a:srgbClr val="000000"/>
              </a:solidFill>
              <a:prstDash val="solid"/>
              <a:round/>
            </a:ln>
          </p:spPr>
        </p:sp>
        <p:sp>
          <p:nvSpPr>
            <p:cNvPr id="4605" name="矩形" descr="40%"/>
            <p:cNvSpPr/>
            <p:nvPr/>
          </p:nvSpPr>
          <p:spPr>
            <a:xfrm>
              <a:off x="6783388" y="1646238"/>
              <a:ext cx="822325" cy="982661"/>
            </a:xfrm>
            <a:prstGeom prst="rect">
              <a:avLst/>
            </a:prstGeom>
            <a:noFill/>
            <a:ln w="38100" cap="flat" cmpd="sng">
              <a:solidFill>
                <a:srgbClr val="000000"/>
              </a:solidFill>
              <a:prstDash val="solid"/>
              <a:miter/>
            </a:ln>
          </p:spPr>
        </p:sp>
        <p:sp>
          <p:nvSpPr>
            <p:cNvPr id="4606" name="矩形"/>
            <p:cNvSpPr/>
            <p:nvPr/>
          </p:nvSpPr>
          <p:spPr>
            <a:xfrm>
              <a:off x="6772275" y="21590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07" name="矩形"/>
            <p:cNvSpPr/>
            <p:nvPr/>
          </p:nvSpPr>
          <p:spPr>
            <a:xfrm>
              <a:off x="7277101" y="1935163"/>
              <a:ext cx="638175"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08" name="矩形"/>
            <p:cNvSpPr/>
            <p:nvPr/>
          </p:nvSpPr>
          <p:spPr>
            <a:xfrm>
              <a:off x="7116764" y="1589088"/>
              <a:ext cx="836611" cy="457199"/>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09" name="直线"/>
            <p:cNvSpPr/>
            <p:nvPr/>
          </p:nvSpPr>
          <p:spPr>
            <a:xfrm>
              <a:off x="6465888" y="2424113"/>
              <a:ext cx="315911" cy="0"/>
            </a:xfrm>
            <a:prstGeom prst="line">
              <a:avLst/>
            </a:prstGeom>
            <a:noFill/>
            <a:ln w="38100" cap="flat" cmpd="sng">
              <a:solidFill>
                <a:srgbClr val="000000"/>
              </a:solidFill>
              <a:prstDash val="solid"/>
              <a:round/>
            </a:ln>
          </p:spPr>
        </p:sp>
        <p:sp>
          <p:nvSpPr>
            <p:cNvPr id="4610" name="直线"/>
            <p:cNvSpPr/>
            <p:nvPr/>
          </p:nvSpPr>
          <p:spPr>
            <a:xfrm>
              <a:off x="7605713" y="2163763"/>
              <a:ext cx="403225" cy="0"/>
            </a:xfrm>
            <a:prstGeom prst="line">
              <a:avLst/>
            </a:prstGeom>
            <a:noFill/>
            <a:ln w="38100" cap="flat" cmpd="sng">
              <a:solidFill>
                <a:srgbClr val="000000"/>
              </a:solidFill>
              <a:prstDash val="solid"/>
              <a:round/>
            </a:ln>
          </p:spPr>
        </p:sp>
        <p:sp>
          <p:nvSpPr>
            <p:cNvPr id="4611" name="直线"/>
            <p:cNvSpPr/>
            <p:nvPr/>
          </p:nvSpPr>
          <p:spPr>
            <a:xfrm>
              <a:off x="6465888" y="2012950"/>
              <a:ext cx="315911" cy="0"/>
            </a:xfrm>
            <a:prstGeom prst="line">
              <a:avLst/>
            </a:prstGeom>
            <a:noFill/>
            <a:ln w="38100" cap="flat" cmpd="sng">
              <a:solidFill>
                <a:srgbClr val="000000"/>
              </a:solidFill>
              <a:prstDash val="solid"/>
              <a:round/>
            </a:ln>
          </p:spPr>
        </p:sp>
        <p:sp>
          <p:nvSpPr>
            <p:cNvPr id="4612" name="矩形"/>
            <p:cNvSpPr/>
            <p:nvPr/>
          </p:nvSpPr>
          <p:spPr>
            <a:xfrm>
              <a:off x="6783388" y="17272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13" name="矩形"/>
            <p:cNvSpPr/>
            <p:nvPr/>
          </p:nvSpPr>
          <p:spPr>
            <a:xfrm rot="5400000">
              <a:off x="6891337" y="1608137"/>
              <a:ext cx="371472"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14" name="椭圆"/>
            <p:cNvSpPr/>
            <p:nvPr/>
          </p:nvSpPr>
          <p:spPr>
            <a:xfrm>
              <a:off x="8001001" y="2109787"/>
              <a:ext cx="100012" cy="100012"/>
            </a:xfrm>
            <a:prstGeom prst="ellipse">
              <a:avLst/>
            </a:prstGeom>
            <a:noFill/>
            <a:ln w="38100" cap="flat" cmpd="sng">
              <a:solidFill>
                <a:srgbClr val="000000"/>
              </a:solidFill>
              <a:prstDash val="solid"/>
              <a:round/>
            </a:ln>
          </p:spPr>
        </p:sp>
        <p:grpSp>
          <p:nvGrpSpPr>
            <p:cNvPr id="4619" name="组合"/>
            <p:cNvGrpSpPr/>
            <p:nvPr/>
          </p:nvGrpSpPr>
          <p:grpSpPr>
            <a:xfrm>
              <a:off x="7924801" y="2795586"/>
              <a:ext cx="234948" cy="328614"/>
              <a:chOff x="7924801" y="2795586"/>
              <a:chExt cx="234948" cy="328614"/>
            </a:xfrm>
          </p:grpSpPr>
          <p:grpSp>
            <p:nvGrpSpPr>
              <p:cNvPr id="4617" name="组合"/>
              <p:cNvGrpSpPr/>
              <p:nvPr/>
            </p:nvGrpSpPr>
            <p:grpSpPr>
              <a:xfrm>
                <a:off x="7924801" y="2881313"/>
                <a:ext cx="234948" cy="242887"/>
                <a:chOff x="7924801" y="2881313"/>
                <a:chExt cx="234948" cy="242887"/>
              </a:xfrm>
            </p:grpSpPr>
            <p:sp>
              <p:nvSpPr>
                <p:cNvPr id="4615" name="直线"/>
                <p:cNvSpPr/>
                <p:nvPr/>
              </p:nvSpPr>
              <p:spPr>
                <a:xfrm>
                  <a:off x="7924801" y="3124201"/>
                  <a:ext cx="234948" cy="0"/>
                </a:xfrm>
                <a:prstGeom prst="line">
                  <a:avLst/>
                </a:prstGeom>
                <a:noFill/>
                <a:ln w="38100" cap="flat" cmpd="sng">
                  <a:solidFill>
                    <a:srgbClr val="000000"/>
                  </a:solidFill>
                  <a:prstDash val="solid"/>
                  <a:round/>
                </a:ln>
              </p:spPr>
            </p:sp>
            <p:sp>
              <p:nvSpPr>
                <p:cNvPr id="4616" name="直线"/>
                <p:cNvSpPr/>
                <p:nvPr/>
              </p:nvSpPr>
              <p:spPr>
                <a:xfrm>
                  <a:off x="8046721" y="2881313"/>
                  <a:ext cx="0" cy="242886"/>
                </a:xfrm>
                <a:prstGeom prst="line">
                  <a:avLst/>
                </a:prstGeom>
                <a:noFill/>
                <a:ln w="38100" cap="flat" cmpd="sng">
                  <a:solidFill>
                    <a:srgbClr val="000000"/>
                  </a:solidFill>
                  <a:prstDash val="solid"/>
                  <a:round/>
                </a:ln>
              </p:spPr>
            </p:sp>
          </p:grpSp>
          <p:sp>
            <p:nvSpPr>
              <p:cNvPr id="4618" name="椭圆"/>
              <p:cNvSpPr/>
              <p:nvPr/>
            </p:nvSpPr>
            <p:spPr>
              <a:xfrm>
                <a:off x="8001001" y="2795586"/>
                <a:ext cx="100012" cy="100012"/>
              </a:xfrm>
              <a:prstGeom prst="ellipse">
                <a:avLst/>
              </a:prstGeom>
              <a:noFill/>
              <a:ln w="38100" cap="flat" cmpd="sng">
                <a:solidFill>
                  <a:srgbClr val="000000"/>
                </a:solidFill>
                <a:prstDash val="solid"/>
                <a:round/>
              </a:ln>
            </p:spPr>
          </p:sp>
        </p:grpSp>
        <p:sp>
          <p:nvSpPr>
            <p:cNvPr id="4620" name="矩形"/>
            <p:cNvSpPr/>
            <p:nvPr/>
          </p:nvSpPr>
          <p:spPr>
            <a:xfrm>
              <a:off x="8077200" y="1919287"/>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21" name="矩形"/>
            <p:cNvSpPr/>
            <p:nvPr/>
          </p:nvSpPr>
          <p:spPr>
            <a:xfrm>
              <a:off x="8077200" y="2605087"/>
              <a:ext cx="457198"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624" name="组合"/>
            <p:cNvGrpSpPr/>
            <p:nvPr/>
          </p:nvGrpSpPr>
          <p:grpSpPr>
            <a:xfrm>
              <a:off x="5643563" y="2438401"/>
              <a:ext cx="306387" cy="312736"/>
              <a:chOff x="5643563" y="2438401"/>
              <a:chExt cx="306387" cy="312736"/>
            </a:xfrm>
          </p:grpSpPr>
          <p:sp>
            <p:nvSpPr>
              <p:cNvPr id="4622" name="直线"/>
              <p:cNvSpPr/>
              <p:nvPr/>
            </p:nvSpPr>
            <p:spPr>
              <a:xfrm>
                <a:off x="5643563" y="2743201"/>
                <a:ext cx="306387" cy="7936"/>
              </a:xfrm>
              <a:prstGeom prst="line">
                <a:avLst/>
              </a:prstGeom>
              <a:noFill/>
              <a:ln w="38100" cap="flat" cmpd="sng">
                <a:solidFill>
                  <a:srgbClr val="000000"/>
                </a:solidFill>
                <a:prstDash val="solid"/>
                <a:round/>
              </a:ln>
            </p:spPr>
          </p:sp>
          <p:sp>
            <p:nvSpPr>
              <p:cNvPr id="4623" name="直线"/>
              <p:cNvSpPr/>
              <p:nvPr/>
            </p:nvSpPr>
            <p:spPr>
              <a:xfrm>
                <a:off x="5795962" y="2438401"/>
                <a:ext cx="12700" cy="312736"/>
              </a:xfrm>
              <a:prstGeom prst="line">
                <a:avLst/>
              </a:prstGeom>
              <a:noFill/>
              <a:ln w="38100" cap="flat" cmpd="sng">
                <a:solidFill>
                  <a:srgbClr val="000000"/>
                </a:solidFill>
                <a:prstDash val="solid"/>
                <a:round/>
              </a:ln>
            </p:spPr>
          </p:sp>
        </p:grpSp>
      </p:grpSp>
      <p:sp>
        <p:nvSpPr>
          <p:cNvPr id="4626" name="直线"/>
          <p:cNvSpPr/>
          <p:nvPr/>
        </p:nvSpPr>
        <p:spPr>
          <a:xfrm flipH="1">
            <a:off x="5608638" y="1066800"/>
            <a:ext cx="2324100" cy="0"/>
          </a:xfrm>
          <a:prstGeom prst="line">
            <a:avLst/>
          </a:prstGeom>
          <a:noFill/>
          <a:ln w="38100" cap="flat" cmpd="sng">
            <a:solidFill>
              <a:srgbClr val="CC0000"/>
            </a:solidFill>
            <a:prstDash val="dash"/>
            <a:round/>
            <a:tailEnd type="triangle" w="med" len="med"/>
          </a:ln>
        </p:spPr>
      </p:sp>
      <p:sp>
        <p:nvSpPr>
          <p:cNvPr id="4627" name="直线"/>
          <p:cNvSpPr/>
          <p:nvPr/>
        </p:nvSpPr>
        <p:spPr>
          <a:xfrm>
            <a:off x="7924800" y="1066800"/>
            <a:ext cx="0" cy="990600"/>
          </a:xfrm>
          <a:prstGeom prst="line">
            <a:avLst/>
          </a:prstGeom>
          <a:noFill/>
          <a:ln w="38100" cap="flat" cmpd="sng">
            <a:solidFill>
              <a:srgbClr val="CC0000"/>
            </a:solidFill>
            <a:prstDash val="dash"/>
            <a:round/>
          </a:ln>
        </p:spPr>
      </p:sp>
      <p:sp>
        <p:nvSpPr>
          <p:cNvPr id="4628" name="矩形"/>
          <p:cNvSpPr/>
          <p:nvPr/>
        </p:nvSpPr>
        <p:spPr>
          <a:xfrm>
            <a:off x="6019799" y="457200"/>
            <a:ext cx="838200" cy="457200"/>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充电</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632" name="组合"/>
          <p:cNvGrpSpPr/>
          <p:nvPr/>
        </p:nvGrpSpPr>
        <p:grpSpPr>
          <a:xfrm>
            <a:off x="5715000" y="1905000"/>
            <a:ext cx="1142998" cy="609598"/>
            <a:chOff x="5715000" y="1905000"/>
            <a:chExt cx="1142998" cy="609598"/>
          </a:xfrm>
        </p:grpSpPr>
        <p:sp>
          <p:nvSpPr>
            <p:cNvPr id="4629" name="矩形"/>
            <p:cNvSpPr/>
            <p:nvPr/>
          </p:nvSpPr>
          <p:spPr>
            <a:xfrm>
              <a:off x="6013450" y="1905000"/>
              <a:ext cx="692148"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4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30" name="矩形"/>
            <p:cNvSpPr/>
            <p:nvPr/>
          </p:nvSpPr>
          <p:spPr>
            <a:xfrm>
              <a:off x="6470650" y="1909761"/>
              <a:ext cx="387348"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631" name="矩形"/>
            <p:cNvSpPr/>
            <p:nvPr/>
          </p:nvSpPr>
          <p:spPr>
            <a:xfrm>
              <a:off x="5715000" y="1909761"/>
              <a:ext cx="3619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4633" name="椭圆"/>
          <p:cNvSpPr/>
          <p:nvPr/>
        </p:nvSpPr>
        <p:spPr>
          <a:xfrm>
            <a:off x="7732713" y="2133600"/>
            <a:ext cx="79374" cy="79375"/>
          </a:xfrm>
          <a:prstGeom prst="ellipse">
            <a:avLst/>
          </a:prstGeom>
          <a:solidFill>
            <a:schemeClr val="tx1"/>
          </a:solidFill>
          <a:ln w="9525" cap="flat" cmpd="sng">
            <a:solidFill>
              <a:srgbClr val="000000"/>
            </a:solidFill>
            <a:prstDash val="solid"/>
            <a:roun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43">
                                            <p:txEl>
                                              <p:pRg st="0" end="0"/>
                                            </p:txEl>
                                          </p:spTgt>
                                        </p:tgtEl>
                                        <p:attrNameLst>
                                          <p:attrName>style.visibility</p:attrName>
                                        </p:attrNameLst>
                                      </p:cBhvr>
                                      <p:to>
                                        <p:strVal val="visible"/>
                                      </p:to>
                                    </p:set>
                                    <p:animEffect transition="in" filter="wipe(left)">
                                      <p:cBhvr>
                                        <p:cTn id="7" dur="500"/>
                                        <p:tgtEl>
                                          <p:spTgt spid="4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25"/>
                                        </p:tgtEl>
                                        <p:attrNameLst>
                                          <p:attrName>style.visibility</p:attrName>
                                        </p:attrNameLst>
                                      </p:cBhvr>
                                      <p:to>
                                        <p:strVal val="visible"/>
                                      </p:to>
                                    </p:set>
                                    <p:animEffect transition="in" filter="box(out)">
                                      <p:cBhvr>
                                        <p:cTn id="12" dur="500"/>
                                        <p:tgtEl>
                                          <p:spTgt spid="462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6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4544"/>
                                        </p:tgtEl>
                                        <p:attrNameLst>
                                          <p:attrName>style.visibility</p:attrName>
                                        </p:attrNameLst>
                                      </p:cBhvr>
                                      <p:to>
                                        <p:strVal val="visible"/>
                                      </p:to>
                                    </p:set>
                                    <p:animEffect transition="in" filter="blinds(vertical)">
                                      <p:cBhvr>
                                        <p:cTn id="20" dur="500"/>
                                        <p:tgtEl>
                                          <p:spTgt spid="454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590"/>
                                        </p:tgtEl>
                                        <p:attrNameLst>
                                          <p:attrName>style.visibility</p:attrName>
                                        </p:attrNameLst>
                                      </p:cBhvr>
                                      <p:to>
                                        <p:strVal val="visible"/>
                                      </p:to>
                                    </p:set>
                                    <p:animEffect transition="in" filter="wipe(up)">
                                      <p:cBhvr>
                                        <p:cTn id="25" dur="500"/>
                                        <p:tgtEl>
                                          <p:spTgt spid="459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4573"/>
                                        </p:tgtEl>
                                        <p:attrNameLst>
                                          <p:attrName>style.visibility</p:attrName>
                                        </p:attrNameLst>
                                      </p:cBhvr>
                                      <p:to>
                                        <p:strVal val="visible"/>
                                      </p:to>
                                    </p:set>
                                    <p:animEffect transition="in" filter="blinds(vertical)">
                                      <p:cBhvr>
                                        <p:cTn id="30" dur="500"/>
                                        <p:tgtEl>
                                          <p:spTgt spid="457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594"/>
                                        </p:tgtEl>
                                        <p:attrNameLst>
                                          <p:attrName>style.visibility</p:attrName>
                                        </p:attrNameLst>
                                      </p:cBhvr>
                                      <p:to>
                                        <p:strVal val="visible"/>
                                      </p:to>
                                    </p:set>
                                    <p:animEffect transition="in" filter="wipe(right)">
                                      <p:cBhvr>
                                        <p:cTn id="35" dur="500"/>
                                        <p:tgtEl>
                                          <p:spTgt spid="459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4574"/>
                                        </p:tgtEl>
                                        <p:attrNameLst>
                                          <p:attrName>style.visibility</p:attrName>
                                        </p:attrNameLst>
                                      </p:cBhvr>
                                      <p:to>
                                        <p:strVal val="visible"/>
                                      </p:to>
                                    </p:set>
                                    <p:animEffect transition="in" filter="blinds(vertical)">
                                      <p:cBhvr>
                                        <p:cTn id="40" dur="500"/>
                                        <p:tgtEl>
                                          <p:spTgt spid="457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632"/>
                                        </p:tgtEl>
                                        <p:attrNameLst>
                                          <p:attrName>style.visibility</p:attrName>
                                        </p:attrNameLst>
                                      </p:cBhvr>
                                      <p:to>
                                        <p:strVal val="visible"/>
                                      </p:to>
                                    </p:set>
                                    <p:animEffect transition="in" filter="wipe(right)">
                                      <p:cBhvr>
                                        <p:cTn id="45" dur="500"/>
                                        <p:tgtEl>
                                          <p:spTgt spid="463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4577"/>
                                        </p:tgtEl>
                                        <p:attrNameLst>
                                          <p:attrName>style.visibility</p:attrName>
                                        </p:attrNameLst>
                                      </p:cBhvr>
                                      <p:to>
                                        <p:strVal val="visible"/>
                                      </p:to>
                                    </p:set>
                                    <p:animEffect transition="in" filter="blinds(vertical)">
                                      <p:cBhvr>
                                        <p:cTn id="50" dur="500"/>
                                        <p:tgtEl>
                                          <p:spTgt spid="45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575"/>
                                        </p:tgtEl>
                                        <p:attrNameLst>
                                          <p:attrName>style.visibility</p:attrName>
                                        </p:attrNameLst>
                                      </p:cBhvr>
                                      <p:to>
                                        <p:strVal val="visible"/>
                                      </p:to>
                                    </p:set>
                                    <p:animEffect transition="in" filter="wipe(left)">
                                      <p:cBhvr>
                                        <p:cTn id="55" dur="500"/>
                                        <p:tgtEl>
                                          <p:spTgt spid="457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5" fill="hold" grpId="0" nodeType="clickEffect">
                                  <p:stCondLst>
                                    <p:cond delay="0"/>
                                  </p:stCondLst>
                                  <p:childTnLst>
                                    <p:set>
                                      <p:cBhvr>
                                        <p:cTn id="59" dur="1" fill="hold">
                                          <p:stCondLst>
                                            <p:cond delay="0"/>
                                          </p:stCondLst>
                                        </p:cTn>
                                        <p:tgtEl>
                                          <p:spTgt spid="4576"/>
                                        </p:tgtEl>
                                        <p:attrNameLst>
                                          <p:attrName>style.visibility</p:attrName>
                                        </p:attrNameLst>
                                      </p:cBhvr>
                                      <p:to>
                                        <p:strVal val="visible"/>
                                      </p:to>
                                    </p:set>
                                    <p:animEffect transition="in" filter="blinds(vertical)">
                                      <p:cBhvr>
                                        <p:cTn id="60" dur="500"/>
                                        <p:tgtEl>
                                          <p:spTgt spid="457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627"/>
                                        </p:tgtEl>
                                        <p:attrNameLst>
                                          <p:attrName>style.visibility</p:attrName>
                                        </p:attrNameLst>
                                      </p:cBhvr>
                                      <p:to>
                                        <p:strVal val="visible"/>
                                      </p:to>
                                    </p:set>
                                    <p:animEffect transition="in" filter="wipe(down)">
                                      <p:cBhvr>
                                        <p:cTn id="65" dur="500"/>
                                        <p:tgtEl>
                                          <p:spTgt spid="4627"/>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4626"/>
                                        </p:tgtEl>
                                        <p:attrNameLst>
                                          <p:attrName>style.visibility</p:attrName>
                                        </p:attrNameLst>
                                      </p:cBhvr>
                                      <p:to>
                                        <p:strVal val="visible"/>
                                      </p:to>
                                    </p:set>
                                    <p:animEffect transition="in" filter="wipe(right)">
                                      <p:cBhvr>
                                        <p:cTn id="69" dur="500"/>
                                        <p:tgtEl>
                                          <p:spTgt spid="4626"/>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46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5" fill="hold" grpId="0" nodeType="clickEffect">
                                  <p:stCondLst>
                                    <p:cond delay="0"/>
                                  </p:stCondLst>
                                  <p:childTnLst>
                                    <p:set>
                                      <p:cBhvr>
                                        <p:cTn id="76" dur="1" fill="hold">
                                          <p:stCondLst>
                                            <p:cond delay="0"/>
                                          </p:stCondLst>
                                        </p:cTn>
                                        <p:tgtEl>
                                          <p:spTgt spid="4578"/>
                                        </p:tgtEl>
                                        <p:attrNameLst>
                                          <p:attrName>style.visibility</p:attrName>
                                        </p:attrNameLst>
                                      </p:cBhvr>
                                      <p:to>
                                        <p:strVal val="visible"/>
                                      </p:to>
                                    </p:set>
                                    <p:animEffect transition="in" filter="blinds(vertical)">
                                      <p:cBhvr>
                                        <p:cTn id="77" dur="500"/>
                                        <p:tgtEl>
                                          <p:spTgt spid="4578"/>
                                        </p:tgtEl>
                                      </p:cBhvr>
                                    </p:animEffect>
                                  </p:childTnLst>
                                  <p:subTnLst>
                                    <p:audio>
                                      <p:cMediaNode>
                                        <p:cTn display="0" masterRel="sameClick">
                                          <p:stCondLst>
                                            <p:cond evt="begin" delay="0">
                                              <p:tn val="75"/>
                                            </p:cond>
                                          </p:stCondLst>
                                          <p:endCondLst>
                                            <p:cond evt="onStopAudio" delay="0">
                                              <p:tgtEl>
                                                <p:sldTgt/>
                                              </p:tgtEl>
                                            </p:cond>
                                          </p:endCondLst>
                                        </p:cTn>
                                        <p:tgtEl>
                                          <p:sndTgt r:embed="rId2" name="37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animBg="1"/>
      <p:bldP spid="4633" grpId="0" animBg="1"/>
      <p:bldP spid="4544" grpId="0"/>
      <p:bldP spid="4590" grpId="0" animBg="1"/>
      <p:bldP spid="4573" grpId="0"/>
      <p:bldP spid="4594" grpId="0" animBg="1"/>
      <p:bldP spid="4574" grpId="0"/>
      <p:bldP spid="4632" grpId="0" animBg="1"/>
      <p:bldP spid="4577" grpId="0"/>
      <p:bldP spid="4575" grpId="0"/>
      <p:bldP spid="4576" grpId="0"/>
      <p:bldP spid="4627" grpId="0" animBg="1"/>
      <p:bldP spid="4626" grpId="0" animBg="1"/>
      <p:bldP spid="4628" grpId="0"/>
      <p:bldP spid="4578"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36" name="矩形"/>
          <p:cNvSpPr/>
          <p:nvPr/>
        </p:nvSpPr>
        <p:spPr>
          <a:xfrm>
            <a:off x="838200" y="806449"/>
            <a:ext cx="33528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ct val="1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当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电容充电， </a:t>
            </a:r>
            <a:r>
              <a:rPr lang="en-US" altLang="zh-CN" sz="2800" b="1" i="1"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上升，</a:t>
            </a:r>
            <a:endParaRPr lang="zh-CN" altLang="en-US" sz="28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4637" name="对象"/>
          <p:cNvGraphicFramePr>
            <a:graphicFrameLocks noChangeAspect="1"/>
          </p:cNvGraphicFramePr>
          <p:nvPr/>
        </p:nvGraphicFramePr>
        <p:xfrm>
          <a:off x="1020762" y="1674813"/>
          <a:ext cx="3471862" cy="1068387"/>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1020762" y="1674813"/>
                        <a:ext cx="3471862" cy="1068387"/>
                      </a:xfrm>
                      <a:prstGeom prst="rect">
                        <a:avLst/>
                      </a:prstGeom>
                      <a:noFill/>
                      <a:ln w="9525" cap="flat" cmpd="sng">
                        <a:noFill/>
                        <a:prstDash val="solid"/>
                        <a:miter/>
                      </a:ln>
                    </p:spPr>
                  </p:pic>
                </p:oleObj>
              </mc:Fallback>
            </mc:AlternateContent>
          </a:graphicData>
        </a:graphic>
      </p:graphicFrame>
      <p:graphicFrame>
        <p:nvGraphicFramePr>
          <p:cNvPr id="4638" name="对象"/>
          <p:cNvGraphicFramePr>
            <a:graphicFrameLocks noChangeAspect="1"/>
          </p:cNvGraphicFramePr>
          <p:nvPr/>
        </p:nvGraphicFramePr>
        <p:xfrm>
          <a:off x="852488" y="3806825"/>
          <a:ext cx="4237037" cy="1095373"/>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852488" y="3806825"/>
                        <a:ext cx="4237037" cy="1095373"/>
                      </a:xfrm>
                      <a:prstGeom prst="rect">
                        <a:avLst/>
                      </a:prstGeom>
                      <a:noFill/>
                      <a:ln w="9525" cap="flat" cmpd="sng">
                        <a:noFill/>
                        <a:prstDash val="solid"/>
                        <a:miter/>
                      </a:ln>
                    </p:spPr>
                  </p:pic>
                </p:oleObj>
              </mc:Fallback>
            </mc:AlternateContent>
          </a:graphicData>
        </a:graphic>
      </p:graphicFrame>
      <p:sp>
        <p:nvSpPr>
          <p:cNvPr id="4639" name="矩形"/>
          <p:cNvSpPr/>
          <p:nvPr/>
        </p:nvSpPr>
        <p:spPr>
          <a:xfrm>
            <a:off x="762000" y="3367088"/>
            <a:ext cx="38100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电容放电，</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下降，</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40" name="右弧形箭头"/>
          <p:cNvSpPr/>
          <p:nvPr/>
        </p:nvSpPr>
        <p:spPr>
          <a:xfrm rot="10800000">
            <a:off x="381000" y="1219200"/>
            <a:ext cx="304800" cy="4343400"/>
          </a:xfrm>
          <a:prstGeom prst="curvedLeftArrow">
            <a:avLst>
              <a:gd name="adj1" fmla="val 285000"/>
              <a:gd name="adj2" fmla="val 570000"/>
              <a:gd name="adj3" fmla="val 33333"/>
            </a:avLst>
          </a:prstGeom>
          <a:gradFill rotWithShape="0">
            <a:gsLst>
              <a:gs pos="0">
                <a:srgbClr val="CC0000">
                  <a:alpha val="100000"/>
                </a:srgbClr>
              </a:gs>
              <a:gs pos="100000">
                <a:srgbClr val="006600">
                  <a:alpha val="100000"/>
                </a:srgbClr>
              </a:gs>
            </a:gsLst>
            <a:lin ang="0" scaled="1"/>
          </a:gradFill>
          <a:ln w="9525" cap="flat" cmpd="sng">
            <a:solidFill>
              <a:srgbClr val="003399"/>
            </a:solidFill>
            <a:prstDash val="solid"/>
            <a:miter/>
          </a:ln>
        </p:spPr>
      </p:sp>
      <p:sp>
        <p:nvSpPr>
          <p:cNvPr id="4641" name="矩形"/>
          <p:cNvSpPr/>
          <p:nvPr/>
        </p:nvSpPr>
        <p:spPr>
          <a:xfrm>
            <a:off x="685800" y="2667000"/>
            <a:ext cx="52578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当</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跳变成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endParaRPr>
          </a:p>
        </p:txBody>
      </p:sp>
      <p:sp>
        <p:nvSpPr>
          <p:cNvPr id="4642" name="矩形"/>
          <p:cNvSpPr/>
          <p:nvPr/>
        </p:nvSpPr>
        <p:spPr>
          <a:xfrm>
            <a:off x="762000" y="4911724"/>
            <a:ext cx="4953000" cy="1031874"/>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2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当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时，</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跳变成 </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a:p>
            <a:pPr marL="0" indent="0" algn="l" eaLnBrk="1" latinLnBrk="0" hangingPunct="1">
              <a:lnSpc>
                <a:spcPct val="100000"/>
              </a:lnSpc>
              <a:spcBef>
                <a:spcPct val="2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楷体_GB2312" pitchFamily="49" charset="-122"/>
              </a:rPr>
              <a:t>(sat)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，电容又重新充电。</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43" name="矩形"/>
          <p:cNvSpPr/>
          <p:nvPr/>
        </p:nvSpPr>
        <p:spPr>
          <a:xfrm>
            <a:off x="6248400" y="3200400"/>
            <a:ext cx="838200" cy="457200"/>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4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放电</a:t>
            </a:r>
            <a:endParaRPr lang="zh-CN" altLang="en-US" sz="24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44" name="文本框"/>
          <p:cNvSpPr>
            <a:spLocks noGrp="1"/>
          </p:cNvSpPr>
          <p:nvPr>
            <p:ph type="subTitle" idx="1"/>
          </p:nvPr>
        </p:nvSpPr>
        <p:spPr>
          <a:xfrm>
            <a:off x="609600" y="304800"/>
            <a:ext cx="27432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20000"/>
              </a:spcBef>
              <a:spcAft>
                <a:spcPts val="0"/>
              </a:spcAft>
              <a:buNone/>
            </a:pPr>
            <a:r>
              <a:rPr lang="en-US" altLang="zh-CN" sz="26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2.  </a:t>
            </a:r>
            <a:r>
              <a:rPr lang="zh-CN" altLang="en-US" sz="26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工作原理</a:t>
            </a:r>
            <a:endParaRPr lang="zh-CN" altLang="en-US" sz="3000" b="0"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sp>
        <p:nvSpPr>
          <p:cNvPr id="4645" name="直线"/>
          <p:cNvSpPr/>
          <p:nvPr/>
        </p:nvSpPr>
        <p:spPr>
          <a:xfrm>
            <a:off x="5616575" y="3733800"/>
            <a:ext cx="2397124" cy="0"/>
          </a:xfrm>
          <a:prstGeom prst="line">
            <a:avLst/>
          </a:prstGeom>
          <a:noFill/>
          <a:ln w="38100" cap="flat" cmpd="sng">
            <a:solidFill>
              <a:srgbClr val="000099"/>
            </a:solidFill>
            <a:prstDash val="dash"/>
            <a:round/>
          </a:ln>
        </p:spPr>
      </p:sp>
      <p:sp>
        <p:nvSpPr>
          <p:cNvPr id="4646" name="直线"/>
          <p:cNvSpPr/>
          <p:nvPr/>
        </p:nvSpPr>
        <p:spPr>
          <a:xfrm>
            <a:off x="8000999" y="3733800"/>
            <a:ext cx="0" cy="1066800"/>
          </a:xfrm>
          <a:prstGeom prst="line">
            <a:avLst/>
          </a:prstGeom>
          <a:noFill/>
          <a:ln w="38100" cap="flat" cmpd="sng">
            <a:solidFill>
              <a:srgbClr val="000099"/>
            </a:solidFill>
            <a:prstDash val="dash"/>
            <a:round/>
            <a:tailEnd type="triangle" w="med" len="med"/>
          </a:ln>
        </p:spPr>
      </p:sp>
      <p:grpSp>
        <p:nvGrpSpPr>
          <p:cNvPr id="4702" name="组合"/>
          <p:cNvGrpSpPr/>
          <p:nvPr/>
        </p:nvGrpSpPr>
        <p:grpSpPr>
          <a:xfrm>
            <a:off x="5486400" y="90488"/>
            <a:ext cx="3276600" cy="3109911"/>
            <a:chOff x="5486400" y="90488"/>
            <a:chExt cx="3276600" cy="3109911"/>
          </a:xfrm>
        </p:grpSpPr>
        <p:grpSp>
          <p:nvGrpSpPr>
            <p:cNvPr id="4658" name="组合"/>
            <p:cNvGrpSpPr/>
            <p:nvPr/>
          </p:nvGrpSpPr>
          <p:grpSpPr>
            <a:xfrm>
              <a:off x="5486400" y="242888"/>
              <a:ext cx="2300287" cy="1600199"/>
              <a:chOff x="5486400" y="242888"/>
              <a:chExt cx="2300287" cy="1600199"/>
            </a:xfrm>
          </p:grpSpPr>
          <p:sp>
            <p:nvSpPr>
              <p:cNvPr id="4647" name="直线"/>
              <p:cNvSpPr/>
              <p:nvPr/>
            </p:nvSpPr>
            <p:spPr>
              <a:xfrm flipH="1">
                <a:off x="6049961" y="885825"/>
                <a:ext cx="792162" cy="0"/>
              </a:xfrm>
              <a:prstGeom prst="line">
                <a:avLst/>
              </a:prstGeom>
              <a:noFill/>
              <a:ln w="38100" cap="flat" cmpd="sng">
                <a:solidFill>
                  <a:srgbClr val="000000"/>
                </a:solidFill>
                <a:prstDash val="solid"/>
                <a:round/>
              </a:ln>
            </p:spPr>
          </p:sp>
          <p:sp>
            <p:nvSpPr>
              <p:cNvPr id="4648" name="直线"/>
              <p:cNvSpPr/>
              <p:nvPr/>
            </p:nvSpPr>
            <p:spPr>
              <a:xfrm>
                <a:off x="7391400" y="885825"/>
                <a:ext cx="395287" cy="0"/>
              </a:xfrm>
              <a:prstGeom prst="line">
                <a:avLst/>
              </a:prstGeom>
              <a:noFill/>
              <a:ln w="38100" cap="flat" cmpd="sng">
                <a:solidFill>
                  <a:srgbClr val="000000"/>
                </a:solidFill>
                <a:prstDash val="solid"/>
                <a:round/>
              </a:ln>
            </p:spPr>
          </p:sp>
          <p:sp>
            <p:nvSpPr>
              <p:cNvPr id="4649" name="矩形"/>
              <p:cNvSpPr/>
              <p:nvPr/>
            </p:nvSpPr>
            <p:spPr>
              <a:xfrm>
                <a:off x="6826250" y="800100"/>
                <a:ext cx="565148" cy="173037"/>
              </a:xfrm>
              <a:prstGeom prst="rect">
                <a:avLst/>
              </a:prstGeom>
              <a:noFill/>
              <a:ln w="38100" cap="flat" cmpd="sng">
                <a:solidFill>
                  <a:srgbClr val="000000"/>
                </a:solidFill>
                <a:prstDash val="solid"/>
                <a:miter/>
              </a:ln>
            </p:spPr>
          </p:sp>
          <p:sp>
            <p:nvSpPr>
              <p:cNvPr id="4650" name="矩形"/>
              <p:cNvSpPr/>
              <p:nvPr/>
            </p:nvSpPr>
            <p:spPr>
              <a:xfrm>
                <a:off x="6802437" y="277812"/>
                <a:ext cx="665162"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651" name="直线"/>
              <p:cNvSpPr/>
              <p:nvPr/>
            </p:nvSpPr>
            <p:spPr>
              <a:xfrm flipV="1">
                <a:off x="7778750" y="885825"/>
                <a:ext cx="0" cy="957262"/>
              </a:xfrm>
              <a:prstGeom prst="line">
                <a:avLst/>
              </a:prstGeom>
              <a:noFill/>
              <a:ln w="38100" cap="flat" cmpd="sng">
                <a:solidFill>
                  <a:srgbClr val="000000"/>
                </a:solidFill>
                <a:prstDash val="solid"/>
                <a:round/>
              </a:ln>
            </p:spPr>
          </p:sp>
          <p:sp>
            <p:nvSpPr>
              <p:cNvPr id="4652" name="直线"/>
              <p:cNvSpPr/>
              <p:nvPr/>
            </p:nvSpPr>
            <p:spPr>
              <a:xfrm flipV="1">
                <a:off x="6477000" y="881062"/>
                <a:ext cx="0" cy="755648"/>
              </a:xfrm>
              <a:prstGeom prst="line">
                <a:avLst/>
              </a:prstGeom>
              <a:noFill/>
              <a:ln w="38100" cap="flat" cmpd="sng">
                <a:solidFill>
                  <a:srgbClr val="000000"/>
                </a:solidFill>
                <a:prstDash val="solid"/>
                <a:round/>
              </a:ln>
            </p:spPr>
          </p:sp>
          <p:sp>
            <p:nvSpPr>
              <p:cNvPr id="4653" name="直线"/>
              <p:cNvSpPr/>
              <p:nvPr/>
            </p:nvSpPr>
            <p:spPr>
              <a:xfrm>
                <a:off x="6049961" y="712787"/>
                <a:ext cx="0" cy="347662"/>
              </a:xfrm>
              <a:prstGeom prst="line">
                <a:avLst/>
              </a:prstGeom>
              <a:noFill/>
              <a:ln w="38100" cap="flat" cmpd="sng">
                <a:solidFill>
                  <a:srgbClr val="000000"/>
                </a:solidFill>
                <a:prstDash val="solid"/>
                <a:round/>
              </a:ln>
            </p:spPr>
          </p:sp>
          <p:sp>
            <p:nvSpPr>
              <p:cNvPr id="4654" name="直线"/>
              <p:cNvSpPr/>
              <p:nvPr/>
            </p:nvSpPr>
            <p:spPr>
              <a:xfrm flipV="1">
                <a:off x="5889625" y="712787"/>
                <a:ext cx="0" cy="347662"/>
              </a:xfrm>
              <a:prstGeom prst="line">
                <a:avLst/>
              </a:prstGeom>
              <a:noFill/>
              <a:ln w="38100" cap="flat" cmpd="sng">
                <a:solidFill>
                  <a:srgbClr val="000000"/>
                </a:solidFill>
                <a:prstDash val="solid"/>
                <a:round/>
              </a:ln>
            </p:spPr>
          </p:sp>
          <p:sp>
            <p:nvSpPr>
              <p:cNvPr id="4655" name="直线"/>
              <p:cNvSpPr/>
              <p:nvPr/>
            </p:nvSpPr>
            <p:spPr>
              <a:xfrm flipH="1">
                <a:off x="5486400" y="885825"/>
                <a:ext cx="403225" cy="0"/>
              </a:xfrm>
              <a:prstGeom prst="line">
                <a:avLst/>
              </a:prstGeom>
              <a:noFill/>
              <a:ln w="38100" cap="flat" cmpd="sng">
                <a:solidFill>
                  <a:srgbClr val="000000"/>
                </a:solidFill>
                <a:prstDash val="solid"/>
                <a:round/>
              </a:ln>
            </p:spPr>
          </p:sp>
          <p:sp>
            <p:nvSpPr>
              <p:cNvPr id="4656" name="直线"/>
              <p:cNvSpPr/>
              <p:nvPr/>
            </p:nvSpPr>
            <p:spPr>
              <a:xfrm>
                <a:off x="5486400" y="712787"/>
                <a:ext cx="0" cy="347662"/>
              </a:xfrm>
              <a:prstGeom prst="line">
                <a:avLst/>
              </a:prstGeom>
              <a:noFill/>
              <a:ln w="38100" cap="flat" cmpd="sng">
                <a:solidFill>
                  <a:srgbClr val="000000"/>
                </a:solidFill>
                <a:prstDash val="solid"/>
                <a:round/>
              </a:ln>
            </p:spPr>
          </p:sp>
          <p:sp>
            <p:nvSpPr>
              <p:cNvPr id="4657" name="矩形"/>
              <p:cNvSpPr/>
              <p:nvPr/>
            </p:nvSpPr>
            <p:spPr>
              <a:xfrm>
                <a:off x="5754687" y="242888"/>
                <a:ext cx="646111"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4662" name="组合"/>
            <p:cNvGrpSpPr/>
            <p:nvPr/>
          </p:nvGrpSpPr>
          <p:grpSpPr>
            <a:xfrm>
              <a:off x="5562601" y="700087"/>
              <a:ext cx="844548" cy="725486"/>
              <a:chOff x="5562601" y="700087"/>
              <a:chExt cx="844548" cy="725486"/>
            </a:xfrm>
          </p:grpSpPr>
          <p:sp>
            <p:nvSpPr>
              <p:cNvPr id="4659" name="矩形"/>
              <p:cNvSpPr/>
              <p:nvPr/>
            </p:nvSpPr>
            <p:spPr>
              <a:xfrm>
                <a:off x="5715001" y="906462"/>
                <a:ext cx="609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60" name="矩形"/>
              <p:cNvSpPr/>
              <p:nvPr/>
            </p:nvSpPr>
            <p:spPr>
              <a:xfrm>
                <a:off x="6019800" y="700087"/>
                <a:ext cx="387348"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661" name="矩形"/>
              <p:cNvSpPr/>
              <p:nvPr/>
            </p:nvSpPr>
            <p:spPr>
              <a:xfrm>
                <a:off x="5562601" y="700087"/>
                <a:ext cx="3619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nvGrpSpPr>
            <p:cNvPr id="4693" name="组合"/>
            <p:cNvGrpSpPr/>
            <p:nvPr/>
          </p:nvGrpSpPr>
          <p:grpSpPr>
            <a:xfrm>
              <a:off x="5643562" y="1222375"/>
              <a:ext cx="3119438" cy="1978024"/>
              <a:chOff x="5643562" y="1222375"/>
              <a:chExt cx="3119438" cy="1978024"/>
            </a:xfrm>
          </p:grpSpPr>
          <p:sp>
            <p:nvSpPr>
              <p:cNvPr id="4663" name="矩形"/>
              <p:cNvSpPr/>
              <p:nvPr/>
            </p:nvSpPr>
            <p:spPr>
              <a:xfrm rot="10800000">
                <a:off x="7007226" y="2605087"/>
                <a:ext cx="388937" cy="152400"/>
              </a:xfrm>
              <a:prstGeom prst="rect">
                <a:avLst/>
              </a:prstGeom>
              <a:noFill/>
              <a:ln w="38100" cap="flat" cmpd="sng">
                <a:solidFill>
                  <a:srgbClr val="000000"/>
                </a:solidFill>
                <a:prstDash val="solid"/>
                <a:miter/>
              </a:ln>
            </p:spPr>
          </p:sp>
          <p:sp>
            <p:nvSpPr>
              <p:cNvPr id="4664" name="直线"/>
              <p:cNvSpPr/>
              <p:nvPr/>
            </p:nvSpPr>
            <p:spPr>
              <a:xfrm>
                <a:off x="6634162" y="2071687"/>
                <a:ext cx="0" cy="633411"/>
              </a:xfrm>
              <a:prstGeom prst="line">
                <a:avLst/>
              </a:prstGeom>
              <a:noFill/>
              <a:ln w="38100" cap="flat" cmpd="sng">
                <a:solidFill>
                  <a:srgbClr val="000000"/>
                </a:solidFill>
                <a:prstDash val="solid"/>
                <a:round/>
              </a:ln>
            </p:spPr>
          </p:sp>
          <p:sp>
            <p:nvSpPr>
              <p:cNvPr id="4665" name="直线"/>
              <p:cNvSpPr/>
              <p:nvPr/>
            </p:nvSpPr>
            <p:spPr>
              <a:xfrm>
                <a:off x="6634162" y="2668587"/>
                <a:ext cx="385761" cy="0"/>
              </a:xfrm>
              <a:prstGeom prst="line">
                <a:avLst/>
              </a:prstGeom>
              <a:noFill/>
              <a:ln w="38100" cap="flat" cmpd="sng">
                <a:solidFill>
                  <a:srgbClr val="000000"/>
                </a:solidFill>
                <a:prstDash val="solid"/>
                <a:round/>
              </a:ln>
            </p:spPr>
          </p:sp>
          <p:sp>
            <p:nvSpPr>
              <p:cNvPr id="4666" name="直线"/>
              <p:cNvSpPr/>
              <p:nvPr/>
            </p:nvSpPr>
            <p:spPr>
              <a:xfrm>
                <a:off x="7389813" y="2668587"/>
                <a:ext cx="392113" cy="0"/>
              </a:xfrm>
              <a:prstGeom prst="line">
                <a:avLst/>
              </a:prstGeom>
              <a:noFill/>
              <a:ln w="38100" cap="flat" cmpd="sng">
                <a:solidFill>
                  <a:srgbClr val="000000"/>
                </a:solidFill>
                <a:prstDash val="solid"/>
                <a:round/>
              </a:ln>
            </p:spPr>
          </p:sp>
          <p:sp>
            <p:nvSpPr>
              <p:cNvPr id="4667" name="直线"/>
              <p:cNvSpPr/>
              <p:nvPr/>
            </p:nvSpPr>
            <p:spPr>
              <a:xfrm flipV="1">
                <a:off x="7777164" y="1814512"/>
                <a:ext cx="0" cy="888998"/>
              </a:xfrm>
              <a:prstGeom prst="line">
                <a:avLst/>
              </a:prstGeom>
              <a:noFill/>
              <a:ln w="38100" cap="flat" cmpd="sng">
                <a:solidFill>
                  <a:srgbClr val="000000"/>
                </a:solidFill>
                <a:prstDash val="solid"/>
                <a:round/>
              </a:ln>
            </p:spPr>
          </p:sp>
          <p:sp>
            <p:nvSpPr>
              <p:cNvPr id="4668" name="矩形"/>
              <p:cNvSpPr/>
              <p:nvPr/>
            </p:nvSpPr>
            <p:spPr>
              <a:xfrm>
                <a:off x="6938963" y="2681287"/>
                <a:ext cx="838200" cy="519111"/>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69" name="矩形"/>
              <p:cNvSpPr/>
              <p:nvPr/>
            </p:nvSpPr>
            <p:spPr>
              <a:xfrm>
                <a:off x="6024563" y="2085974"/>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670" name="矩形"/>
              <p:cNvSpPr/>
              <p:nvPr/>
            </p:nvSpPr>
            <p:spPr>
              <a:xfrm>
                <a:off x="8077200" y="1843087"/>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71" name="矩形"/>
              <p:cNvSpPr/>
              <p:nvPr/>
            </p:nvSpPr>
            <p:spPr>
              <a:xfrm>
                <a:off x="6072188" y="1995486"/>
                <a:ext cx="409575" cy="125411"/>
              </a:xfrm>
              <a:prstGeom prst="rect">
                <a:avLst/>
              </a:prstGeom>
              <a:noFill/>
              <a:ln w="38100" cap="flat" cmpd="sng">
                <a:solidFill>
                  <a:srgbClr val="000000"/>
                </a:solidFill>
                <a:prstDash val="solid"/>
                <a:miter/>
              </a:ln>
            </p:spPr>
          </p:sp>
          <p:sp>
            <p:nvSpPr>
              <p:cNvPr id="4672" name="直线"/>
              <p:cNvSpPr/>
              <p:nvPr/>
            </p:nvSpPr>
            <p:spPr>
              <a:xfrm flipH="1">
                <a:off x="5795963" y="2071687"/>
                <a:ext cx="266700" cy="0"/>
              </a:xfrm>
              <a:prstGeom prst="line">
                <a:avLst/>
              </a:prstGeom>
              <a:noFill/>
              <a:ln w="38100" cap="flat" cmpd="sng">
                <a:solidFill>
                  <a:srgbClr val="000000"/>
                </a:solidFill>
                <a:prstDash val="solid"/>
                <a:round/>
              </a:ln>
            </p:spPr>
          </p:sp>
          <p:sp>
            <p:nvSpPr>
              <p:cNvPr id="4673" name="矩形" descr="40%"/>
              <p:cNvSpPr/>
              <p:nvPr/>
            </p:nvSpPr>
            <p:spPr>
              <a:xfrm>
                <a:off x="6783388" y="1279525"/>
                <a:ext cx="822325" cy="982661"/>
              </a:xfrm>
              <a:prstGeom prst="rect">
                <a:avLst/>
              </a:prstGeom>
              <a:noFill/>
              <a:ln w="38100" cap="flat" cmpd="sng">
                <a:solidFill>
                  <a:srgbClr val="000000"/>
                </a:solidFill>
                <a:prstDash val="solid"/>
                <a:miter/>
              </a:ln>
            </p:spPr>
          </p:sp>
          <p:sp>
            <p:nvSpPr>
              <p:cNvPr id="4674" name="矩形"/>
              <p:cNvSpPr/>
              <p:nvPr/>
            </p:nvSpPr>
            <p:spPr>
              <a:xfrm>
                <a:off x="6772275" y="1792287"/>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75" name="矩形"/>
              <p:cNvSpPr/>
              <p:nvPr/>
            </p:nvSpPr>
            <p:spPr>
              <a:xfrm>
                <a:off x="7277101" y="1568450"/>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76" name="矩形"/>
              <p:cNvSpPr/>
              <p:nvPr/>
            </p:nvSpPr>
            <p:spPr>
              <a:xfrm>
                <a:off x="7116764" y="1222375"/>
                <a:ext cx="836611"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77" name="直线"/>
              <p:cNvSpPr/>
              <p:nvPr/>
            </p:nvSpPr>
            <p:spPr>
              <a:xfrm>
                <a:off x="6465888" y="2057400"/>
                <a:ext cx="315911" cy="0"/>
              </a:xfrm>
              <a:prstGeom prst="line">
                <a:avLst/>
              </a:prstGeom>
              <a:noFill/>
              <a:ln w="38100" cap="flat" cmpd="sng">
                <a:solidFill>
                  <a:srgbClr val="000000"/>
                </a:solidFill>
                <a:prstDash val="solid"/>
                <a:round/>
              </a:ln>
            </p:spPr>
          </p:sp>
          <p:sp>
            <p:nvSpPr>
              <p:cNvPr id="4678" name="直线"/>
              <p:cNvSpPr/>
              <p:nvPr/>
            </p:nvSpPr>
            <p:spPr>
              <a:xfrm>
                <a:off x="7605713" y="1797050"/>
                <a:ext cx="403225" cy="0"/>
              </a:xfrm>
              <a:prstGeom prst="line">
                <a:avLst/>
              </a:prstGeom>
              <a:noFill/>
              <a:ln w="38100" cap="flat" cmpd="sng">
                <a:solidFill>
                  <a:srgbClr val="000000"/>
                </a:solidFill>
                <a:prstDash val="solid"/>
                <a:round/>
              </a:ln>
            </p:spPr>
          </p:sp>
          <p:sp>
            <p:nvSpPr>
              <p:cNvPr id="4679" name="直线"/>
              <p:cNvSpPr/>
              <p:nvPr/>
            </p:nvSpPr>
            <p:spPr>
              <a:xfrm>
                <a:off x="6465888" y="1646236"/>
                <a:ext cx="315911" cy="0"/>
              </a:xfrm>
              <a:prstGeom prst="line">
                <a:avLst/>
              </a:prstGeom>
              <a:noFill/>
              <a:ln w="38100" cap="flat" cmpd="sng">
                <a:solidFill>
                  <a:srgbClr val="000000"/>
                </a:solidFill>
                <a:prstDash val="solid"/>
                <a:round/>
              </a:ln>
            </p:spPr>
          </p:sp>
          <p:sp>
            <p:nvSpPr>
              <p:cNvPr id="4680" name="矩形"/>
              <p:cNvSpPr/>
              <p:nvPr/>
            </p:nvSpPr>
            <p:spPr>
              <a:xfrm>
                <a:off x="6783388" y="1360487"/>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81" name="矩形"/>
              <p:cNvSpPr/>
              <p:nvPr/>
            </p:nvSpPr>
            <p:spPr>
              <a:xfrm rot="5400000">
                <a:off x="6891337" y="1241425"/>
                <a:ext cx="371473"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82" name="椭圆"/>
              <p:cNvSpPr/>
              <p:nvPr/>
            </p:nvSpPr>
            <p:spPr>
              <a:xfrm>
                <a:off x="8001001" y="1743075"/>
                <a:ext cx="100012" cy="100012"/>
              </a:xfrm>
              <a:prstGeom prst="ellipse">
                <a:avLst/>
              </a:prstGeom>
              <a:noFill/>
              <a:ln w="38100" cap="flat" cmpd="sng">
                <a:solidFill>
                  <a:srgbClr val="000000"/>
                </a:solidFill>
                <a:prstDash val="solid"/>
                <a:round/>
              </a:ln>
            </p:spPr>
          </p:sp>
          <p:grpSp>
            <p:nvGrpSpPr>
              <p:cNvPr id="4687" name="组合"/>
              <p:cNvGrpSpPr/>
              <p:nvPr/>
            </p:nvGrpSpPr>
            <p:grpSpPr>
              <a:xfrm>
                <a:off x="7924801" y="2428875"/>
                <a:ext cx="234948" cy="328613"/>
                <a:chOff x="7924801" y="2428875"/>
                <a:chExt cx="234948" cy="328613"/>
              </a:xfrm>
            </p:grpSpPr>
            <p:grpSp>
              <p:nvGrpSpPr>
                <p:cNvPr id="4685" name="组合"/>
                <p:cNvGrpSpPr/>
                <p:nvPr/>
              </p:nvGrpSpPr>
              <p:grpSpPr>
                <a:xfrm>
                  <a:off x="7924801" y="2514600"/>
                  <a:ext cx="234948" cy="242887"/>
                  <a:chOff x="7924801" y="2514600"/>
                  <a:chExt cx="234948" cy="242887"/>
                </a:xfrm>
              </p:grpSpPr>
              <p:sp>
                <p:nvSpPr>
                  <p:cNvPr id="4683" name="直线"/>
                  <p:cNvSpPr/>
                  <p:nvPr/>
                </p:nvSpPr>
                <p:spPr>
                  <a:xfrm>
                    <a:off x="7924801" y="2757488"/>
                    <a:ext cx="234948" cy="0"/>
                  </a:xfrm>
                  <a:prstGeom prst="line">
                    <a:avLst/>
                  </a:prstGeom>
                  <a:noFill/>
                  <a:ln w="38100" cap="flat" cmpd="sng">
                    <a:solidFill>
                      <a:srgbClr val="000000"/>
                    </a:solidFill>
                    <a:prstDash val="solid"/>
                    <a:round/>
                  </a:ln>
                </p:spPr>
              </p:sp>
              <p:sp>
                <p:nvSpPr>
                  <p:cNvPr id="4684" name="直线"/>
                  <p:cNvSpPr/>
                  <p:nvPr/>
                </p:nvSpPr>
                <p:spPr>
                  <a:xfrm>
                    <a:off x="8046722" y="2514600"/>
                    <a:ext cx="0" cy="242886"/>
                  </a:xfrm>
                  <a:prstGeom prst="line">
                    <a:avLst/>
                  </a:prstGeom>
                  <a:noFill/>
                  <a:ln w="38100" cap="flat" cmpd="sng">
                    <a:solidFill>
                      <a:srgbClr val="000000"/>
                    </a:solidFill>
                    <a:prstDash val="solid"/>
                    <a:round/>
                  </a:ln>
                </p:spPr>
              </p:sp>
            </p:grpSp>
            <p:sp>
              <p:nvSpPr>
                <p:cNvPr id="4686" name="椭圆"/>
                <p:cNvSpPr/>
                <p:nvPr/>
              </p:nvSpPr>
              <p:spPr>
                <a:xfrm>
                  <a:off x="8001001" y="2428875"/>
                  <a:ext cx="100012" cy="100011"/>
                </a:xfrm>
                <a:prstGeom prst="ellipse">
                  <a:avLst/>
                </a:prstGeom>
                <a:noFill/>
                <a:ln w="38100" cap="flat" cmpd="sng">
                  <a:solidFill>
                    <a:srgbClr val="000000"/>
                  </a:solidFill>
                  <a:prstDash val="solid"/>
                  <a:round/>
                </a:ln>
              </p:spPr>
            </p:sp>
          </p:grpSp>
          <p:sp>
            <p:nvSpPr>
              <p:cNvPr id="4688" name="矩形"/>
              <p:cNvSpPr/>
              <p:nvPr/>
            </p:nvSpPr>
            <p:spPr>
              <a:xfrm>
                <a:off x="8077200" y="1552574"/>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89" name="矩形"/>
              <p:cNvSpPr/>
              <p:nvPr/>
            </p:nvSpPr>
            <p:spPr>
              <a:xfrm>
                <a:off x="8077200" y="2238374"/>
                <a:ext cx="457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692" name="组合"/>
              <p:cNvGrpSpPr/>
              <p:nvPr/>
            </p:nvGrpSpPr>
            <p:grpSpPr>
              <a:xfrm>
                <a:off x="5643562" y="2071688"/>
                <a:ext cx="306387" cy="312737"/>
                <a:chOff x="5643562" y="2071688"/>
                <a:chExt cx="306387" cy="312737"/>
              </a:xfrm>
            </p:grpSpPr>
            <p:sp>
              <p:nvSpPr>
                <p:cNvPr id="4690" name="直线"/>
                <p:cNvSpPr/>
                <p:nvPr/>
              </p:nvSpPr>
              <p:spPr>
                <a:xfrm>
                  <a:off x="5643562" y="2376488"/>
                  <a:ext cx="306387" cy="7937"/>
                </a:xfrm>
                <a:prstGeom prst="line">
                  <a:avLst/>
                </a:prstGeom>
                <a:noFill/>
                <a:ln w="38100" cap="flat" cmpd="sng">
                  <a:solidFill>
                    <a:srgbClr val="000000"/>
                  </a:solidFill>
                  <a:prstDash val="solid"/>
                  <a:round/>
                </a:ln>
              </p:spPr>
            </p:sp>
            <p:sp>
              <p:nvSpPr>
                <p:cNvPr id="4691" name="直线"/>
                <p:cNvSpPr/>
                <p:nvPr/>
              </p:nvSpPr>
              <p:spPr>
                <a:xfrm>
                  <a:off x="5795962" y="2071688"/>
                  <a:ext cx="12700" cy="312737"/>
                </a:xfrm>
                <a:prstGeom prst="line">
                  <a:avLst/>
                </a:prstGeom>
                <a:noFill/>
                <a:ln w="38100" cap="flat" cmpd="sng">
                  <a:solidFill>
                    <a:srgbClr val="000000"/>
                  </a:solidFill>
                  <a:prstDash val="solid"/>
                  <a:round/>
                </a:ln>
              </p:spPr>
            </p:sp>
          </p:grpSp>
        </p:grpSp>
        <p:sp>
          <p:nvSpPr>
            <p:cNvPr id="4694" name="直线"/>
            <p:cNvSpPr/>
            <p:nvPr/>
          </p:nvSpPr>
          <p:spPr>
            <a:xfrm flipH="1">
              <a:off x="5608636" y="700087"/>
              <a:ext cx="2324100" cy="0"/>
            </a:xfrm>
            <a:prstGeom prst="line">
              <a:avLst/>
            </a:prstGeom>
            <a:noFill/>
            <a:ln w="38100" cap="flat" cmpd="sng">
              <a:solidFill>
                <a:srgbClr val="CC0000"/>
              </a:solidFill>
              <a:prstDash val="dash"/>
              <a:round/>
              <a:tailEnd type="triangle" w="med" len="med"/>
            </a:ln>
          </p:spPr>
        </p:sp>
        <p:sp>
          <p:nvSpPr>
            <p:cNvPr id="4695" name="直线"/>
            <p:cNvSpPr/>
            <p:nvPr/>
          </p:nvSpPr>
          <p:spPr>
            <a:xfrm>
              <a:off x="7924801" y="700087"/>
              <a:ext cx="0" cy="990599"/>
            </a:xfrm>
            <a:prstGeom prst="line">
              <a:avLst/>
            </a:prstGeom>
            <a:noFill/>
            <a:ln w="38100" cap="flat" cmpd="sng">
              <a:solidFill>
                <a:srgbClr val="CC0000"/>
              </a:solidFill>
              <a:prstDash val="dash"/>
              <a:round/>
            </a:ln>
          </p:spPr>
        </p:sp>
        <p:sp>
          <p:nvSpPr>
            <p:cNvPr id="4696" name="矩形"/>
            <p:cNvSpPr/>
            <p:nvPr/>
          </p:nvSpPr>
          <p:spPr>
            <a:xfrm>
              <a:off x="6019799" y="90488"/>
              <a:ext cx="838200" cy="457199"/>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充电</a:t>
              </a:r>
              <a:endParaRPr lang="zh-CN" altLang="en-US" sz="24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700" name="组合"/>
            <p:cNvGrpSpPr/>
            <p:nvPr/>
          </p:nvGrpSpPr>
          <p:grpSpPr>
            <a:xfrm>
              <a:off x="5715000" y="1538287"/>
              <a:ext cx="1143000" cy="609600"/>
              <a:chOff x="5715000" y="1538287"/>
              <a:chExt cx="1143000" cy="609600"/>
            </a:xfrm>
          </p:grpSpPr>
          <p:sp>
            <p:nvSpPr>
              <p:cNvPr id="4697" name="矩形"/>
              <p:cNvSpPr/>
              <p:nvPr/>
            </p:nvSpPr>
            <p:spPr>
              <a:xfrm>
                <a:off x="6013450" y="1538287"/>
                <a:ext cx="692150"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4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698" name="矩形"/>
              <p:cNvSpPr/>
              <p:nvPr/>
            </p:nvSpPr>
            <p:spPr>
              <a:xfrm>
                <a:off x="6470650" y="1543050"/>
                <a:ext cx="3873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699" name="矩形"/>
              <p:cNvSpPr/>
              <p:nvPr/>
            </p:nvSpPr>
            <p:spPr>
              <a:xfrm>
                <a:off x="5715000" y="1543050"/>
                <a:ext cx="3619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4701" name="椭圆"/>
            <p:cNvSpPr/>
            <p:nvPr/>
          </p:nvSpPr>
          <p:spPr>
            <a:xfrm>
              <a:off x="7732712" y="1766888"/>
              <a:ext cx="79374" cy="79375"/>
            </a:xfrm>
            <a:prstGeom prst="ellipse">
              <a:avLst/>
            </a:prstGeom>
            <a:solidFill>
              <a:schemeClr val="tx1"/>
            </a:solidFill>
            <a:ln w="9525" cap="flat" cmpd="sng">
              <a:solidFill>
                <a:srgbClr val="000000"/>
              </a:solidFill>
              <a:prstDash val="solid"/>
              <a:round/>
            </a:ln>
          </p:spPr>
        </p:sp>
      </p:grpSp>
      <p:grpSp>
        <p:nvGrpSpPr>
          <p:cNvPr id="4755" name="组合"/>
          <p:cNvGrpSpPr/>
          <p:nvPr/>
        </p:nvGrpSpPr>
        <p:grpSpPr>
          <a:xfrm>
            <a:off x="5562600" y="3290888"/>
            <a:ext cx="3271837" cy="2957511"/>
            <a:chOff x="5562600" y="3290888"/>
            <a:chExt cx="3271837" cy="2957511"/>
          </a:xfrm>
        </p:grpSpPr>
        <p:grpSp>
          <p:nvGrpSpPr>
            <p:cNvPr id="4714" name="组合"/>
            <p:cNvGrpSpPr/>
            <p:nvPr/>
          </p:nvGrpSpPr>
          <p:grpSpPr>
            <a:xfrm>
              <a:off x="5562600" y="3290888"/>
              <a:ext cx="2300287" cy="1600198"/>
              <a:chOff x="5562600" y="3290888"/>
              <a:chExt cx="2300287" cy="1600198"/>
            </a:xfrm>
          </p:grpSpPr>
          <p:sp>
            <p:nvSpPr>
              <p:cNvPr id="4703" name="直线"/>
              <p:cNvSpPr/>
              <p:nvPr/>
            </p:nvSpPr>
            <p:spPr>
              <a:xfrm flipH="1">
                <a:off x="6126161" y="3933825"/>
                <a:ext cx="792162" cy="0"/>
              </a:xfrm>
              <a:prstGeom prst="line">
                <a:avLst/>
              </a:prstGeom>
              <a:noFill/>
              <a:ln w="38100" cap="flat" cmpd="sng">
                <a:solidFill>
                  <a:srgbClr val="000000"/>
                </a:solidFill>
                <a:prstDash val="solid"/>
                <a:round/>
              </a:ln>
            </p:spPr>
          </p:sp>
          <p:sp>
            <p:nvSpPr>
              <p:cNvPr id="4704" name="直线"/>
              <p:cNvSpPr/>
              <p:nvPr/>
            </p:nvSpPr>
            <p:spPr>
              <a:xfrm>
                <a:off x="7467600" y="3933825"/>
                <a:ext cx="395287" cy="0"/>
              </a:xfrm>
              <a:prstGeom prst="line">
                <a:avLst/>
              </a:prstGeom>
              <a:noFill/>
              <a:ln w="38100" cap="flat" cmpd="sng">
                <a:solidFill>
                  <a:srgbClr val="000000"/>
                </a:solidFill>
                <a:prstDash val="solid"/>
                <a:round/>
              </a:ln>
            </p:spPr>
          </p:sp>
          <p:sp>
            <p:nvSpPr>
              <p:cNvPr id="4705" name="矩形"/>
              <p:cNvSpPr/>
              <p:nvPr/>
            </p:nvSpPr>
            <p:spPr>
              <a:xfrm>
                <a:off x="6902448" y="3848100"/>
                <a:ext cx="565148" cy="173037"/>
              </a:xfrm>
              <a:prstGeom prst="rect">
                <a:avLst/>
              </a:prstGeom>
              <a:noFill/>
              <a:ln w="38100" cap="flat" cmpd="sng">
                <a:solidFill>
                  <a:srgbClr val="000000"/>
                </a:solidFill>
                <a:prstDash val="solid"/>
                <a:miter/>
              </a:ln>
            </p:spPr>
          </p:sp>
          <p:sp>
            <p:nvSpPr>
              <p:cNvPr id="4706" name="矩形"/>
              <p:cNvSpPr/>
              <p:nvPr/>
            </p:nvSpPr>
            <p:spPr>
              <a:xfrm>
                <a:off x="6878637" y="3325813"/>
                <a:ext cx="665162"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F</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07" name="直线"/>
              <p:cNvSpPr/>
              <p:nvPr/>
            </p:nvSpPr>
            <p:spPr>
              <a:xfrm flipV="1">
                <a:off x="7854950" y="3933825"/>
                <a:ext cx="0" cy="957261"/>
              </a:xfrm>
              <a:prstGeom prst="line">
                <a:avLst/>
              </a:prstGeom>
              <a:noFill/>
              <a:ln w="38100" cap="flat" cmpd="sng">
                <a:solidFill>
                  <a:srgbClr val="000000"/>
                </a:solidFill>
                <a:prstDash val="solid"/>
                <a:round/>
              </a:ln>
            </p:spPr>
          </p:sp>
          <p:sp>
            <p:nvSpPr>
              <p:cNvPr id="4708" name="直线"/>
              <p:cNvSpPr/>
              <p:nvPr/>
            </p:nvSpPr>
            <p:spPr>
              <a:xfrm flipV="1">
                <a:off x="6553200" y="3929063"/>
                <a:ext cx="0" cy="755649"/>
              </a:xfrm>
              <a:prstGeom prst="line">
                <a:avLst/>
              </a:prstGeom>
              <a:noFill/>
              <a:ln w="38100" cap="flat" cmpd="sng">
                <a:solidFill>
                  <a:srgbClr val="000000"/>
                </a:solidFill>
                <a:prstDash val="solid"/>
                <a:round/>
              </a:ln>
            </p:spPr>
          </p:sp>
          <p:sp>
            <p:nvSpPr>
              <p:cNvPr id="4709" name="直线"/>
              <p:cNvSpPr/>
              <p:nvPr/>
            </p:nvSpPr>
            <p:spPr>
              <a:xfrm>
                <a:off x="6126161" y="3760787"/>
                <a:ext cx="0" cy="347661"/>
              </a:xfrm>
              <a:prstGeom prst="line">
                <a:avLst/>
              </a:prstGeom>
              <a:noFill/>
              <a:ln w="38100" cap="flat" cmpd="sng">
                <a:solidFill>
                  <a:srgbClr val="000000"/>
                </a:solidFill>
                <a:prstDash val="solid"/>
                <a:round/>
              </a:ln>
            </p:spPr>
          </p:sp>
          <p:sp>
            <p:nvSpPr>
              <p:cNvPr id="4710" name="直线"/>
              <p:cNvSpPr/>
              <p:nvPr/>
            </p:nvSpPr>
            <p:spPr>
              <a:xfrm flipV="1">
                <a:off x="5965826" y="3760788"/>
                <a:ext cx="0" cy="347661"/>
              </a:xfrm>
              <a:prstGeom prst="line">
                <a:avLst/>
              </a:prstGeom>
              <a:noFill/>
              <a:ln w="38100" cap="flat" cmpd="sng">
                <a:solidFill>
                  <a:srgbClr val="000000"/>
                </a:solidFill>
                <a:prstDash val="solid"/>
                <a:round/>
              </a:ln>
            </p:spPr>
          </p:sp>
          <p:sp>
            <p:nvSpPr>
              <p:cNvPr id="4711" name="直线"/>
              <p:cNvSpPr/>
              <p:nvPr/>
            </p:nvSpPr>
            <p:spPr>
              <a:xfrm flipH="1">
                <a:off x="5562600" y="3933825"/>
                <a:ext cx="403225" cy="0"/>
              </a:xfrm>
              <a:prstGeom prst="line">
                <a:avLst/>
              </a:prstGeom>
              <a:noFill/>
              <a:ln w="38100" cap="flat" cmpd="sng">
                <a:solidFill>
                  <a:srgbClr val="000000"/>
                </a:solidFill>
                <a:prstDash val="solid"/>
                <a:round/>
              </a:ln>
            </p:spPr>
          </p:sp>
          <p:sp>
            <p:nvSpPr>
              <p:cNvPr id="4712" name="直线"/>
              <p:cNvSpPr/>
              <p:nvPr/>
            </p:nvSpPr>
            <p:spPr>
              <a:xfrm>
                <a:off x="5562600" y="3760787"/>
                <a:ext cx="0" cy="347661"/>
              </a:xfrm>
              <a:prstGeom prst="line">
                <a:avLst/>
              </a:prstGeom>
              <a:noFill/>
              <a:ln w="38100" cap="flat" cmpd="sng">
                <a:solidFill>
                  <a:srgbClr val="000000"/>
                </a:solidFill>
                <a:prstDash val="solid"/>
                <a:round/>
              </a:ln>
            </p:spPr>
          </p:sp>
          <p:sp>
            <p:nvSpPr>
              <p:cNvPr id="4713" name="矩形"/>
              <p:cNvSpPr/>
              <p:nvPr/>
            </p:nvSpPr>
            <p:spPr>
              <a:xfrm>
                <a:off x="5830887" y="3290888"/>
                <a:ext cx="646111"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grpSp>
          <p:nvGrpSpPr>
            <p:cNvPr id="4718" name="组合"/>
            <p:cNvGrpSpPr/>
            <p:nvPr/>
          </p:nvGrpSpPr>
          <p:grpSpPr>
            <a:xfrm>
              <a:off x="5638801" y="3748087"/>
              <a:ext cx="844549" cy="725486"/>
              <a:chOff x="5638801" y="3748087"/>
              <a:chExt cx="844549" cy="725486"/>
            </a:xfrm>
          </p:grpSpPr>
          <p:sp>
            <p:nvSpPr>
              <p:cNvPr id="4715" name="矩形"/>
              <p:cNvSpPr/>
              <p:nvPr/>
            </p:nvSpPr>
            <p:spPr>
              <a:xfrm>
                <a:off x="5791200" y="3954462"/>
                <a:ext cx="609600"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C</a:t>
                </a:r>
                <a:endParaRPr lang="zh-CN" altLang="en-US"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16" name="矩形"/>
              <p:cNvSpPr/>
              <p:nvPr/>
            </p:nvSpPr>
            <p:spPr>
              <a:xfrm>
                <a:off x="6096001" y="3748087"/>
                <a:ext cx="3873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717" name="矩形"/>
              <p:cNvSpPr/>
              <p:nvPr/>
            </p:nvSpPr>
            <p:spPr>
              <a:xfrm>
                <a:off x="5638801" y="3748087"/>
                <a:ext cx="3619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grpSp>
          <p:nvGrpSpPr>
            <p:cNvPr id="4749" name="组合"/>
            <p:cNvGrpSpPr/>
            <p:nvPr/>
          </p:nvGrpSpPr>
          <p:grpSpPr>
            <a:xfrm>
              <a:off x="5715000" y="4270375"/>
              <a:ext cx="3119437" cy="1978024"/>
              <a:chOff x="5715000" y="4270375"/>
              <a:chExt cx="3119437" cy="1978024"/>
            </a:xfrm>
          </p:grpSpPr>
          <p:sp>
            <p:nvSpPr>
              <p:cNvPr id="4719" name="矩形"/>
              <p:cNvSpPr/>
              <p:nvPr/>
            </p:nvSpPr>
            <p:spPr>
              <a:xfrm rot="10800000">
                <a:off x="7078663" y="5653087"/>
                <a:ext cx="388937" cy="152400"/>
              </a:xfrm>
              <a:prstGeom prst="rect">
                <a:avLst/>
              </a:prstGeom>
              <a:noFill/>
              <a:ln w="38100" cap="flat" cmpd="sng">
                <a:solidFill>
                  <a:srgbClr val="000000"/>
                </a:solidFill>
                <a:prstDash val="solid"/>
                <a:miter/>
              </a:ln>
            </p:spPr>
          </p:sp>
          <p:sp>
            <p:nvSpPr>
              <p:cNvPr id="4720" name="直线"/>
              <p:cNvSpPr/>
              <p:nvPr/>
            </p:nvSpPr>
            <p:spPr>
              <a:xfrm>
                <a:off x="6705600" y="5119687"/>
                <a:ext cx="0" cy="633412"/>
              </a:xfrm>
              <a:prstGeom prst="line">
                <a:avLst/>
              </a:prstGeom>
              <a:noFill/>
              <a:ln w="38100" cap="flat" cmpd="sng">
                <a:solidFill>
                  <a:srgbClr val="000000"/>
                </a:solidFill>
                <a:prstDash val="solid"/>
                <a:round/>
              </a:ln>
            </p:spPr>
          </p:sp>
          <p:sp>
            <p:nvSpPr>
              <p:cNvPr id="4721" name="直线"/>
              <p:cNvSpPr/>
              <p:nvPr/>
            </p:nvSpPr>
            <p:spPr>
              <a:xfrm>
                <a:off x="6705600" y="5716586"/>
                <a:ext cx="385761" cy="0"/>
              </a:xfrm>
              <a:prstGeom prst="line">
                <a:avLst/>
              </a:prstGeom>
              <a:noFill/>
              <a:ln w="38100" cap="flat" cmpd="sng">
                <a:solidFill>
                  <a:srgbClr val="000000"/>
                </a:solidFill>
                <a:prstDash val="solid"/>
                <a:round/>
              </a:ln>
            </p:spPr>
          </p:sp>
          <p:sp>
            <p:nvSpPr>
              <p:cNvPr id="4722" name="直线"/>
              <p:cNvSpPr/>
              <p:nvPr/>
            </p:nvSpPr>
            <p:spPr>
              <a:xfrm>
                <a:off x="7461251" y="5716586"/>
                <a:ext cx="392113" cy="0"/>
              </a:xfrm>
              <a:prstGeom prst="line">
                <a:avLst/>
              </a:prstGeom>
              <a:noFill/>
              <a:ln w="38100" cap="flat" cmpd="sng">
                <a:solidFill>
                  <a:srgbClr val="000000"/>
                </a:solidFill>
                <a:prstDash val="solid"/>
                <a:round/>
              </a:ln>
            </p:spPr>
          </p:sp>
          <p:sp>
            <p:nvSpPr>
              <p:cNvPr id="4723" name="直线"/>
              <p:cNvSpPr/>
              <p:nvPr/>
            </p:nvSpPr>
            <p:spPr>
              <a:xfrm flipV="1">
                <a:off x="7848601" y="4862512"/>
                <a:ext cx="0" cy="888998"/>
              </a:xfrm>
              <a:prstGeom prst="line">
                <a:avLst/>
              </a:prstGeom>
              <a:noFill/>
              <a:ln w="38100" cap="flat" cmpd="sng">
                <a:solidFill>
                  <a:srgbClr val="000000"/>
                </a:solidFill>
                <a:prstDash val="solid"/>
                <a:round/>
              </a:ln>
            </p:spPr>
          </p:sp>
          <p:sp>
            <p:nvSpPr>
              <p:cNvPr id="4724" name="矩形"/>
              <p:cNvSpPr/>
              <p:nvPr/>
            </p:nvSpPr>
            <p:spPr>
              <a:xfrm>
                <a:off x="7010399" y="5729287"/>
                <a:ext cx="838200"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25" name="矩形"/>
              <p:cNvSpPr/>
              <p:nvPr/>
            </p:nvSpPr>
            <p:spPr>
              <a:xfrm>
                <a:off x="6096001" y="5133975"/>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26" name="矩形"/>
              <p:cNvSpPr/>
              <p:nvPr/>
            </p:nvSpPr>
            <p:spPr>
              <a:xfrm>
                <a:off x="8148638" y="4891088"/>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27" name="矩形"/>
              <p:cNvSpPr/>
              <p:nvPr/>
            </p:nvSpPr>
            <p:spPr>
              <a:xfrm>
                <a:off x="6143626" y="5043487"/>
                <a:ext cx="409574" cy="125411"/>
              </a:xfrm>
              <a:prstGeom prst="rect">
                <a:avLst/>
              </a:prstGeom>
              <a:noFill/>
              <a:ln w="38100" cap="flat" cmpd="sng">
                <a:solidFill>
                  <a:srgbClr val="000000"/>
                </a:solidFill>
                <a:prstDash val="solid"/>
                <a:miter/>
              </a:ln>
            </p:spPr>
          </p:sp>
          <p:sp>
            <p:nvSpPr>
              <p:cNvPr id="4728" name="直线"/>
              <p:cNvSpPr/>
              <p:nvPr/>
            </p:nvSpPr>
            <p:spPr>
              <a:xfrm flipH="1">
                <a:off x="5867400" y="5119687"/>
                <a:ext cx="266700" cy="0"/>
              </a:xfrm>
              <a:prstGeom prst="line">
                <a:avLst/>
              </a:prstGeom>
              <a:noFill/>
              <a:ln w="38100" cap="flat" cmpd="sng">
                <a:solidFill>
                  <a:srgbClr val="000000"/>
                </a:solidFill>
                <a:prstDash val="solid"/>
                <a:round/>
              </a:ln>
            </p:spPr>
          </p:sp>
          <p:sp>
            <p:nvSpPr>
              <p:cNvPr id="4729" name="矩形" descr="40%"/>
              <p:cNvSpPr/>
              <p:nvPr/>
            </p:nvSpPr>
            <p:spPr>
              <a:xfrm>
                <a:off x="6854825" y="4327525"/>
                <a:ext cx="822323" cy="982661"/>
              </a:xfrm>
              <a:prstGeom prst="rect">
                <a:avLst/>
              </a:prstGeom>
              <a:noFill/>
              <a:ln w="38100" cap="flat" cmpd="sng">
                <a:solidFill>
                  <a:srgbClr val="000000"/>
                </a:solidFill>
                <a:prstDash val="solid"/>
                <a:miter/>
              </a:ln>
            </p:spPr>
          </p:sp>
          <p:sp>
            <p:nvSpPr>
              <p:cNvPr id="4730" name="矩形"/>
              <p:cNvSpPr/>
              <p:nvPr/>
            </p:nvSpPr>
            <p:spPr>
              <a:xfrm>
                <a:off x="6843713" y="4840287"/>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31" name="矩形"/>
              <p:cNvSpPr/>
              <p:nvPr/>
            </p:nvSpPr>
            <p:spPr>
              <a:xfrm>
                <a:off x="7348538" y="4616450"/>
                <a:ext cx="638175" cy="519113"/>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32" name="矩形"/>
              <p:cNvSpPr/>
              <p:nvPr/>
            </p:nvSpPr>
            <p:spPr>
              <a:xfrm>
                <a:off x="7188201" y="4270375"/>
                <a:ext cx="836611"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33" name="直线"/>
              <p:cNvSpPr/>
              <p:nvPr/>
            </p:nvSpPr>
            <p:spPr>
              <a:xfrm>
                <a:off x="6537325" y="5105400"/>
                <a:ext cx="315911" cy="0"/>
              </a:xfrm>
              <a:prstGeom prst="line">
                <a:avLst/>
              </a:prstGeom>
              <a:noFill/>
              <a:ln w="38100" cap="flat" cmpd="sng">
                <a:solidFill>
                  <a:srgbClr val="000000"/>
                </a:solidFill>
                <a:prstDash val="solid"/>
                <a:round/>
              </a:ln>
            </p:spPr>
          </p:sp>
          <p:sp>
            <p:nvSpPr>
              <p:cNvPr id="4734" name="直线"/>
              <p:cNvSpPr/>
              <p:nvPr/>
            </p:nvSpPr>
            <p:spPr>
              <a:xfrm>
                <a:off x="7677150" y="4845050"/>
                <a:ext cx="403225" cy="0"/>
              </a:xfrm>
              <a:prstGeom prst="line">
                <a:avLst/>
              </a:prstGeom>
              <a:noFill/>
              <a:ln w="38100" cap="flat" cmpd="sng">
                <a:solidFill>
                  <a:srgbClr val="000000"/>
                </a:solidFill>
                <a:prstDash val="solid"/>
                <a:round/>
              </a:ln>
            </p:spPr>
          </p:sp>
          <p:sp>
            <p:nvSpPr>
              <p:cNvPr id="4735" name="直线"/>
              <p:cNvSpPr/>
              <p:nvPr/>
            </p:nvSpPr>
            <p:spPr>
              <a:xfrm>
                <a:off x="6537325" y="4694238"/>
                <a:ext cx="315911" cy="0"/>
              </a:xfrm>
              <a:prstGeom prst="line">
                <a:avLst/>
              </a:prstGeom>
              <a:noFill/>
              <a:ln w="38100" cap="flat" cmpd="sng">
                <a:solidFill>
                  <a:srgbClr val="000000"/>
                </a:solidFill>
                <a:prstDash val="solid"/>
                <a:round/>
              </a:ln>
            </p:spPr>
          </p:sp>
          <p:sp>
            <p:nvSpPr>
              <p:cNvPr id="4736" name="矩形"/>
              <p:cNvSpPr/>
              <p:nvPr/>
            </p:nvSpPr>
            <p:spPr>
              <a:xfrm>
                <a:off x="6854825" y="4408487"/>
                <a:ext cx="522286"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37" name="矩形"/>
              <p:cNvSpPr/>
              <p:nvPr/>
            </p:nvSpPr>
            <p:spPr>
              <a:xfrm rot="5400000">
                <a:off x="6962776" y="4289425"/>
                <a:ext cx="371473"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38" name="椭圆"/>
              <p:cNvSpPr/>
              <p:nvPr/>
            </p:nvSpPr>
            <p:spPr>
              <a:xfrm>
                <a:off x="8072438" y="4791075"/>
                <a:ext cx="100012" cy="100012"/>
              </a:xfrm>
              <a:prstGeom prst="ellipse">
                <a:avLst/>
              </a:prstGeom>
              <a:noFill/>
              <a:ln w="38100" cap="flat" cmpd="sng">
                <a:solidFill>
                  <a:srgbClr val="000000"/>
                </a:solidFill>
                <a:prstDash val="solid"/>
                <a:round/>
              </a:ln>
            </p:spPr>
          </p:sp>
          <p:grpSp>
            <p:nvGrpSpPr>
              <p:cNvPr id="4743" name="组合"/>
              <p:cNvGrpSpPr/>
              <p:nvPr/>
            </p:nvGrpSpPr>
            <p:grpSpPr>
              <a:xfrm>
                <a:off x="7996238" y="5476875"/>
                <a:ext cx="234948" cy="328614"/>
                <a:chOff x="7996238" y="5476875"/>
                <a:chExt cx="234948" cy="328614"/>
              </a:xfrm>
            </p:grpSpPr>
            <p:grpSp>
              <p:nvGrpSpPr>
                <p:cNvPr id="4741" name="组合"/>
                <p:cNvGrpSpPr/>
                <p:nvPr/>
              </p:nvGrpSpPr>
              <p:grpSpPr>
                <a:xfrm>
                  <a:off x="7996238" y="5562601"/>
                  <a:ext cx="234948" cy="242887"/>
                  <a:chOff x="7996238" y="5562601"/>
                  <a:chExt cx="234948" cy="242887"/>
                </a:xfrm>
              </p:grpSpPr>
              <p:sp>
                <p:nvSpPr>
                  <p:cNvPr id="4739" name="直线"/>
                  <p:cNvSpPr/>
                  <p:nvPr/>
                </p:nvSpPr>
                <p:spPr>
                  <a:xfrm>
                    <a:off x="7996238" y="5805488"/>
                    <a:ext cx="234948" cy="0"/>
                  </a:xfrm>
                  <a:prstGeom prst="line">
                    <a:avLst/>
                  </a:prstGeom>
                  <a:noFill/>
                  <a:ln w="38100" cap="flat" cmpd="sng">
                    <a:solidFill>
                      <a:srgbClr val="000000"/>
                    </a:solidFill>
                    <a:prstDash val="solid"/>
                    <a:round/>
                  </a:ln>
                </p:spPr>
              </p:sp>
              <p:sp>
                <p:nvSpPr>
                  <p:cNvPr id="4740" name="直线"/>
                  <p:cNvSpPr/>
                  <p:nvPr/>
                </p:nvSpPr>
                <p:spPr>
                  <a:xfrm>
                    <a:off x="8118159" y="5562601"/>
                    <a:ext cx="0" cy="242887"/>
                  </a:xfrm>
                  <a:prstGeom prst="line">
                    <a:avLst/>
                  </a:prstGeom>
                  <a:noFill/>
                  <a:ln w="38100" cap="flat" cmpd="sng">
                    <a:solidFill>
                      <a:srgbClr val="000000"/>
                    </a:solidFill>
                    <a:prstDash val="solid"/>
                    <a:round/>
                  </a:ln>
                </p:spPr>
              </p:sp>
            </p:grpSp>
            <p:sp>
              <p:nvSpPr>
                <p:cNvPr id="4742" name="椭圆"/>
                <p:cNvSpPr/>
                <p:nvPr/>
              </p:nvSpPr>
              <p:spPr>
                <a:xfrm>
                  <a:off x="8072438" y="5476875"/>
                  <a:ext cx="100012" cy="100012"/>
                </a:xfrm>
                <a:prstGeom prst="ellipse">
                  <a:avLst/>
                </a:prstGeom>
                <a:noFill/>
                <a:ln w="38100" cap="flat" cmpd="sng">
                  <a:solidFill>
                    <a:srgbClr val="000000"/>
                  </a:solidFill>
                  <a:prstDash val="solid"/>
                  <a:round/>
                </a:ln>
              </p:spPr>
            </p:sp>
          </p:grpSp>
          <p:sp>
            <p:nvSpPr>
              <p:cNvPr id="4744" name="矩形"/>
              <p:cNvSpPr/>
              <p:nvPr/>
            </p:nvSpPr>
            <p:spPr>
              <a:xfrm>
                <a:off x="8148638" y="4600575"/>
                <a:ext cx="457198"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45" name="矩形"/>
              <p:cNvSpPr/>
              <p:nvPr/>
            </p:nvSpPr>
            <p:spPr>
              <a:xfrm>
                <a:off x="8148638" y="5286375"/>
                <a:ext cx="457198"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748" name="组合"/>
              <p:cNvGrpSpPr/>
              <p:nvPr/>
            </p:nvGrpSpPr>
            <p:grpSpPr>
              <a:xfrm>
                <a:off x="5715000" y="5119688"/>
                <a:ext cx="306387" cy="312737"/>
                <a:chOff x="5715000" y="5119688"/>
                <a:chExt cx="306387" cy="312737"/>
              </a:xfrm>
            </p:grpSpPr>
            <p:sp>
              <p:nvSpPr>
                <p:cNvPr id="4746" name="直线"/>
                <p:cNvSpPr/>
                <p:nvPr/>
              </p:nvSpPr>
              <p:spPr>
                <a:xfrm>
                  <a:off x="5715000" y="5424488"/>
                  <a:ext cx="306387" cy="7937"/>
                </a:xfrm>
                <a:prstGeom prst="line">
                  <a:avLst/>
                </a:prstGeom>
                <a:noFill/>
                <a:ln w="38100" cap="flat" cmpd="sng">
                  <a:solidFill>
                    <a:srgbClr val="000000"/>
                  </a:solidFill>
                  <a:prstDash val="solid"/>
                  <a:round/>
                </a:ln>
              </p:spPr>
            </p:sp>
            <p:sp>
              <p:nvSpPr>
                <p:cNvPr id="4747" name="直线"/>
                <p:cNvSpPr/>
                <p:nvPr/>
              </p:nvSpPr>
              <p:spPr>
                <a:xfrm>
                  <a:off x="5867400" y="5119688"/>
                  <a:ext cx="12700" cy="312737"/>
                </a:xfrm>
                <a:prstGeom prst="line">
                  <a:avLst/>
                </a:prstGeom>
                <a:noFill/>
                <a:ln w="38100" cap="flat" cmpd="sng">
                  <a:solidFill>
                    <a:srgbClr val="000000"/>
                  </a:solidFill>
                  <a:prstDash val="solid"/>
                  <a:round/>
                </a:ln>
              </p:spPr>
            </p:sp>
          </p:grpSp>
        </p:grpSp>
        <p:grpSp>
          <p:nvGrpSpPr>
            <p:cNvPr id="4753" name="组合"/>
            <p:cNvGrpSpPr/>
            <p:nvPr/>
          </p:nvGrpSpPr>
          <p:grpSpPr>
            <a:xfrm>
              <a:off x="5791199" y="4586288"/>
              <a:ext cx="1143000" cy="609598"/>
              <a:chOff x="5791199" y="4586288"/>
              <a:chExt cx="1143000" cy="609598"/>
            </a:xfrm>
          </p:grpSpPr>
          <p:sp>
            <p:nvSpPr>
              <p:cNvPr id="4750" name="矩形"/>
              <p:cNvSpPr/>
              <p:nvPr/>
            </p:nvSpPr>
            <p:spPr>
              <a:xfrm>
                <a:off x="6089649" y="4586288"/>
                <a:ext cx="692148"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endParaRPr lang="zh-CN" altLang="en-US" sz="24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751" name="矩形"/>
              <p:cNvSpPr/>
              <p:nvPr/>
            </p:nvSpPr>
            <p:spPr>
              <a:xfrm>
                <a:off x="6546849" y="4591050"/>
                <a:ext cx="387350"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752" name="矩形"/>
              <p:cNvSpPr/>
              <p:nvPr/>
            </p:nvSpPr>
            <p:spPr>
              <a:xfrm>
                <a:off x="5791199" y="4591050"/>
                <a:ext cx="361949" cy="604837"/>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20000"/>
                  </a:lnSpc>
                  <a:spcBef>
                    <a:spcPts val="0"/>
                  </a:spcBef>
                  <a:spcAft>
                    <a:spcPts val="0"/>
                  </a:spcAft>
                  <a:buNone/>
                </a:pPr>
                <a:r>
                  <a:rPr lang="en-US" altLang="zh-CN"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pSp>
        <p:sp>
          <p:nvSpPr>
            <p:cNvPr id="4754" name="椭圆"/>
            <p:cNvSpPr/>
            <p:nvPr/>
          </p:nvSpPr>
          <p:spPr>
            <a:xfrm>
              <a:off x="7808912" y="4814887"/>
              <a:ext cx="79374" cy="79374"/>
            </a:xfrm>
            <a:prstGeom prst="ellipse">
              <a:avLst/>
            </a:prstGeom>
            <a:solidFill>
              <a:schemeClr val="tx1"/>
            </a:solidFill>
            <a:ln w="9525" cap="flat" cmpd="sng">
              <a:solidFill>
                <a:srgbClr val="000000"/>
              </a:solidFill>
              <a:prstDash val="solid"/>
              <a:round/>
            </a:ln>
          </p:spPr>
        </p:sp>
      </p:grpSp>
      <p:sp>
        <p:nvSpPr>
          <p:cNvPr id="4756" name="棱台">
            <a:hlinkClick r:id="rId5" action="ppaction://program"/>
          </p:cNvPr>
          <p:cNvSpPr/>
          <p:nvPr/>
        </p:nvSpPr>
        <p:spPr>
          <a:xfrm>
            <a:off x="2667000" y="3810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rPr>
              <a:t>动画</a:t>
            </a:r>
            <a:endParaRPr lang="zh-CN" altLang="en-US" sz="1600" b="0" i="0" u="none" strike="noStrike" kern="1200" cap="none" spc="0" baseline="0">
              <a:solidFill>
                <a:srgbClr val="006600"/>
              </a:solidFill>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37"/>
                                        </p:tgtEl>
                                        <p:attrNameLst>
                                          <p:attrName>style.visibility</p:attrName>
                                        </p:attrNameLst>
                                      </p:cBhvr>
                                      <p:to>
                                        <p:strVal val="visible"/>
                                      </p:to>
                                    </p:set>
                                    <p:animEffect transition="in" filter="wipe(left)">
                                      <p:cBhvr>
                                        <p:cTn id="7" dur="500"/>
                                        <p:tgtEl>
                                          <p:spTgt spid="4637"/>
                                        </p:tgtEl>
                                      </p:cBhvr>
                                    </p:animEffect>
                                  </p:childTnLst>
                                  <p:subTnLst>
                                    <p:audio>
                                      <p:cMediaNode>
                                        <p:cTn display="0" masterRel="sameClick">
                                          <p:stCondLst>
                                            <p:cond evt="begin" delay="0">
                                              <p:tn val="5"/>
                                            </p:cond>
                                          </p:stCondLst>
                                          <p:endCondLst>
                                            <p:cond evt="onStopAudio" delay="0">
                                              <p:tgtEl>
                                                <p:sldTgt/>
                                              </p:tgtEl>
                                            </p:cond>
                                          </p:endCondLst>
                                        </p:cTn>
                                        <p:tgtEl>
                                          <p:sndTgt r:embed="rId6" name="375.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41"/>
                                        </p:tgtEl>
                                        <p:attrNameLst>
                                          <p:attrName>style.visibility</p:attrName>
                                        </p:attrNameLst>
                                      </p:cBhvr>
                                      <p:to>
                                        <p:strVal val="visible"/>
                                      </p:to>
                                    </p:set>
                                    <p:animEffect transition="in" filter="box(out)">
                                      <p:cBhvr>
                                        <p:cTn id="12" dur="500"/>
                                        <p:tgtEl>
                                          <p:spTgt spid="46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39"/>
                                        </p:tgtEl>
                                        <p:attrNameLst>
                                          <p:attrName>style.visibility</p:attrName>
                                        </p:attrNameLst>
                                      </p:cBhvr>
                                      <p:to>
                                        <p:strVal val="visible"/>
                                      </p:to>
                                    </p:set>
                                    <p:animEffect transition="in" filter="blinds(vertical)">
                                      <p:cBhvr>
                                        <p:cTn id="17" dur="500"/>
                                        <p:tgtEl>
                                          <p:spTgt spid="46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755"/>
                                        </p:tgtEl>
                                        <p:attrNameLst>
                                          <p:attrName>style.visibility</p:attrName>
                                        </p:attrNameLst>
                                      </p:cBhvr>
                                      <p:to>
                                        <p:strVal val="visible"/>
                                      </p:to>
                                    </p:set>
                                    <p:animEffect transition="in" filter="box(out)">
                                      <p:cBhvr>
                                        <p:cTn id="22" dur="500"/>
                                        <p:tgtEl>
                                          <p:spTgt spid="475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645"/>
                                        </p:tgtEl>
                                        <p:attrNameLst>
                                          <p:attrName>style.visibility</p:attrName>
                                        </p:attrNameLst>
                                      </p:cBhvr>
                                      <p:to>
                                        <p:strVal val="visible"/>
                                      </p:to>
                                    </p:set>
                                    <p:animEffect transition="in" filter="wipe(left)">
                                      <p:cBhvr>
                                        <p:cTn id="26" dur="500"/>
                                        <p:tgtEl>
                                          <p:spTgt spid="4645"/>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4646"/>
                                        </p:tgtEl>
                                        <p:attrNameLst>
                                          <p:attrName>style.visibility</p:attrName>
                                        </p:attrNameLst>
                                      </p:cBhvr>
                                      <p:to>
                                        <p:strVal val="visible"/>
                                      </p:to>
                                    </p:set>
                                    <p:animEffect transition="in" filter="wipe(up)">
                                      <p:cBhvr>
                                        <p:cTn id="30" dur="500"/>
                                        <p:tgtEl>
                                          <p:spTgt spid="464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46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638"/>
                                        </p:tgtEl>
                                        <p:attrNameLst>
                                          <p:attrName>style.visibility</p:attrName>
                                        </p:attrNameLst>
                                      </p:cBhvr>
                                      <p:to>
                                        <p:strVal val="visible"/>
                                      </p:to>
                                    </p:set>
                                    <p:animEffect transition="in" filter="wipe(left)">
                                      <p:cBhvr>
                                        <p:cTn id="38" dur="500"/>
                                        <p:tgtEl>
                                          <p:spTgt spid="463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4642"/>
                                        </p:tgtEl>
                                        <p:attrNameLst>
                                          <p:attrName>style.visibility</p:attrName>
                                        </p:attrNameLst>
                                      </p:cBhvr>
                                      <p:to>
                                        <p:strVal val="visible"/>
                                      </p:to>
                                    </p:set>
                                    <p:animEffect transition="in" filter="blinds(vertical)">
                                      <p:cBhvr>
                                        <p:cTn id="43" dur="500"/>
                                        <p:tgtEl>
                                          <p:spTgt spid="4642"/>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4" fill="hold" grpId="0" nodeType="clickEffect">
                                  <p:stCondLst>
                                    <p:cond delay="0"/>
                                  </p:stCondLst>
                                  <p:childTnLst>
                                    <p:set>
                                      <p:cBhvr>
                                        <p:cTn id="47" dur="1" fill="hold">
                                          <p:stCondLst>
                                            <p:cond delay="0"/>
                                          </p:stCondLst>
                                        </p:cTn>
                                        <p:tgtEl>
                                          <p:spTgt spid="4640"/>
                                        </p:tgtEl>
                                        <p:attrNameLst>
                                          <p:attrName>style.visibility</p:attrName>
                                        </p:attrNameLst>
                                      </p:cBhvr>
                                      <p:to>
                                        <p:strVal val="visible"/>
                                      </p:to>
                                    </p:set>
                                    <p:anim calcmode="lin" valueType="num">
                                      <p:cBhvr>
                                        <p:cTn id="48" dur="500" fill="hold"/>
                                        <p:tgtEl>
                                          <p:spTgt spid="4640"/>
                                        </p:tgtEl>
                                        <p:attrNameLst>
                                          <p:attrName>ppt_x</p:attrName>
                                        </p:attrNameLst>
                                      </p:cBhvr>
                                      <p:tavLst>
                                        <p:tav tm="0">
                                          <p:val>
                                            <p:strVal val="#ppt_x"/>
                                          </p:val>
                                        </p:tav>
                                        <p:tav tm="100000">
                                          <p:val>
                                            <p:strVal val="#ppt_x"/>
                                          </p:val>
                                        </p:tav>
                                      </p:tavLst>
                                    </p:anim>
                                    <p:anim calcmode="lin" valueType="num">
                                      <p:cBhvr>
                                        <p:cTn id="49" dur="500" fill="hold"/>
                                        <p:tgtEl>
                                          <p:spTgt spid="4640"/>
                                        </p:tgtEl>
                                        <p:attrNameLst>
                                          <p:attrName>ppt_y</p:attrName>
                                        </p:attrNameLst>
                                      </p:cBhvr>
                                      <p:tavLst>
                                        <p:tav tm="0">
                                          <p:val>
                                            <p:strVal val="#ppt_y+#ppt_h/2"/>
                                          </p:val>
                                        </p:tav>
                                        <p:tav tm="100000">
                                          <p:val>
                                            <p:strVal val="#ppt_y"/>
                                          </p:val>
                                        </p:tav>
                                      </p:tavLst>
                                    </p:anim>
                                    <p:anim calcmode="lin" valueType="num">
                                      <p:cBhvr>
                                        <p:cTn id="50" dur="500" fill="hold"/>
                                        <p:tgtEl>
                                          <p:spTgt spid="4640"/>
                                        </p:tgtEl>
                                        <p:attrNameLst>
                                          <p:attrName>ppt_w</p:attrName>
                                        </p:attrNameLst>
                                      </p:cBhvr>
                                      <p:tavLst>
                                        <p:tav tm="0">
                                          <p:val>
                                            <p:strVal val="#ppt_w"/>
                                          </p:val>
                                        </p:tav>
                                        <p:tav tm="100000">
                                          <p:val>
                                            <p:strVal val="#ppt_w"/>
                                          </p:val>
                                        </p:tav>
                                      </p:tavLst>
                                    </p:anim>
                                    <p:anim calcmode="lin" valueType="num">
                                      <p:cBhvr>
                                        <p:cTn id="51" dur="500" fill="hold"/>
                                        <p:tgtEl>
                                          <p:spTgt spid="4640"/>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1" grpId="0"/>
      <p:bldP spid="4639" grpId="0"/>
      <p:bldP spid="4755" grpId="0" animBg="1"/>
      <p:bldP spid="4645" grpId="0" animBg="1"/>
      <p:bldP spid="4646" grpId="0" animBg="1"/>
      <p:bldP spid="4643" grpId="0"/>
      <p:bldP spid="4642" grpId="0"/>
      <p:bldP spid="4640" grpId="0" animBg="1"/>
      <p:bldP spid="475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59" name="文本框"/>
          <p:cNvSpPr>
            <a:spLocks noGrp="1"/>
          </p:cNvSpPr>
          <p:nvPr>
            <p:ph type="ctrTitle"/>
          </p:nvPr>
        </p:nvSpPr>
        <p:spPr>
          <a:xfrm flipH="1">
            <a:off x="457200" y="228600"/>
            <a:ext cx="2590799"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工作波形</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grpSp>
        <p:nvGrpSpPr>
          <p:cNvPr id="4762" name="组合"/>
          <p:cNvGrpSpPr/>
          <p:nvPr/>
        </p:nvGrpSpPr>
        <p:grpSpPr>
          <a:xfrm>
            <a:off x="685797" y="900107"/>
            <a:ext cx="7848602" cy="2971804"/>
            <a:chOff x="685797" y="900107"/>
            <a:chExt cx="7848602" cy="2971804"/>
          </a:xfrm>
        </p:grpSpPr>
        <p:sp>
          <p:nvSpPr>
            <p:cNvPr id="4760" name="矩形"/>
            <p:cNvSpPr/>
            <p:nvPr/>
          </p:nvSpPr>
          <p:spPr>
            <a:xfrm>
              <a:off x="685800" y="3490913"/>
              <a:ext cx="7848599" cy="380998"/>
            </a:xfrm>
            <a:prstGeom prst="rect">
              <a:avLst/>
            </a:prstGeom>
            <a:solidFill>
              <a:schemeClr val="bg1"/>
            </a:solidFill>
            <a:ln w="9525" cap="flat" cmpd="sng">
              <a:noFill/>
              <a:prstDash val="solid"/>
              <a:round/>
            </a:ln>
          </p:spPr>
        </p:sp>
        <p:graphicFrame>
          <p:nvGraphicFramePr>
            <p:cNvPr id="4761" name="对象"/>
            <p:cNvGraphicFramePr>
              <a:graphicFrameLocks noChangeAspect="1"/>
            </p:cNvGraphicFramePr>
            <p:nvPr/>
          </p:nvGraphicFramePr>
          <p:xfrm>
            <a:off x="685797" y="900107"/>
            <a:ext cx="7848557" cy="2646356"/>
          </p:xfrm>
          <a:graphic>
            <a:graphicData uri="http://schemas.openxmlformats.org/presentationml/2006/ole">
              <mc:AlternateContent xmlns:mc="http://schemas.openxmlformats.org/markup-compatibility/2006">
                <mc:Choice xmlns:v="urn:schemas-microsoft-com:vml" Requires="v">
                  <p:oleObj spid="_x0000_s0" name="package" r:id="rId1" imgW="4222115" imgH="2113915" progId="package">
                    <p:embed/>
                  </p:oleObj>
                </mc:Choice>
                <mc:Fallback>
                  <p:oleObj name="package" r:id="rId1" imgW="4222115" imgH="2113915" progId="package">
                    <p:embed/>
                    <p:pic>
                      <p:nvPicPr>
                        <p:cNvPr id="0" name="对象"/>
                        <p:cNvPicPr>
                          <a:picLocks noChangeAspect="1"/>
                        </p:cNvPicPr>
                        <p:nvPr/>
                      </p:nvPicPr>
                      <p:blipFill>
                        <a:blip r:embed="rId2" cstate="print"/>
                        <a:stretch>
                          <a:fillRect/>
                        </a:stretch>
                      </p:blipFill>
                      <p:spPr>
                        <a:xfrm>
                          <a:off x="685797" y="900107"/>
                          <a:ext cx="7848557" cy="2646356"/>
                        </a:xfrm>
                        <a:prstGeom prst="rect">
                          <a:avLst/>
                        </a:prstGeom>
                        <a:noFill/>
                        <a:ln w="9525" cap="flat" cmpd="sng">
                          <a:noFill/>
                          <a:prstDash val="solid"/>
                          <a:miter/>
                        </a:ln>
                      </p:spPr>
                    </p:pic>
                  </p:oleObj>
                </mc:Fallback>
              </mc:AlternateContent>
            </a:graphicData>
          </a:graphic>
        </p:graphicFrame>
      </p:grpSp>
      <p:grpSp>
        <p:nvGrpSpPr>
          <p:cNvPr id="4765" name="组合"/>
          <p:cNvGrpSpPr/>
          <p:nvPr/>
        </p:nvGrpSpPr>
        <p:grpSpPr>
          <a:xfrm>
            <a:off x="2254249" y="1449388"/>
            <a:ext cx="2012950" cy="746124"/>
            <a:chOff x="2254249" y="1449388"/>
            <a:chExt cx="2012950" cy="746124"/>
          </a:xfrm>
        </p:grpSpPr>
        <p:sp>
          <p:nvSpPr>
            <p:cNvPr id="4763" name="矩形"/>
            <p:cNvSpPr/>
            <p:nvPr/>
          </p:nvSpPr>
          <p:spPr>
            <a:xfrm>
              <a:off x="2254249" y="1449388"/>
              <a:ext cx="838199"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4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充电</a:t>
              </a:r>
              <a:endParaRPr lang="zh-CN" altLang="en-US" sz="32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64" name="矩形"/>
            <p:cNvSpPr/>
            <p:nvPr/>
          </p:nvSpPr>
          <p:spPr>
            <a:xfrm>
              <a:off x="3244850" y="1738313"/>
              <a:ext cx="1022349" cy="45719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放电</a:t>
              </a:r>
              <a:endParaRPr lang="zh-CN" altLang="en-US" sz="2400" b="1" i="0" u="none" strike="noStrike" kern="1200" cap="none" spc="0" baseline="0">
                <a:solidFill>
                  <a:srgbClr val="0033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nvGrpSpPr>
          <p:cNvPr id="4768" name="组合"/>
          <p:cNvGrpSpPr/>
          <p:nvPr/>
        </p:nvGrpSpPr>
        <p:grpSpPr>
          <a:xfrm>
            <a:off x="7239004" y="1052513"/>
            <a:ext cx="839787" cy="1498597"/>
            <a:chOff x="7239004" y="1052513"/>
            <a:chExt cx="839787" cy="1498597"/>
          </a:xfrm>
        </p:grpSpPr>
        <p:sp>
          <p:nvSpPr>
            <p:cNvPr id="4766" name="矩形"/>
            <p:cNvSpPr/>
            <p:nvPr/>
          </p:nvSpPr>
          <p:spPr>
            <a:xfrm>
              <a:off x="7239004" y="1052513"/>
              <a:ext cx="609600" cy="579437"/>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3200" b="1" i="1"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3200" b="1" i="0" u="none" strike="noStrike" kern="1200" cap="none" spc="0" baseline="-2500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a:t>
              </a:r>
              <a:endParaRPr lang="zh-CN" altLang="en-US" sz="32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67" name="矩形"/>
            <p:cNvSpPr/>
            <p:nvPr/>
          </p:nvSpPr>
          <p:spPr>
            <a:xfrm>
              <a:off x="7467604" y="1966912"/>
              <a:ext cx="611187" cy="584198"/>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3200" b="1" i="0" u="none" strike="noStrike" kern="1200" cap="none" spc="0" baseline="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32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C</a:t>
              </a:r>
              <a:endParaRPr lang="zh-CN" altLang="en-US" sz="32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grpSp>
        <p:nvGrpSpPr>
          <p:cNvPr id="4772" name="组合"/>
          <p:cNvGrpSpPr/>
          <p:nvPr/>
        </p:nvGrpSpPr>
        <p:grpSpPr>
          <a:xfrm>
            <a:off x="2279650" y="2119315"/>
            <a:ext cx="1995487" cy="461962"/>
            <a:chOff x="2279650" y="2119315"/>
            <a:chExt cx="1995487" cy="461962"/>
          </a:xfrm>
        </p:grpSpPr>
        <p:sp>
          <p:nvSpPr>
            <p:cNvPr id="4769" name="矩形"/>
            <p:cNvSpPr/>
            <p:nvPr/>
          </p:nvSpPr>
          <p:spPr>
            <a:xfrm>
              <a:off x="2279650" y="2119315"/>
              <a:ext cx="457200"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32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70" name="矩形"/>
            <p:cNvSpPr/>
            <p:nvPr/>
          </p:nvSpPr>
          <p:spPr>
            <a:xfrm>
              <a:off x="3879850" y="2119315"/>
              <a:ext cx="395287" cy="46196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3</a:t>
              </a:r>
              <a:endParaRPr lang="zh-CN" altLang="en-US"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71" name="矩形"/>
            <p:cNvSpPr/>
            <p:nvPr/>
          </p:nvSpPr>
          <p:spPr>
            <a:xfrm>
              <a:off x="3117850" y="2119315"/>
              <a:ext cx="395287" cy="46196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4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sp>
        <p:nvSpPr>
          <p:cNvPr id="4773" name="矩形"/>
          <p:cNvSpPr/>
          <p:nvPr/>
        </p:nvSpPr>
        <p:spPr>
          <a:xfrm>
            <a:off x="3200400" y="4052888"/>
            <a:ext cx="1718322" cy="523219"/>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 = 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aphicFrame>
        <p:nvGraphicFramePr>
          <p:cNvPr id="4774" name="对象"/>
          <p:cNvGraphicFramePr>
            <a:graphicFrameLocks noChangeAspect="1"/>
          </p:cNvGraphicFramePr>
          <p:nvPr/>
        </p:nvGraphicFramePr>
        <p:xfrm>
          <a:off x="1408111" y="5105400"/>
          <a:ext cx="6645275" cy="911224"/>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1408111" y="5105400"/>
                        <a:ext cx="6645275" cy="911224"/>
                      </a:xfrm>
                      <a:prstGeom prst="rect">
                        <a:avLst/>
                      </a:prstGeom>
                      <a:noFill/>
                      <a:ln w="9525" cap="flat" cmpd="sng">
                        <a:noFill/>
                        <a:prstDash val="solid"/>
                        <a:miter/>
                      </a:ln>
                    </p:spPr>
                  </p:pic>
                </p:oleObj>
              </mc:Fallback>
            </mc:AlternateContent>
          </a:graphicData>
        </a:graphic>
      </p:graphicFrame>
      <p:sp>
        <p:nvSpPr>
          <p:cNvPr id="4775" name="矩形"/>
          <p:cNvSpPr/>
          <p:nvPr/>
        </p:nvSpPr>
        <p:spPr>
          <a:xfrm>
            <a:off x="609600" y="4724400"/>
            <a:ext cx="683895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电容充放电过程，</a:t>
            </a: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C </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的响应规律为</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76" name="文本框"/>
          <p:cNvSpPr>
            <a:spLocks noGrp="1"/>
          </p:cNvSpPr>
          <p:nvPr>
            <p:ph type="subTitle" idx="1"/>
          </p:nvPr>
        </p:nvSpPr>
        <p:spPr>
          <a:xfrm>
            <a:off x="609600" y="4038600"/>
            <a:ext cx="2667000"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20000"/>
              </a:spcBef>
              <a:spcAft>
                <a:spcPts val="0"/>
              </a:spcAft>
              <a:buNone/>
            </a:pPr>
            <a:r>
              <a:rPr lang="en-US" altLang="zh-CN"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4. </a:t>
            </a:r>
            <a:r>
              <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周期与频率</a:t>
            </a:r>
            <a:endPar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785" name="组合"/>
          <p:cNvGrpSpPr/>
          <p:nvPr/>
        </p:nvGrpSpPr>
        <p:grpSpPr>
          <a:xfrm>
            <a:off x="2286000" y="2652713"/>
            <a:ext cx="1600200" cy="1219200"/>
            <a:chOff x="2286000" y="2652713"/>
            <a:chExt cx="1600200" cy="1219200"/>
          </a:xfrm>
        </p:grpSpPr>
        <p:sp>
          <p:nvSpPr>
            <p:cNvPr id="4777" name="直线"/>
            <p:cNvSpPr/>
            <p:nvPr/>
          </p:nvSpPr>
          <p:spPr>
            <a:xfrm>
              <a:off x="3886200" y="3338513"/>
              <a:ext cx="0" cy="533400"/>
            </a:xfrm>
            <a:prstGeom prst="line">
              <a:avLst/>
            </a:prstGeom>
            <a:noFill/>
            <a:ln w="12700" cap="flat" cmpd="sng">
              <a:solidFill>
                <a:srgbClr val="174EFF"/>
              </a:solidFill>
              <a:prstDash val="solid"/>
              <a:round/>
            </a:ln>
          </p:spPr>
        </p:sp>
        <p:sp>
          <p:nvSpPr>
            <p:cNvPr id="4778" name="直线"/>
            <p:cNvSpPr/>
            <p:nvPr/>
          </p:nvSpPr>
          <p:spPr>
            <a:xfrm>
              <a:off x="2362200" y="3186113"/>
              <a:ext cx="761998" cy="0"/>
            </a:xfrm>
            <a:prstGeom prst="line">
              <a:avLst/>
            </a:prstGeom>
            <a:noFill/>
            <a:ln w="9525" cap="flat" cmpd="sng">
              <a:solidFill>
                <a:srgbClr val="174EFF"/>
              </a:solidFill>
              <a:prstDash val="solid"/>
              <a:round/>
              <a:headEnd type="triangle" w="sm" len="lg"/>
              <a:tailEnd type="triangle" w="sm" len="lg"/>
            </a:ln>
          </p:spPr>
        </p:sp>
        <p:sp>
          <p:nvSpPr>
            <p:cNvPr id="4779" name="直线"/>
            <p:cNvSpPr/>
            <p:nvPr/>
          </p:nvSpPr>
          <p:spPr>
            <a:xfrm>
              <a:off x="3124200" y="3186113"/>
              <a:ext cx="762000" cy="0"/>
            </a:xfrm>
            <a:prstGeom prst="line">
              <a:avLst/>
            </a:prstGeom>
            <a:noFill/>
            <a:ln w="9525" cap="flat" cmpd="sng">
              <a:solidFill>
                <a:srgbClr val="174EFF"/>
              </a:solidFill>
              <a:prstDash val="solid"/>
              <a:round/>
              <a:headEnd type="triangle" w="sm" len="lg"/>
              <a:tailEnd type="triangle" w="sm" len="lg"/>
            </a:ln>
          </p:spPr>
        </p:sp>
        <p:sp>
          <p:nvSpPr>
            <p:cNvPr id="4780" name="矩形"/>
            <p:cNvSpPr/>
            <p:nvPr/>
          </p:nvSpPr>
          <p:spPr>
            <a:xfrm>
              <a:off x="2438400" y="2652713"/>
              <a:ext cx="533400" cy="4572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4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81" name="矩形"/>
            <p:cNvSpPr/>
            <p:nvPr/>
          </p:nvSpPr>
          <p:spPr>
            <a:xfrm>
              <a:off x="3276600" y="2652713"/>
              <a:ext cx="492124" cy="461961"/>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400" b="1" i="0" u="none" strike="noStrike" kern="1200" cap="none" spc="0" baseline="-25000">
                <a:solidFill>
                  <a:srgbClr val="131C9E"/>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82" name="矩形"/>
            <p:cNvSpPr/>
            <p:nvPr/>
          </p:nvSpPr>
          <p:spPr>
            <a:xfrm>
              <a:off x="2895600" y="3338513"/>
              <a:ext cx="390524" cy="461961"/>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T</a:t>
              </a:r>
              <a:endParaRPr lang="zh-CN" altLang="en-US" sz="2400" b="1" i="0" u="none" strike="noStrike" kern="1200" cap="none" spc="0" baseline="-2500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783" name="直线"/>
            <p:cNvSpPr/>
            <p:nvPr/>
          </p:nvSpPr>
          <p:spPr>
            <a:xfrm>
              <a:off x="2286000" y="3338513"/>
              <a:ext cx="0" cy="533400"/>
            </a:xfrm>
            <a:prstGeom prst="line">
              <a:avLst/>
            </a:prstGeom>
            <a:noFill/>
            <a:ln w="12700" cap="flat" cmpd="sng">
              <a:solidFill>
                <a:srgbClr val="174EFF"/>
              </a:solidFill>
              <a:prstDash val="solid"/>
              <a:round/>
            </a:ln>
          </p:spPr>
        </p:sp>
        <p:sp>
          <p:nvSpPr>
            <p:cNvPr id="4784" name="直线"/>
            <p:cNvSpPr/>
            <p:nvPr/>
          </p:nvSpPr>
          <p:spPr>
            <a:xfrm>
              <a:off x="2286000" y="3719512"/>
              <a:ext cx="1600200" cy="0"/>
            </a:xfrm>
            <a:prstGeom prst="line">
              <a:avLst/>
            </a:prstGeom>
            <a:noFill/>
            <a:ln w="12700" cap="flat" cmpd="sng">
              <a:solidFill>
                <a:srgbClr val="174EFF"/>
              </a:solidFill>
              <a:prstDash val="solid"/>
              <a:round/>
              <a:headEnd type="triangle" w="sm" len="lg"/>
              <a:tailEnd type="triangle" w="sm" len="lg"/>
            </a:ln>
          </p:spPr>
        </p:sp>
      </p:grpSp>
      <p:grpSp>
        <p:nvGrpSpPr>
          <p:cNvPr id="4788" name="组合"/>
          <p:cNvGrpSpPr/>
          <p:nvPr/>
        </p:nvGrpSpPr>
        <p:grpSpPr>
          <a:xfrm>
            <a:off x="4648201" y="685800"/>
            <a:ext cx="1958974" cy="3033712"/>
            <a:chOff x="4648201" y="685800"/>
            <a:chExt cx="1958974" cy="3033712"/>
          </a:xfrm>
        </p:grpSpPr>
        <p:sp>
          <p:nvSpPr>
            <p:cNvPr id="4786" name="矩形"/>
            <p:cNvSpPr/>
            <p:nvPr/>
          </p:nvSpPr>
          <p:spPr>
            <a:xfrm>
              <a:off x="5410200" y="3200400"/>
              <a:ext cx="1196975" cy="519112"/>
            </a:xfrm>
            <a:prstGeom prst="rect">
              <a:avLst/>
            </a:prstGeom>
            <a:noFill/>
            <a:ln w="38100"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(sat)</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endParaRPr>
            </a:p>
          </p:txBody>
        </p:sp>
        <p:sp>
          <p:nvSpPr>
            <p:cNvPr id="4787" name="矩形"/>
            <p:cNvSpPr/>
            <p:nvPr/>
          </p:nvSpPr>
          <p:spPr>
            <a:xfrm>
              <a:off x="4648201" y="685800"/>
              <a:ext cx="1600200"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U</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o</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rPr>
                <a:t>(sat)</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楷体_GB2312" pitchFamily="49" charset="-122"/>
                <a:cs typeface="Times New Roman" panose="02020603050405020304" charset="0"/>
              </a:endParaRPr>
            </a:p>
          </p:txBody>
        </p:sp>
      </p:grpSp>
      <p:graphicFrame>
        <p:nvGraphicFramePr>
          <p:cNvPr id="4789" name="对象"/>
          <p:cNvGraphicFramePr>
            <a:graphicFrameLocks noChangeAspect="1"/>
          </p:cNvGraphicFramePr>
          <p:nvPr/>
        </p:nvGraphicFramePr>
        <p:xfrm>
          <a:off x="3925888" y="2593975"/>
          <a:ext cx="798512" cy="498475"/>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3925888" y="2593975"/>
                        <a:ext cx="798512" cy="498475"/>
                      </a:xfrm>
                      <a:prstGeom prst="rect">
                        <a:avLst/>
                      </a:prstGeom>
                      <a:noFill/>
                      <a:ln w="9525" cap="flat" cmpd="sng">
                        <a:noFill/>
                        <a:prstDash val="solid"/>
                        <a:miter/>
                      </a:ln>
                    </p:spPr>
                  </p:pic>
                </p:oleObj>
              </mc:Fallback>
            </mc:AlternateContent>
          </a:graphicData>
        </a:graphic>
      </p:graphicFrame>
      <p:graphicFrame>
        <p:nvGraphicFramePr>
          <p:cNvPr id="4790" name="对象"/>
          <p:cNvGraphicFramePr>
            <a:graphicFrameLocks noChangeAspect="1"/>
          </p:cNvGraphicFramePr>
          <p:nvPr/>
        </p:nvGraphicFramePr>
        <p:xfrm>
          <a:off x="3124200" y="1314450"/>
          <a:ext cx="533400" cy="500063"/>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3124200" y="1314450"/>
                        <a:ext cx="533400" cy="500063"/>
                      </a:xfrm>
                      <a:prstGeom prst="rect">
                        <a:avLst/>
                      </a:prstGeom>
                      <a:noFill/>
                      <a:ln w="9525" cap="flat" cmpd="sng">
                        <a:noFill/>
                        <a:prstDash val="solid"/>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776">
                                            <p:txEl>
                                              <p:pRg st="0" end="0"/>
                                            </p:txEl>
                                          </p:spTgt>
                                        </p:tgtEl>
                                        <p:attrNameLst>
                                          <p:attrName>style.visibility</p:attrName>
                                        </p:attrNameLst>
                                      </p:cBhvr>
                                      <p:to>
                                        <p:strVal val="visible"/>
                                      </p:to>
                                    </p:set>
                                    <p:animEffect transition="in" filter="blinds(vertical)">
                                      <p:cBhvr>
                                        <p:cTn id="7" dur="500"/>
                                        <p:tgtEl>
                                          <p:spTgt spid="477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9" name="380.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772"/>
                                        </p:tgtEl>
                                        <p:attrNameLst>
                                          <p:attrName>style.visibility</p:attrName>
                                        </p:attrNameLst>
                                      </p:cBhvr>
                                      <p:to>
                                        <p:strVal val="visible"/>
                                      </p:to>
                                    </p:set>
                                    <p:animEffect transition="in" filter="barn(outVertical)">
                                      <p:cBhvr>
                                        <p:cTn id="12" dur="500"/>
                                        <p:tgtEl>
                                          <p:spTgt spid="4772"/>
                                        </p:tgtEl>
                                      </p:cBhvr>
                                    </p:animEffect>
                                  </p:childTnLst>
                                  <p:subTnLst>
                                    <p:audio>
                                      <p:cMediaNode>
                                        <p:cTn display="0" masterRel="sameClick">
                                          <p:stCondLst>
                                            <p:cond evt="begin" delay="0">
                                              <p:tn val="10"/>
                                            </p:cond>
                                          </p:stCondLst>
                                          <p:endCondLst>
                                            <p:cond evt="onStopAudio" delay="0">
                                              <p:tgtEl>
                                                <p:sldTgt/>
                                              </p:tgtEl>
                                            </p:cond>
                                          </p:endCondLst>
                                        </p:cTn>
                                        <p:tgtEl>
                                          <p:sndTgt r:embed="rId10" name="381.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85"/>
                                        </p:tgtEl>
                                        <p:attrNameLst>
                                          <p:attrName>style.visibility</p:attrName>
                                        </p:attrNameLst>
                                      </p:cBhvr>
                                      <p:to>
                                        <p:strVal val="visible"/>
                                      </p:to>
                                    </p:set>
                                    <p:animEffect transition="in" filter="wipe(left)">
                                      <p:cBhvr>
                                        <p:cTn id="17" dur="500"/>
                                        <p:tgtEl>
                                          <p:spTgt spid="47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iterate type="wd">
                                    <p:tmPct val="100000"/>
                                  </p:iterate>
                                  <p:childTnLst>
                                    <p:set>
                                      <p:cBhvr>
                                        <p:cTn id="21" dur="1" fill="hold">
                                          <p:stCondLst>
                                            <p:cond delay="0"/>
                                          </p:stCondLst>
                                        </p:cTn>
                                        <p:tgtEl>
                                          <p:spTgt spid="4773"/>
                                        </p:tgtEl>
                                        <p:attrNameLst>
                                          <p:attrName>style.visibility</p:attrName>
                                        </p:attrNameLst>
                                      </p:cBhvr>
                                      <p:to>
                                        <p:strVal val="visible"/>
                                      </p:to>
                                    </p:set>
                                    <p:animEffect transition="in" filter="blinds(vertical)">
                                      <p:cBhvr>
                                        <p:cTn id="22" dur="300"/>
                                        <p:tgtEl>
                                          <p:spTgt spid="47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65"/>
                                        </p:tgtEl>
                                        <p:attrNameLst>
                                          <p:attrName>style.visibility</p:attrName>
                                        </p:attrNameLst>
                                      </p:cBhvr>
                                      <p:to>
                                        <p:strVal val="visible"/>
                                      </p:to>
                                    </p:set>
                                    <p:animEffect transition="in" filter="wipe(left)">
                                      <p:cBhvr>
                                        <p:cTn id="27" dur="500"/>
                                        <p:tgtEl>
                                          <p:spTgt spid="47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75"/>
                                        </p:tgtEl>
                                        <p:attrNameLst>
                                          <p:attrName>style.visibility</p:attrName>
                                        </p:attrNameLst>
                                      </p:cBhvr>
                                      <p:to>
                                        <p:strVal val="visible"/>
                                      </p:to>
                                    </p:set>
                                    <p:animEffect transition="in" filter="wipe(left)">
                                      <p:cBhvr>
                                        <p:cTn id="32" dur="500"/>
                                        <p:tgtEl>
                                          <p:spTgt spid="477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4774"/>
                                        </p:tgtEl>
                                        <p:attrNameLst>
                                          <p:attrName>style.visibility</p:attrName>
                                        </p:attrNameLst>
                                      </p:cBhvr>
                                      <p:to>
                                        <p:strVal val="visible"/>
                                      </p:to>
                                    </p:set>
                                    <p:animEffect transition="in" filter="wipe(left)">
                                      <p:cBhvr>
                                        <p:cTn id="36" dur="500"/>
                                        <p:tgtEl>
                                          <p:spTgt spid="4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 grpId="0" animBg="1"/>
      <p:bldP spid="4785" grpId="0" animBg="1"/>
      <p:bldP spid="4773" grpId="0"/>
      <p:bldP spid="4765" grpId="0" animBg="1"/>
      <p:bldP spid="477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95" name="组合"/>
          <p:cNvGrpSpPr/>
          <p:nvPr/>
        </p:nvGrpSpPr>
        <p:grpSpPr>
          <a:xfrm>
            <a:off x="304800" y="319088"/>
            <a:ext cx="4191020" cy="2728887"/>
            <a:chOff x="304800" y="319088"/>
            <a:chExt cx="4191020" cy="2728887"/>
          </a:xfrm>
        </p:grpSpPr>
        <p:sp>
          <p:nvSpPr>
            <p:cNvPr id="4793" name="矩形"/>
            <p:cNvSpPr/>
            <p:nvPr/>
          </p:nvSpPr>
          <p:spPr>
            <a:xfrm>
              <a:off x="304800" y="319088"/>
              <a:ext cx="27432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在充电过程中</a:t>
              </a:r>
              <a:endParaRPr lang="zh-CN" altLang="en-US" sz="2800" b="0"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aphicFrame>
          <p:nvGraphicFramePr>
            <p:cNvPr id="4794" name="对象"/>
            <p:cNvGraphicFramePr>
              <a:graphicFrameLocks noChangeAspect="1"/>
            </p:cNvGraphicFramePr>
            <p:nvPr/>
          </p:nvGraphicFramePr>
          <p:xfrm>
            <a:off x="354013" y="712792"/>
            <a:ext cx="4141807" cy="233518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354013" y="712792"/>
                          <a:ext cx="4141807" cy="2335183"/>
                        </a:xfrm>
                        <a:prstGeom prst="rect">
                          <a:avLst/>
                        </a:prstGeom>
                        <a:noFill/>
                        <a:ln w="9525" cap="flat" cmpd="sng">
                          <a:noFill/>
                          <a:prstDash val="solid"/>
                          <a:miter/>
                        </a:ln>
                      </p:spPr>
                    </p:pic>
                  </p:oleObj>
                </mc:Fallback>
              </mc:AlternateContent>
            </a:graphicData>
          </a:graphic>
        </p:graphicFrame>
      </p:grpSp>
      <p:grpSp>
        <p:nvGrpSpPr>
          <p:cNvPr id="4798" name="组合"/>
          <p:cNvGrpSpPr/>
          <p:nvPr/>
        </p:nvGrpSpPr>
        <p:grpSpPr>
          <a:xfrm>
            <a:off x="4606925" y="304800"/>
            <a:ext cx="4308529" cy="2774957"/>
            <a:chOff x="4606925" y="304800"/>
            <a:chExt cx="4308529" cy="2774957"/>
          </a:xfrm>
        </p:grpSpPr>
        <p:sp>
          <p:nvSpPr>
            <p:cNvPr id="4796" name="矩形"/>
            <p:cNvSpPr/>
            <p:nvPr/>
          </p:nvSpPr>
          <p:spPr>
            <a:xfrm>
              <a:off x="4606925" y="304800"/>
              <a:ext cx="2327274"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在放电过程中</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4797" name="对象"/>
            <p:cNvGraphicFramePr>
              <a:graphicFrameLocks noChangeAspect="1"/>
            </p:cNvGraphicFramePr>
            <p:nvPr/>
          </p:nvGraphicFramePr>
          <p:xfrm>
            <a:off x="4697422" y="731840"/>
            <a:ext cx="4218032" cy="2347916"/>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4697422" y="731840"/>
                          <a:ext cx="4218032" cy="2347916"/>
                        </a:xfrm>
                        <a:prstGeom prst="rect">
                          <a:avLst/>
                        </a:prstGeom>
                        <a:noFill/>
                        <a:ln w="9525" cap="flat" cmpd="sng">
                          <a:noFill/>
                          <a:prstDash val="solid"/>
                          <a:miter/>
                        </a:ln>
                      </p:spPr>
                    </p:pic>
                  </p:oleObj>
                </mc:Fallback>
              </mc:AlternateContent>
            </a:graphicData>
          </a:graphic>
        </p:graphicFrame>
      </p:grpSp>
      <p:sp>
        <p:nvSpPr>
          <p:cNvPr id="4799" name="矩形"/>
          <p:cNvSpPr/>
          <p:nvPr/>
        </p:nvSpPr>
        <p:spPr>
          <a:xfrm>
            <a:off x="457200" y="3738563"/>
            <a:ext cx="2908300" cy="51911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rPr>
              <a:t>矩形波的周期</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4800" name="对象"/>
          <p:cNvGraphicFramePr>
            <a:graphicFrameLocks noChangeAspect="1"/>
          </p:cNvGraphicFramePr>
          <p:nvPr/>
        </p:nvGraphicFramePr>
        <p:xfrm>
          <a:off x="2909888" y="3471863"/>
          <a:ext cx="4557712" cy="1100137"/>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2909888" y="3471863"/>
                        <a:ext cx="4557712" cy="1100137"/>
                      </a:xfrm>
                      <a:prstGeom prst="rect">
                        <a:avLst/>
                      </a:prstGeom>
                      <a:noFill/>
                      <a:ln w="9525" cap="flat" cmpd="sng">
                        <a:noFill/>
                        <a:prstDash val="solid"/>
                        <a:miter/>
                      </a:ln>
                    </p:spPr>
                  </p:pic>
                </p:oleObj>
              </mc:Fallback>
            </mc:AlternateContent>
          </a:graphicData>
        </a:graphic>
      </p:graphicFrame>
      <p:sp>
        <p:nvSpPr>
          <p:cNvPr id="4801" name="矩形"/>
          <p:cNvSpPr/>
          <p:nvPr/>
        </p:nvSpPr>
        <p:spPr>
          <a:xfrm>
            <a:off x="533400" y="4572000"/>
            <a:ext cx="2327274" cy="519112"/>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矩形波的频率</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graphicFrame>
        <p:nvGraphicFramePr>
          <p:cNvPr id="4802" name="对象"/>
          <p:cNvGraphicFramePr>
            <a:graphicFrameLocks noChangeAspect="1"/>
          </p:cNvGraphicFramePr>
          <p:nvPr/>
        </p:nvGraphicFramePr>
        <p:xfrm>
          <a:off x="2986088" y="4357688"/>
          <a:ext cx="4086225" cy="1570036"/>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2986088" y="4357688"/>
                        <a:ext cx="4086225" cy="1570036"/>
                      </a:xfrm>
                      <a:prstGeom prst="rect">
                        <a:avLst/>
                      </a:prstGeom>
                      <a:noFill/>
                      <a:ln w="9525" cap="flat" cmpd="sng">
                        <a:noFill/>
                        <a:prstDash val="solid"/>
                        <a:miter/>
                      </a:ln>
                    </p:spPr>
                  </p:pic>
                </p:oleObj>
              </mc:Fallback>
            </mc:AlternateContent>
          </a:graphicData>
        </a:graphic>
      </p:graphicFrame>
      <p:sp>
        <p:nvSpPr>
          <p:cNvPr id="4803" name="矩形"/>
          <p:cNvSpPr/>
          <p:nvPr/>
        </p:nvSpPr>
        <p:spPr>
          <a:xfrm>
            <a:off x="457200" y="3124200"/>
            <a:ext cx="5867400" cy="519113"/>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0066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充放电时间常数相同：</a:t>
            </a:r>
            <a:r>
              <a:rPr lang="en-US" altLang="zh-CN" sz="2800" b="1" i="1" u="none" strike="noStrike" kern="1200" cap="none" spc="0" baseline="0">
                <a:solidFill>
                  <a:srgbClr val="290C86"/>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r>
              <a:rPr lang="en-US" altLang="zh-CN" sz="2800" b="1" i="0" u="none" strike="noStrike" kern="1200" cap="none" spc="0" baseline="0">
                <a:solidFill>
                  <a:srgbClr val="290C86"/>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r>
              <a:rPr lang="en-US" altLang="zh-CN" sz="2800" b="1" i="1" u="none" strike="noStrike" kern="1200" cap="none" spc="0" baseline="0">
                <a:solidFill>
                  <a:srgbClr val="290C86"/>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RC</a:t>
            </a:r>
            <a:r>
              <a:rPr lang="en-US" altLang="zh-CN"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 </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804" name="矩形"/>
          <p:cNvSpPr/>
          <p:nvPr/>
        </p:nvSpPr>
        <p:spPr>
          <a:xfrm>
            <a:off x="533400" y="5719763"/>
            <a:ext cx="6705600" cy="60483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20000"/>
              </a:lnSpc>
              <a:spcBef>
                <a:spcPts val="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矩形波常用于数字电路中作为信号源</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95"/>
                                        </p:tgtEl>
                                        <p:attrNameLst>
                                          <p:attrName>style.visibility</p:attrName>
                                        </p:attrNameLst>
                                      </p:cBhvr>
                                      <p:to>
                                        <p:strVal val="visible"/>
                                      </p:to>
                                    </p:set>
                                    <p:animEffect transition="in" filter="wipe(up)">
                                      <p:cBhvr>
                                        <p:cTn id="7" dur="500"/>
                                        <p:tgtEl>
                                          <p:spTgt spid="4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98"/>
                                        </p:tgtEl>
                                        <p:attrNameLst>
                                          <p:attrName>style.visibility</p:attrName>
                                        </p:attrNameLst>
                                      </p:cBhvr>
                                      <p:to>
                                        <p:strVal val="visible"/>
                                      </p:to>
                                    </p:set>
                                    <p:animEffect transition="in" filter="wipe(up)">
                                      <p:cBhvr>
                                        <p:cTn id="12" dur="500"/>
                                        <p:tgtEl>
                                          <p:spTgt spid="47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803"/>
                                        </p:tgtEl>
                                        <p:attrNameLst>
                                          <p:attrName>style.visibility</p:attrName>
                                        </p:attrNameLst>
                                      </p:cBhvr>
                                      <p:to>
                                        <p:strVal val="visible"/>
                                      </p:to>
                                    </p:set>
                                    <p:animEffect transition="in" filter="blinds(vertical)">
                                      <p:cBhvr>
                                        <p:cTn id="17" dur="500"/>
                                        <p:tgtEl>
                                          <p:spTgt spid="48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99"/>
                                        </p:tgtEl>
                                        <p:attrNameLst>
                                          <p:attrName>style.visibility</p:attrName>
                                        </p:attrNameLst>
                                      </p:cBhvr>
                                      <p:to>
                                        <p:strVal val="visible"/>
                                      </p:to>
                                    </p:set>
                                    <p:animEffect transition="in" filter="wipe(left)">
                                      <p:cBhvr>
                                        <p:cTn id="22" dur="500"/>
                                        <p:tgtEl>
                                          <p:spTgt spid="4799"/>
                                        </p:tgtEl>
                                      </p:cBhvr>
                                    </p:animEffect>
                                  </p:childTnLst>
                                </p:cTn>
                              </p:par>
                            </p:childTnLst>
                          </p:cTn>
                        </p:par>
                        <p:par>
                          <p:cTn id="23" fill="hold">
                            <p:stCondLst>
                              <p:cond delay="500"/>
                            </p:stCondLst>
                            <p:childTnLst>
                              <p:par>
                                <p:cTn id="24" presetID="3" presetClass="entr" presetSubtype="5" fill="hold" nodeType="afterEffect">
                                  <p:stCondLst>
                                    <p:cond delay="0"/>
                                  </p:stCondLst>
                                  <p:childTnLst>
                                    <p:set>
                                      <p:cBhvr>
                                        <p:cTn id="25" dur="1" fill="hold">
                                          <p:stCondLst>
                                            <p:cond delay="0"/>
                                          </p:stCondLst>
                                        </p:cTn>
                                        <p:tgtEl>
                                          <p:spTgt spid="4800"/>
                                        </p:tgtEl>
                                        <p:attrNameLst>
                                          <p:attrName>style.visibility</p:attrName>
                                        </p:attrNameLst>
                                      </p:cBhvr>
                                      <p:to>
                                        <p:strVal val="visible"/>
                                      </p:to>
                                    </p:set>
                                    <p:animEffect transition="in" filter="blinds(vertical)">
                                      <p:cBhvr>
                                        <p:cTn id="26" dur="500"/>
                                        <p:tgtEl>
                                          <p:spTgt spid="480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801"/>
                                        </p:tgtEl>
                                        <p:attrNameLst>
                                          <p:attrName>style.visibility</p:attrName>
                                        </p:attrNameLst>
                                      </p:cBhvr>
                                      <p:to>
                                        <p:strVal val="visible"/>
                                      </p:to>
                                    </p:set>
                                    <p:animEffect transition="in" filter="wipe(left)">
                                      <p:cBhvr>
                                        <p:cTn id="31" dur="500"/>
                                        <p:tgtEl>
                                          <p:spTgt spid="4801"/>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4802"/>
                                        </p:tgtEl>
                                        <p:attrNameLst>
                                          <p:attrName>style.visibility</p:attrName>
                                        </p:attrNameLst>
                                      </p:cBhvr>
                                      <p:to>
                                        <p:strVal val="visible"/>
                                      </p:to>
                                    </p:set>
                                    <p:animEffect transition="in" filter="wipe(left)">
                                      <p:cBhvr>
                                        <p:cTn id="35" dur="500"/>
                                        <p:tgtEl>
                                          <p:spTgt spid="480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04"/>
                                        </p:tgtEl>
                                        <p:attrNameLst>
                                          <p:attrName>style.visibility</p:attrName>
                                        </p:attrNameLst>
                                      </p:cBhvr>
                                      <p:to>
                                        <p:strVal val="visible"/>
                                      </p:to>
                                    </p:set>
                                    <p:animEffect transition="in" filter="wipe(left)">
                                      <p:cBhvr>
                                        <p:cTn id="40" dur="500"/>
                                        <p:tgtEl>
                                          <p:spTgt spid="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5" grpId="0" animBg="1"/>
      <p:bldP spid="4798" grpId="0" animBg="1"/>
      <p:bldP spid="4803" grpId="0"/>
      <p:bldP spid="4799" grpId="0"/>
      <p:bldP spid="4801" grpId="0"/>
      <p:bldP spid="480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07" name="矩形"/>
          <p:cNvSpPr/>
          <p:nvPr/>
        </p:nvSpPr>
        <p:spPr>
          <a:xfrm>
            <a:off x="1311275" y="4051300"/>
            <a:ext cx="5334000" cy="1587500"/>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10000"/>
              </a:lnSpc>
              <a:spcBef>
                <a:spcPct val="10000"/>
              </a:spcBef>
              <a:spcAft>
                <a:spcPts val="0"/>
              </a:spcAft>
              <a:buNone/>
            </a:pP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：滞回比较器</a:t>
            </a:r>
            <a:r>
              <a:rPr lang="en-US" altLang="zh-CN" sz="2800" b="1" i="0" u="none" strike="noStrike" kern="1200" cap="none" spc="0" baseline="0">
                <a:solidFill>
                  <a:srgbClr val="008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a:t>
            </a:r>
            <a:endParaRPr lang="en-US" altLang="zh-CN" sz="2800" b="1" i="0" u="none" strike="noStrike" kern="1200" cap="none" spc="0" baseline="0">
              <a:solidFill>
                <a:srgbClr val="008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因</a:t>
            </a: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u</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 0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a:t>
            </a:r>
            <a:endPar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endParaRPr>
          </a:p>
          <a:p>
            <a:pPr marL="0" indent="0" algn="l" eaLnBrk="1" latinLnBrk="0" hangingPunct="1">
              <a:lnSpc>
                <a:spcPct val="110000"/>
              </a:lnSpc>
              <a:spcBef>
                <a:spcPct val="10000"/>
              </a:spcBef>
              <a:spcAft>
                <a:spcPts val="0"/>
              </a:spcAft>
              <a:buNone/>
            </a:pP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所以当 </a:t>
            </a:r>
            <a:r>
              <a:rPr lang="en-US" altLang="zh-CN" sz="2800" b="1" i="1"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u</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 0 </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创艺繁标宋" charset="0"/>
                <a:cs typeface="Times New Roman" panose="02020603050405020304" charset="0"/>
                <a:sym typeface="Symbol" panose="05050102010706020507" charset="0"/>
              </a:rPr>
              <a:t>， </a:t>
            </a:r>
            <a:r>
              <a:rPr lang="en-US" altLang="zh-CN"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状态改变</a:t>
            </a:r>
            <a:endParaRPr lang="zh-CN" altLang="en-US" sz="2800" b="1" i="0" u="none" strike="noStrike" kern="1200" cap="none" spc="0" baseline="0">
              <a:solidFill>
                <a:schemeClr val="tx2"/>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08" name="文本框"/>
          <p:cNvSpPr>
            <a:spLocks noGrp="1"/>
          </p:cNvSpPr>
          <p:nvPr>
            <p:ph type="ctrTitle"/>
          </p:nvPr>
        </p:nvSpPr>
        <p:spPr>
          <a:xfrm>
            <a:off x="396875" y="533400"/>
            <a:ext cx="4098925"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16.6.3   </a:t>
            </a:r>
            <a:r>
              <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三角波发生器</a:t>
            </a:r>
            <a:endParaRPr lang="zh-CN" altLang="en-US" sz="29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09" name="文本框"/>
          <p:cNvSpPr>
            <a:spLocks noGrp="1"/>
          </p:cNvSpPr>
          <p:nvPr>
            <p:ph type="subTitle" idx="1"/>
          </p:nvPr>
        </p:nvSpPr>
        <p:spPr>
          <a:xfrm>
            <a:off x="473074" y="1231900"/>
            <a:ext cx="28956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电路结构</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10" name="矩形"/>
          <p:cNvSpPr/>
          <p:nvPr/>
        </p:nvSpPr>
        <p:spPr>
          <a:xfrm>
            <a:off x="4968875" y="4051300"/>
            <a:ext cx="3062288" cy="519113"/>
          </a:xfrm>
          <a:prstGeom prst="rect">
            <a:avLst/>
          </a:prstGeom>
          <a:noFill/>
          <a:ln w="38100"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：反相积分电路</a:t>
            </a:r>
            <a:endPar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838" name="组合"/>
          <p:cNvGrpSpPr/>
          <p:nvPr/>
        </p:nvGrpSpPr>
        <p:grpSpPr>
          <a:xfrm>
            <a:off x="330198" y="1047750"/>
            <a:ext cx="3952874" cy="171450"/>
            <a:chOff x="330198" y="1047750"/>
            <a:chExt cx="3952874" cy="171450"/>
          </a:xfrm>
        </p:grpSpPr>
        <p:pic>
          <p:nvPicPr>
            <p:cNvPr id="4811" name="图片" descr="C:\Program Files\Microsoft Office\Clipart\Bullets\Green and Black Diamond.gif"/>
            <p:cNvPicPr>
              <a:picLocks noChangeAspect="1"/>
            </p:cNvPicPr>
            <p:nvPr/>
          </p:nvPicPr>
          <p:blipFill>
            <a:blip r:embed="rId1" cstate="print"/>
            <a:stretch>
              <a:fillRect/>
            </a:stretch>
          </p:blipFill>
          <p:spPr>
            <a:xfrm>
              <a:off x="1235075" y="1057275"/>
              <a:ext cx="161925" cy="161925"/>
            </a:xfrm>
            <a:prstGeom prst="rect">
              <a:avLst/>
            </a:prstGeom>
            <a:noFill/>
            <a:ln w="9525" cap="flat" cmpd="sng">
              <a:noFill/>
              <a:prstDash val="solid"/>
              <a:round/>
            </a:ln>
          </p:spPr>
        </p:pic>
        <p:pic>
          <p:nvPicPr>
            <p:cNvPr id="4812" name="图片" descr="C:\Program Files\Microsoft Office\Clipart\Bullets\Green and Black Diamond.gif"/>
            <p:cNvPicPr>
              <a:picLocks noChangeAspect="1"/>
            </p:cNvPicPr>
            <p:nvPr/>
          </p:nvPicPr>
          <p:blipFill>
            <a:blip r:embed="rId1" cstate="print"/>
            <a:stretch>
              <a:fillRect/>
            </a:stretch>
          </p:blipFill>
          <p:spPr>
            <a:xfrm>
              <a:off x="1377950" y="1057275"/>
              <a:ext cx="161923" cy="161925"/>
            </a:xfrm>
            <a:prstGeom prst="rect">
              <a:avLst/>
            </a:prstGeom>
            <a:noFill/>
            <a:ln w="9525" cap="flat" cmpd="sng">
              <a:noFill/>
              <a:prstDash val="solid"/>
              <a:round/>
            </a:ln>
          </p:spPr>
        </p:pic>
        <p:pic>
          <p:nvPicPr>
            <p:cNvPr id="4813" name="图片" descr="C:\Program Files\Microsoft Office\Clipart\Bullets\Green and Black Diamond.gif"/>
            <p:cNvPicPr>
              <a:picLocks noChangeAspect="1"/>
            </p:cNvPicPr>
            <p:nvPr/>
          </p:nvPicPr>
          <p:blipFill>
            <a:blip r:embed="rId1" cstate="print"/>
            <a:stretch>
              <a:fillRect/>
            </a:stretch>
          </p:blipFill>
          <p:spPr>
            <a:xfrm>
              <a:off x="1539874" y="1057275"/>
              <a:ext cx="161925" cy="161925"/>
            </a:xfrm>
            <a:prstGeom prst="rect">
              <a:avLst/>
            </a:prstGeom>
            <a:noFill/>
            <a:ln w="9525" cap="flat" cmpd="sng">
              <a:noFill/>
              <a:prstDash val="solid"/>
              <a:round/>
            </a:ln>
          </p:spPr>
        </p:pic>
        <p:pic>
          <p:nvPicPr>
            <p:cNvPr id="4814" name="图片" descr="C:\Program Files\Microsoft Office\Clipart\Bullets\Green and Black Diamond.gif"/>
            <p:cNvPicPr>
              <a:picLocks noChangeAspect="1"/>
            </p:cNvPicPr>
            <p:nvPr/>
          </p:nvPicPr>
          <p:blipFill>
            <a:blip r:embed="rId1" cstate="print"/>
            <a:stretch>
              <a:fillRect/>
            </a:stretch>
          </p:blipFill>
          <p:spPr>
            <a:xfrm>
              <a:off x="1835150" y="1057275"/>
              <a:ext cx="161923" cy="161925"/>
            </a:xfrm>
            <a:prstGeom prst="rect">
              <a:avLst/>
            </a:prstGeom>
            <a:noFill/>
            <a:ln w="9525" cap="flat" cmpd="sng">
              <a:noFill/>
              <a:prstDash val="solid"/>
              <a:round/>
            </a:ln>
          </p:spPr>
        </p:pic>
        <p:pic>
          <p:nvPicPr>
            <p:cNvPr id="4815" name="图片" descr="C:\Program Files\Microsoft Office\Clipart\Bullets\Green and Black Diamond.gif"/>
            <p:cNvPicPr>
              <a:picLocks noChangeAspect="1"/>
            </p:cNvPicPr>
            <p:nvPr/>
          </p:nvPicPr>
          <p:blipFill>
            <a:blip r:embed="rId1" cstate="print"/>
            <a:stretch>
              <a:fillRect/>
            </a:stretch>
          </p:blipFill>
          <p:spPr>
            <a:xfrm>
              <a:off x="1997074" y="1057275"/>
              <a:ext cx="161925" cy="161925"/>
            </a:xfrm>
            <a:prstGeom prst="rect">
              <a:avLst/>
            </a:prstGeom>
            <a:noFill/>
            <a:ln w="9525" cap="flat" cmpd="sng">
              <a:noFill/>
              <a:prstDash val="solid"/>
              <a:round/>
            </a:ln>
          </p:spPr>
        </p:pic>
        <p:pic>
          <p:nvPicPr>
            <p:cNvPr id="4816" name="图片" descr="C:\Program Files\Microsoft Office\Clipart\Bullets\Green and Black Diamond.gif"/>
            <p:cNvPicPr>
              <a:picLocks noChangeAspect="1"/>
            </p:cNvPicPr>
            <p:nvPr/>
          </p:nvPicPr>
          <p:blipFill>
            <a:blip r:embed="rId1" cstate="print"/>
            <a:stretch>
              <a:fillRect/>
            </a:stretch>
          </p:blipFill>
          <p:spPr>
            <a:xfrm>
              <a:off x="2149475" y="1057275"/>
              <a:ext cx="161925" cy="161925"/>
            </a:xfrm>
            <a:prstGeom prst="rect">
              <a:avLst/>
            </a:prstGeom>
            <a:noFill/>
            <a:ln w="9525" cap="flat" cmpd="sng">
              <a:noFill/>
              <a:prstDash val="solid"/>
              <a:round/>
            </a:ln>
          </p:spPr>
        </p:pic>
        <p:pic>
          <p:nvPicPr>
            <p:cNvPr id="4817" name="图片" descr="C:\Program Files\Microsoft Office\Clipart\Bullets\Green and Black Diamond.gif"/>
            <p:cNvPicPr>
              <a:picLocks noChangeAspect="1"/>
            </p:cNvPicPr>
            <p:nvPr/>
          </p:nvPicPr>
          <p:blipFill>
            <a:blip r:embed="rId1" cstate="print"/>
            <a:stretch>
              <a:fillRect/>
            </a:stretch>
          </p:blipFill>
          <p:spPr>
            <a:xfrm>
              <a:off x="2292349" y="1057275"/>
              <a:ext cx="161924" cy="161925"/>
            </a:xfrm>
            <a:prstGeom prst="rect">
              <a:avLst/>
            </a:prstGeom>
            <a:noFill/>
            <a:ln w="9525" cap="flat" cmpd="sng">
              <a:noFill/>
              <a:prstDash val="solid"/>
              <a:round/>
            </a:ln>
          </p:spPr>
        </p:pic>
        <p:pic>
          <p:nvPicPr>
            <p:cNvPr id="4818" name="图片" descr="C:\Program Files\Microsoft Office\Clipart\Bullets\Green and Black Diamond.gif"/>
            <p:cNvPicPr>
              <a:picLocks noChangeAspect="1"/>
            </p:cNvPicPr>
            <p:nvPr/>
          </p:nvPicPr>
          <p:blipFill>
            <a:blip r:embed="rId1" cstate="print"/>
            <a:stretch>
              <a:fillRect/>
            </a:stretch>
          </p:blipFill>
          <p:spPr>
            <a:xfrm>
              <a:off x="2454274" y="1057275"/>
              <a:ext cx="161924" cy="161925"/>
            </a:xfrm>
            <a:prstGeom prst="rect">
              <a:avLst/>
            </a:prstGeom>
            <a:noFill/>
            <a:ln w="9525" cap="flat" cmpd="sng">
              <a:noFill/>
              <a:prstDash val="solid"/>
              <a:round/>
            </a:ln>
          </p:spPr>
        </p:pic>
        <p:pic>
          <p:nvPicPr>
            <p:cNvPr id="4819" name="图片" descr="C:\Program Files\Microsoft Office\Clipart\Bullets\Green and Black Diamond.gif"/>
            <p:cNvPicPr>
              <a:picLocks noChangeAspect="1"/>
            </p:cNvPicPr>
            <p:nvPr/>
          </p:nvPicPr>
          <p:blipFill>
            <a:blip r:embed="rId1" cstate="print"/>
            <a:stretch>
              <a:fillRect/>
            </a:stretch>
          </p:blipFill>
          <p:spPr>
            <a:xfrm>
              <a:off x="2749549" y="1057275"/>
              <a:ext cx="161924" cy="161925"/>
            </a:xfrm>
            <a:prstGeom prst="rect">
              <a:avLst/>
            </a:prstGeom>
            <a:noFill/>
            <a:ln w="9525" cap="flat" cmpd="sng">
              <a:noFill/>
              <a:prstDash val="solid"/>
              <a:round/>
            </a:ln>
          </p:spPr>
        </p:pic>
        <p:pic>
          <p:nvPicPr>
            <p:cNvPr id="4820" name="图片" descr="C:\Program Files\Microsoft Office\Clipart\Bullets\Green and Black Diamond.gif"/>
            <p:cNvPicPr>
              <a:picLocks noChangeAspect="1"/>
            </p:cNvPicPr>
            <p:nvPr/>
          </p:nvPicPr>
          <p:blipFill>
            <a:blip r:embed="rId1" cstate="print"/>
            <a:stretch>
              <a:fillRect/>
            </a:stretch>
          </p:blipFill>
          <p:spPr>
            <a:xfrm>
              <a:off x="2911474" y="1057275"/>
              <a:ext cx="161923" cy="161925"/>
            </a:xfrm>
            <a:prstGeom prst="rect">
              <a:avLst/>
            </a:prstGeom>
            <a:noFill/>
            <a:ln w="9525" cap="flat" cmpd="sng">
              <a:noFill/>
              <a:prstDash val="solid"/>
              <a:round/>
            </a:ln>
          </p:spPr>
        </p:pic>
        <p:pic>
          <p:nvPicPr>
            <p:cNvPr id="4821" name="图片" descr="C:\Program Files\Microsoft Office\Clipart\Bullets\Green and Black Diamond.gif"/>
            <p:cNvPicPr>
              <a:picLocks noChangeAspect="1"/>
            </p:cNvPicPr>
            <p:nvPr/>
          </p:nvPicPr>
          <p:blipFill>
            <a:blip r:embed="rId1" cstate="print"/>
            <a:stretch>
              <a:fillRect/>
            </a:stretch>
          </p:blipFill>
          <p:spPr>
            <a:xfrm>
              <a:off x="3063874" y="1057275"/>
              <a:ext cx="161923" cy="161925"/>
            </a:xfrm>
            <a:prstGeom prst="rect">
              <a:avLst/>
            </a:prstGeom>
            <a:noFill/>
            <a:ln w="9525" cap="flat" cmpd="sng">
              <a:noFill/>
              <a:prstDash val="solid"/>
              <a:round/>
            </a:ln>
          </p:spPr>
        </p:pic>
        <p:pic>
          <p:nvPicPr>
            <p:cNvPr id="4822" name="图片" descr="C:\Program Files\Microsoft Office\Clipart\Bullets\Green and Black Diamond.gif"/>
            <p:cNvPicPr>
              <a:picLocks noChangeAspect="1"/>
            </p:cNvPicPr>
            <p:nvPr/>
          </p:nvPicPr>
          <p:blipFill>
            <a:blip r:embed="rId1" cstate="print"/>
            <a:stretch>
              <a:fillRect/>
            </a:stretch>
          </p:blipFill>
          <p:spPr>
            <a:xfrm>
              <a:off x="3206749" y="1057275"/>
              <a:ext cx="161923" cy="161925"/>
            </a:xfrm>
            <a:prstGeom prst="rect">
              <a:avLst/>
            </a:prstGeom>
            <a:noFill/>
            <a:ln w="9525" cap="flat" cmpd="sng">
              <a:noFill/>
              <a:prstDash val="solid"/>
              <a:round/>
            </a:ln>
          </p:spPr>
        </p:pic>
        <p:pic>
          <p:nvPicPr>
            <p:cNvPr id="4823" name="图片" descr="C:\Program Files\Microsoft Office\Clipart\Bullets\Green and Black Diamond.gif"/>
            <p:cNvPicPr>
              <a:picLocks noChangeAspect="1"/>
            </p:cNvPicPr>
            <p:nvPr/>
          </p:nvPicPr>
          <p:blipFill>
            <a:blip r:embed="rId1" cstate="print"/>
            <a:stretch>
              <a:fillRect/>
            </a:stretch>
          </p:blipFill>
          <p:spPr>
            <a:xfrm>
              <a:off x="1692275" y="1057275"/>
              <a:ext cx="161925" cy="161925"/>
            </a:xfrm>
            <a:prstGeom prst="rect">
              <a:avLst/>
            </a:prstGeom>
            <a:noFill/>
            <a:ln w="9525" cap="flat" cmpd="sng">
              <a:noFill/>
              <a:prstDash val="solid"/>
              <a:round/>
            </a:ln>
          </p:spPr>
        </p:pic>
        <p:pic>
          <p:nvPicPr>
            <p:cNvPr id="4824" name="图片" descr="C:\Program Files\Microsoft Office\Clipart\Bullets\Green and Black Diamond.gif"/>
            <p:cNvPicPr>
              <a:picLocks noChangeAspect="1"/>
            </p:cNvPicPr>
            <p:nvPr/>
          </p:nvPicPr>
          <p:blipFill>
            <a:blip r:embed="rId1" cstate="print"/>
            <a:stretch>
              <a:fillRect/>
            </a:stretch>
          </p:blipFill>
          <p:spPr>
            <a:xfrm>
              <a:off x="2606673" y="1057275"/>
              <a:ext cx="161924" cy="161925"/>
            </a:xfrm>
            <a:prstGeom prst="rect">
              <a:avLst/>
            </a:prstGeom>
            <a:noFill/>
            <a:ln w="9525" cap="flat" cmpd="sng">
              <a:noFill/>
              <a:prstDash val="solid"/>
              <a:round/>
            </a:ln>
          </p:spPr>
        </p:pic>
        <p:pic>
          <p:nvPicPr>
            <p:cNvPr id="4825" name="图片" descr="C:\Program Files\Microsoft Office\Clipart\Bullets\Green and Black Diamond.gif"/>
            <p:cNvPicPr>
              <a:picLocks noChangeAspect="1"/>
            </p:cNvPicPr>
            <p:nvPr/>
          </p:nvPicPr>
          <p:blipFill>
            <a:blip r:embed="rId1" cstate="print"/>
            <a:stretch>
              <a:fillRect/>
            </a:stretch>
          </p:blipFill>
          <p:spPr>
            <a:xfrm>
              <a:off x="3368675" y="1057275"/>
              <a:ext cx="161924" cy="161925"/>
            </a:xfrm>
            <a:prstGeom prst="rect">
              <a:avLst/>
            </a:prstGeom>
            <a:noFill/>
            <a:ln w="9525" cap="flat" cmpd="sng">
              <a:noFill/>
              <a:prstDash val="solid"/>
              <a:round/>
            </a:ln>
          </p:spPr>
        </p:pic>
        <p:pic>
          <p:nvPicPr>
            <p:cNvPr id="4826" name="图片" descr="C:\Program Files\Microsoft Office\Clipart\Bullets\Green and Black Diamond.gif"/>
            <p:cNvPicPr>
              <a:picLocks noChangeAspect="1"/>
            </p:cNvPicPr>
            <p:nvPr/>
          </p:nvPicPr>
          <p:blipFill>
            <a:blip r:embed="rId1" cstate="print"/>
            <a:stretch>
              <a:fillRect/>
            </a:stretch>
          </p:blipFill>
          <p:spPr>
            <a:xfrm>
              <a:off x="3521075" y="1057275"/>
              <a:ext cx="161923" cy="161925"/>
            </a:xfrm>
            <a:prstGeom prst="rect">
              <a:avLst/>
            </a:prstGeom>
            <a:noFill/>
            <a:ln w="9525" cap="flat" cmpd="sng">
              <a:noFill/>
              <a:prstDash val="solid"/>
              <a:round/>
            </a:ln>
          </p:spPr>
        </p:pic>
        <p:pic>
          <p:nvPicPr>
            <p:cNvPr id="4827" name="图片" descr="C:\Program Files\Microsoft Office\Clipart\Bullets\Green and Black Diamond.gif"/>
            <p:cNvPicPr>
              <a:picLocks noChangeAspect="1"/>
            </p:cNvPicPr>
            <p:nvPr/>
          </p:nvPicPr>
          <p:blipFill>
            <a:blip r:embed="rId1" cstate="print"/>
            <a:stretch>
              <a:fillRect/>
            </a:stretch>
          </p:blipFill>
          <p:spPr>
            <a:xfrm>
              <a:off x="3663950" y="1057275"/>
              <a:ext cx="161924" cy="161925"/>
            </a:xfrm>
            <a:prstGeom prst="rect">
              <a:avLst/>
            </a:prstGeom>
            <a:noFill/>
            <a:ln w="9525" cap="flat" cmpd="sng">
              <a:noFill/>
              <a:prstDash val="solid"/>
              <a:round/>
            </a:ln>
          </p:spPr>
        </p:pic>
        <p:pic>
          <p:nvPicPr>
            <p:cNvPr id="4828" name="图片" descr="C:\Program Files\Microsoft Office\Clipart\Bullets\Green and Black Diamond.gif"/>
            <p:cNvPicPr>
              <a:picLocks noChangeAspect="1"/>
            </p:cNvPicPr>
            <p:nvPr/>
          </p:nvPicPr>
          <p:blipFill>
            <a:blip r:embed="rId1" cstate="print"/>
            <a:stretch>
              <a:fillRect/>
            </a:stretch>
          </p:blipFill>
          <p:spPr>
            <a:xfrm>
              <a:off x="3825874" y="1057275"/>
              <a:ext cx="161924" cy="161925"/>
            </a:xfrm>
            <a:prstGeom prst="rect">
              <a:avLst/>
            </a:prstGeom>
            <a:noFill/>
            <a:ln w="9525" cap="flat" cmpd="sng">
              <a:noFill/>
              <a:prstDash val="solid"/>
              <a:round/>
            </a:ln>
          </p:spPr>
        </p:pic>
        <p:pic>
          <p:nvPicPr>
            <p:cNvPr id="4829" name="图片" descr="C:\Program Files\Microsoft Office\Clipart\Bullets\Green and Black Diamond.gif"/>
            <p:cNvPicPr>
              <a:picLocks noChangeAspect="1"/>
            </p:cNvPicPr>
            <p:nvPr/>
          </p:nvPicPr>
          <p:blipFill>
            <a:blip r:embed="rId1" cstate="print"/>
            <a:stretch>
              <a:fillRect/>
            </a:stretch>
          </p:blipFill>
          <p:spPr>
            <a:xfrm>
              <a:off x="3978274" y="1057275"/>
              <a:ext cx="161924" cy="161925"/>
            </a:xfrm>
            <a:prstGeom prst="rect">
              <a:avLst/>
            </a:prstGeom>
            <a:noFill/>
            <a:ln w="9525" cap="flat" cmpd="sng">
              <a:noFill/>
              <a:prstDash val="solid"/>
              <a:round/>
            </a:ln>
          </p:spPr>
        </p:pic>
        <p:pic>
          <p:nvPicPr>
            <p:cNvPr id="4830" name="图片" descr="C:\Program Files\Microsoft Office\Clipart\Bullets\Green and Black Diamond.gif"/>
            <p:cNvPicPr>
              <a:picLocks noChangeAspect="1"/>
            </p:cNvPicPr>
            <p:nvPr/>
          </p:nvPicPr>
          <p:blipFill>
            <a:blip r:embed="rId1" cstate="print"/>
            <a:stretch>
              <a:fillRect/>
            </a:stretch>
          </p:blipFill>
          <p:spPr>
            <a:xfrm>
              <a:off x="4121149" y="1057275"/>
              <a:ext cx="161924" cy="161925"/>
            </a:xfrm>
            <a:prstGeom prst="rect">
              <a:avLst/>
            </a:prstGeom>
            <a:noFill/>
            <a:ln w="9525" cap="flat" cmpd="sng">
              <a:noFill/>
              <a:prstDash val="solid"/>
              <a:round/>
            </a:ln>
          </p:spPr>
        </p:pic>
        <p:grpSp>
          <p:nvGrpSpPr>
            <p:cNvPr id="4837" name="组合"/>
            <p:cNvGrpSpPr/>
            <p:nvPr/>
          </p:nvGrpSpPr>
          <p:grpSpPr>
            <a:xfrm>
              <a:off x="330198" y="1047750"/>
              <a:ext cx="923924" cy="161925"/>
              <a:chOff x="330198" y="1047750"/>
              <a:chExt cx="923924" cy="161925"/>
            </a:xfrm>
          </p:grpSpPr>
          <p:pic>
            <p:nvPicPr>
              <p:cNvPr id="4831" name="图片" descr="C:\Program Files\Microsoft Office\Clipart\Bullets\Green and Black Diamond.gif"/>
              <p:cNvPicPr>
                <a:picLocks noChangeAspect="1"/>
              </p:cNvPicPr>
              <p:nvPr/>
            </p:nvPicPr>
            <p:blipFill>
              <a:blip r:embed="rId1" cstate="print"/>
              <a:stretch>
                <a:fillRect/>
              </a:stretch>
            </p:blipFill>
            <p:spPr>
              <a:xfrm>
                <a:off x="473074" y="1047750"/>
                <a:ext cx="161923" cy="161925"/>
              </a:xfrm>
              <a:prstGeom prst="rect">
                <a:avLst/>
              </a:prstGeom>
              <a:noFill/>
              <a:ln w="9525" cap="flat" cmpd="sng">
                <a:noFill/>
                <a:prstDash val="solid"/>
                <a:round/>
              </a:ln>
            </p:spPr>
          </p:pic>
          <p:pic>
            <p:nvPicPr>
              <p:cNvPr id="4832" name="图片" descr="C:\Program Files\Microsoft Office\Clipart\Bullets\Green and Black Diamond.gif"/>
              <p:cNvPicPr>
                <a:picLocks noChangeAspect="1"/>
              </p:cNvPicPr>
              <p:nvPr/>
            </p:nvPicPr>
            <p:blipFill>
              <a:blip r:embed="rId1" cstate="print"/>
              <a:stretch>
                <a:fillRect/>
              </a:stretch>
            </p:blipFill>
            <p:spPr>
              <a:xfrm>
                <a:off x="634999" y="1047750"/>
                <a:ext cx="161923" cy="161925"/>
              </a:xfrm>
              <a:prstGeom prst="rect">
                <a:avLst/>
              </a:prstGeom>
              <a:noFill/>
              <a:ln w="9525" cap="flat" cmpd="sng">
                <a:noFill/>
                <a:prstDash val="solid"/>
                <a:round/>
              </a:ln>
            </p:spPr>
          </p:pic>
          <p:pic>
            <p:nvPicPr>
              <p:cNvPr id="4833" name="图片" descr="C:\Program Files\Microsoft Office\Clipart\Bullets\Green and Black Diamond.gif"/>
              <p:cNvPicPr>
                <a:picLocks noChangeAspect="1"/>
              </p:cNvPicPr>
              <p:nvPr/>
            </p:nvPicPr>
            <p:blipFill>
              <a:blip r:embed="rId1" cstate="print"/>
              <a:stretch>
                <a:fillRect/>
              </a:stretch>
            </p:blipFill>
            <p:spPr>
              <a:xfrm>
                <a:off x="787400" y="1047750"/>
                <a:ext cx="161923" cy="161925"/>
              </a:xfrm>
              <a:prstGeom prst="rect">
                <a:avLst/>
              </a:prstGeom>
              <a:noFill/>
              <a:ln w="9525" cap="flat" cmpd="sng">
                <a:noFill/>
                <a:prstDash val="solid"/>
                <a:round/>
              </a:ln>
            </p:spPr>
          </p:pic>
          <p:pic>
            <p:nvPicPr>
              <p:cNvPr id="4834" name="图片" descr="C:\Program Files\Microsoft Office\Clipart\Bullets\Green and Black Diamond.gif"/>
              <p:cNvPicPr>
                <a:picLocks noChangeAspect="1"/>
              </p:cNvPicPr>
              <p:nvPr/>
            </p:nvPicPr>
            <p:blipFill>
              <a:blip r:embed="rId1" cstate="print"/>
              <a:stretch>
                <a:fillRect/>
              </a:stretch>
            </p:blipFill>
            <p:spPr>
              <a:xfrm>
                <a:off x="930274" y="1047750"/>
                <a:ext cx="161923" cy="161925"/>
              </a:xfrm>
              <a:prstGeom prst="rect">
                <a:avLst/>
              </a:prstGeom>
              <a:noFill/>
              <a:ln w="9525" cap="flat" cmpd="sng">
                <a:noFill/>
                <a:prstDash val="solid"/>
                <a:round/>
              </a:ln>
            </p:spPr>
          </p:pic>
          <p:pic>
            <p:nvPicPr>
              <p:cNvPr id="4835" name="图片" descr="C:\Program Files\Microsoft Office\Clipart\Bullets\Green and Black Diamond.gif"/>
              <p:cNvPicPr>
                <a:picLocks noChangeAspect="1"/>
              </p:cNvPicPr>
              <p:nvPr/>
            </p:nvPicPr>
            <p:blipFill>
              <a:blip r:embed="rId1" cstate="print"/>
              <a:stretch>
                <a:fillRect/>
              </a:stretch>
            </p:blipFill>
            <p:spPr>
              <a:xfrm>
                <a:off x="1092199" y="1047750"/>
                <a:ext cx="161923" cy="161925"/>
              </a:xfrm>
              <a:prstGeom prst="rect">
                <a:avLst/>
              </a:prstGeom>
              <a:noFill/>
              <a:ln w="9525" cap="flat" cmpd="sng">
                <a:noFill/>
                <a:prstDash val="solid"/>
                <a:round/>
              </a:ln>
            </p:spPr>
          </p:pic>
          <p:pic>
            <p:nvPicPr>
              <p:cNvPr id="4836" name="图片" descr="C:\Program Files\Microsoft Office\Clipart\Bullets\Green and Black Diamond.gif"/>
              <p:cNvPicPr>
                <a:picLocks noChangeAspect="1"/>
              </p:cNvPicPr>
              <p:nvPr/>
            </p:nvPicPr>
            <p:blipFill>
              <a:blip r:embed="rId1" cstate="print"/>
              <a:stretch>
                <a:fillRect/>
              </a:stretch>
            </p:blipFill>
            <p:spPr>
              <a:xfrm>
                <a:off x="330198" y="1047750"/>
                <a:ext cx="161924" cy="161925"/>
              </a:xfrm>
              <a:prstGeom prst="rect">
                <a:avLst/>
              </a:prstGeom>
              <a:noFill/>
              <a:ln w="9525" cap="flat" cmpd="sng">
                <a:noFill/>
                <a:prstDash val="solid"/>
                <a:round/>
              </a:ln>
            </p:spPr>
          </p:pic>
        </p:grpSp>
      </p:grpSp>
      <p:sp>
        <p:nvSpPr>
          <p:cNvPr id="4839" name="直线"/>
          <p:cNvSpPr/>
          <p:nvPr/>
        </p:nvSpPr>
        <p:spPr>
          <a:xfrm>
            <a:off x="4968875" y="1612899"/>
            <a:ext cx="0" cy="2590799"/>
          </a:xfrm>
          <a:prstGeom prst="line">
            <a:avLst/>
          </a:prstGeom>
          <a:noFill/>
          <a:ln w="38100" cap="flat" cmpd="sng">
            <a:solidFill>
              <a:srgbClr val="174EFF"/>
            </a:solidFill>
            <a:prstDash val="dash"/>
            <a:round/>
          </a:ln>
        </p:spPr>
      </p:sp>
      <p:grpSp>
        <p:nvGrpSpPr>
          <p:cNvPr id="4919" name="组合"/>
          <p:cNvGrpSpPr/>
          <p:nvPr/>
        </p:nvGrpSpPr>
        <p:grpSpPr>
          <a:xfrm>
            <a:off x="1731963" y="1155700"/>
            <a:ext cx="6421436" cy="2767012"/>
            <a:chOff x="1731963" y="1155700"/>
            <a:chExt cx="6421436" cy="2767012"/>
          </a:xfrm>
        </p:grpSpPr>
        <p:sp>
          <p:nvSpPr>
            <p:cNvPr id="4840" name="矩形"/>
            <p:cNvSpPr/>
            <p:nvPr/>
          </p:nvSpPr>
          <p:spPr>
            <a:xfrm>
              <a:off x="6126163" y="1155700"/>
              <a:ext cx="900112"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C</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41" name="矩形"/>
            <p:cNvSpPr/>
            <p:nvPr/>
          </p:nvSpPr>
          <p:spPr>
            <a:xfrm>
              <a:off x="4435475" y="1841500"/>
              <a:ext cx="761999" cy="519112"/>
            </a:xfrm>
            <a:prstGeom prst="rect">
              <a:avLst/>
            </a:prstGeom>
            <a:noFill/>
            <a:ln w="38100"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o1</a:t>
              </a:r>
              <a:endParaRPr lang="zh-CN" altLang="en-US"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42" name="直线"/>
            <p:cNvSpPr/>
            <p:nvPr/>
          </p:nvSpPr>
          <p:spPr>
            <a:xfrm>
              <a:off x="2478088" y="1765300"/>
              <a:ext cx="0" cy="0"/>
            </a:xfrm>
            <a:prstGeom prst="line">
              <a:avLst/>
            </a:prstGeom>
            <a:noFill/>
            <a:ln w="38100" cap="flat" cmpd="sng">
              <a:solidFill>
                <a:srgbClr val="000000"/>
              </a:solidFill>
              <a:prstDash val="solid"/>
              <a:round/>
            </a:ln>
          </p:spPr>
        </p:sp>
        <p:sp>
          <p:nvSpPr>
            <p:cNvPr id="4843" name="矩形"/>
            <p:cNvSpPr/>
            <p:nvPr/>
          </p:nvSpPr>
          <p:spPr>
            <a:xfrm>
              <a:off x="4530725" y="2468562"/>
              <a:ext cx="590549" cy="519111"/>
            </a:xfrm>
            <a:prstGeom prst="rect">
              <a:avLst/>
            </a:prstGeom>
            <a:noFill/>
            <a:ln w="38100" cap="flat" cmpd="sng">
              <a:noFill/>
              <a:prstDash val="solid"/>
              <a:miter/>
            </a:ln>
          </p:spPr>
        </p:sp>
        <p:sp>
          <p:nvSpPr>
            <p:cNvPr id="4844" name="直线"/>
            <p:cNvSpPr/>
            <p:nvPr/>
          </p:nvSpPr>
          <p:spPr>
            <a:xfrm>
              <a:off x="2478088" y="1765300"/>
              <a:ext cx="0" cy="0"/>
            </a:xfrm>
            <a:prstGeom prst="line">
              <a:avLst/>
            </a:prstGeom>
            <a:noFill/>
            <a:ln w="38100" cap="flat" cmpd="sng">
              <a:solidFill>
                <a:srgbClr val="000000"/>
              </a:solidFill>
              <a:prstDash val="solid"/>
              <a:round/>
            </a:ln>
          </p:spPr>
        </p:sp>
        <p:sp>
          <p:nvSpPr>
            <p:cNvPr id="4845" name="直线"/>
            <p:cNvSpPr/>
            <p:nvPr/>
          </p:nvSpPr>
          <p:spPr>
            <a:xfrm>
              <a:off x="4435475" y="2414587"/>
              <a:ext cx="719136" cy="0"/>
            </a:xfrm>
            <a:prstGeom prst="line">
              <a:avLst/>
            </a:prstGeom>
            <a:noFill/>
            <a:ln w="38100" cap="flat" cmpd="sng">
              <a:solidFill>
                <a:srgbClr val="000000"/>
              </a:solidFill>
              <a:prstDash val="solid"/>
              <a:round/>
            </a:ln>
          </p:spPr>
        </p:sp>
        <p:sp>
          <p:nvSpPr>
            <p:cNvPr id="4846" name="矩形"/>
            <p:cNvSpPr/>
            <p:nvPr/>
          </p:nvSpPr>
          <p:spPr>
            <a:xfrm>
              <a:off x="3970338" y="1814512"/>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3</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47" name="矩形"/>
            <p:cNvSpPr/>
            <p:nvPr/>
          </p:nvSpPr>
          <p:spPr>
            <a:xfrm flipV="1">
              <a:off x="3978275" y="2338387"/>
              <a:ext cx="457200" cy="144462"/>
            </a:xfrm>
            <a:prstGeom prst="rect">
              <a:avLst/>
            </a:prstGeom>
            <a:noFill/>
            <a:ln w="38100" cap="flat" cmpd="sng">
              <a:solidFill>
                <a:srgbClr val="000000"/>
              </a:solidFill>
              <a:prstDash val="solid"/>
              <a:miter/>
            </a:ln>
          </p:spPr>
        </p:sp>
        <p:grpSp>
          <p:nvGrpSpPr>
            <p:cNvPr id="4851" name="组合"/>
            <p:cNvGrpSpPr/>
            <p:nvPr/>
          </p:nvGrpSpPr>
          <p:grpSpPr>
            <a:xfrm>
              <a:off x="4589463" y="3289300"/>
              <a:ext cx="304798" cy="381000"/>
              <a:chOff x="4589463" y="3289300"/>
              <a:chExt cx="304798" cy="381000"/>
            </a:xfrm>
          </p:grpSpPr>
          <p:sp>
            <p:nvSpPr>
              <p:cNvPr id="4848" name="直线"/>
              <p:cNvSpPr/>
              <p:nvPr/>
            </p:nvSpPr>
            <p:spPr>
              <a:xfrm rot="-5400000">
                <a:off x="4740276" y="3289300"/>
                <a:ext cx="0" cy="304800"/>
              </a:xfrm>
              <a:prstGeom prst="line">
                <a:avLst/>
              </a:prstGeom>
              <a:noFill/>
              <a:ln w="38100" cap="flat" cmpd="sng">
                <a:solidFill>
                  <a:srgbClr val="000000"/>
                </a:solidFill>
                <a:prstDash val="solid"/>
                <a:round/>
              </a:ln>
            </p:spPr>
          </p:sp>
          <p:sp>
            <p:nvSpPr>
              <p:cNvPr id="4849" name="等腰三角形"/>
              <p:cNvSpPr/>
              <p:nvPr/>
            </p:nvSpPr>
            <p:spPr>
              <a:xfrm>
                <a:off x="4589463" y="3449638"/>
                <a:ext cx="304798" cy="220661"/>
              </a:xfrm>
              <a:prstGeom prst="triangle">
                <a:avLst>
                  <a:gd name="adj" fmla="val 50000"/>
                </a:avLst>
              </a:prstGeom>
              <a:noFill/>
              <a:ln w="38100" cap="flat" cmpd="sng">
                <a:solidFill>
                  <a:srgbClr val="000000"/>
                </a:solidFill>
                <a:prstDash val="solid"/>
                <a:miter/>
              </a:ln>
            </p:spPr>
          </p:sp>
          <p:sp>
            <p:nvSpPr>
              <p:cNvPr id="4850" name="直线"/>
              <p:cNvSpPr/>
              <p:nvPr/>
            </p:nvSpPr>
            <p:spPr>
              <a:xfrm rot="16200000" flipH="1">
                <a:off x="4865688" y="3470276"/>
                <a:ext cx="52386" cy="0"/>
              </a:xfrm>
              <a:prstGeom prst="line">
                <a:avLst/>
              </a:prstGeom>
              <a:noFill/>
              <a:ln w="38100" cap="flat" cmpd="sng">
                <a:solidFill>
                  <a:srgbClr val="000000"/>
                </a:solidFill>
                <a:prstDash val="solid"/>
                <a:round/>
              </a:ln>
            </p:spPr>
          </p:sp>
        </p:grpSp>
        <p:sp>
          <p:nvSpPr>
            <p:cNvPr id="4852" name="直线"/>
            <p:cNvSpPr/>
            <p:nvPr/>
          </p:nvSpPr>
          <p:spPr>
            <a:xfrm rot="-5400000">
              <a:off x="4014787" y="3121025"/>
              <a:ext cx="1439862" cy="0"/>
            </a:xfrm>
            <a:prstGeom prst="line">
              <a:avLst/>
            </a:prstGeom>
            <a:noFill/>
            <a:ln w="38100" cap="flat" cmpd="sng">
              <a:solidFill>
                <a:srgbClr val="000000"/>
              </a:solidFill>
              <a:prstDash val="solid"/>
              <a:round/>
            </a:ln>
          </p:spPr>
        </p:sp>
        <p:sp>
          <p:nvSpPr>
            <p:cNvPr id="4853" name="直线"/>
            <p:cNvSpPr/>
            <p:nvPr/>
          </p:nvSpPr>
          <p:spPr>
            <a:xfrm>
              <a:off x="4587875" y="3822700"/>
              <a:ext cx="304800" cy="0"/>
            </a:xfrm>
            <a:prstGeom prst="line">
              <a:avLst/>
            </a:prstGeom>
            <a:noFill/>
            <a:ln w="38100" cap="flat" cmpd="sng">
              <a:solidFill>
                <a:srgbClr val="000000"/>
              </a:solidFill>
              <a:prstDash val="solid"/>
              <a:round/>
            </a:ln>
          </p:spPr>
        </p:sp>
        <p:sp>
          <p:nvSpPr>
            <p:cNvPr id="4854" name="矩形"/>
            <p:cNvSpPr/>
            <p:nvPr/>
          </p:nvSpPr>
          <p:spPr>
            <a:xfrm>
              <a:off x="4054475" y="3151188"/>
              <a:ext cx="6858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D</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Z</a:t>
              </a:r>
              <a:endParaRPr lang="zh-CN" altLang="en-US" sz="2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858" name="组合"/>
            <p:cNvGrpSpPr/>
            <p:nvPr/>
          </p:nvGrpSpPr>
          <p:grpSpPr>
            <a:xfrm flipH="1" flipV="1">
              <a:off x="4586288" y="3221037"/>
              <a:ext cx="306386" cy="220663"/>
              <a:chOff x="4586288" y="3221037"/>
              <a:chExt cx="306386" cy="220663"/>
            </a:xfrm>
          </p:grpSpPr>
          <p:sp>
            <p:nvSpPr>
              <p:cNvPr id="4855" name="直线"/>
              <p:cNvSpPr/>
              <p:nvPr/>
            </p:nvSpPr>
            <p:spPr>
              <a:xfrm rot="-5400000">
                <a:off x="4740274" y="3068637"/>
                <a:ext cx="0" cy="304800"/>
              </a:xfrm>
              <a:prstGeom prst="line">
                <a:avLst/>
              </a:prstGeom>
              <a:noFill/>
              <a:ln w="38100" cap="flat" cmpd="sng">
                <a:solidFill>
                  <a:srgbClr val="000000"/>
                </a:solidFill>
                <a:prstDash val="solid"/>
                <a:round/>
              </a:ln>
            </p:spPr>
          </p:sp>
          <p:sp>
            <p:nvSpPr>
              <p:cNvPr id="4856" name="等腰三角形"/>
              <p:cNvSpPr/>
              <p:nvPr/>
            </p:nvSpPr>
            <p:spPr>
              <a:xfrm>
                <a:off x="4586288" y="3221037"/>
                <a:ext cx="304800" cy="220661"/>
              </a:xfrm>
              <a:prstGeom prst="triangle">
                <a:avLst>
                  <a:gd name="adj" fmla="val 50000"/>
                </a:avLst>
              </a:prstGeom>
              <a:noFill/>
              <a:ln w="38100" cap="flat" cmpd="sng">
                <a:solidFill>
                  <a:srgbClr val="000000"/>
                </a:solidFill>
                <a:prstDash val="solid"/>
                <a:miter/>
              </a:ln>
            </p:spPr>
          </p:sp>
          <p:sp>
            <p:nvSpPr>
              <p:cNvPr id="4857" name="直线"/>
              <p:cNvSpPr/>
              <p:nvPr/>
            </p:nvSpPr>
            <p:spPr>
              <a:xfrm rot="16200000" flipH="1">
                <a:off x="4864099" y="3249612"/>
                <a:ext cx="52386" cy="0"/>
              </a:xfrm>
              <a:prstGeom prst="line">
                <a:avLst/>
              </a:prstGeom>
              <a:noFill/>
              <a:ln w="38100" cap="flat" cmpd="sng">
                <a:solidFill>
                  <a:srgbClr val="000000"/>
                </a:solidFill>
                <a:prstDash val="solid"/>
                <a:round/>
              </a:ln>
            </p:spPr>
          </p:sp>
        </p:grpSp>
        <p:sp>
          <p:nvSpPr>
            <p:cNvPr id="4859" name="矩形"/>
            <p:cNvSpPr/>
            <p:nvPr/>
          </p:nvSpPr>
          <p:spPr>
            <a:xfrm>
              <a:off x="3140075" y="2998788"/>
              <a:ext cx="409575" cy="144461"/>
            </a:xfrm>
            <a:prstGeom prst="rect">
              <a:avLst/>
            </a:prstGeom>
            <a:noFill/>
            <a:ln w="38100" cap="flat" cmpd="sng">
              <a:solidFill>
                <a:srgbClr val="000000"/>
              </a:solidFill>
              <a:prstDash val="solid"/>
              <a:miter/>
            </a:ln>
          </p:spPr>
        </p:sp>
        <p:sp>
          <p:nvSpPr>
            <p:cNvPr id="4860" name="矩形"/>
            <p:cNvSpPr/>
            <p:nvPr/>
          </p:nvSpPr>
          <p:spPr>
            <a:xfrm>
              <a:off x="2197100" y="2192338"/>
              <a:ext cx="409575" cy="144461"/>
            </a:xfrm>
            <a:prstGeom prst="rect">
              <a:avLst/>
            </a:prstGeom>
            <a:noFill/>
            <a:ln w="38100" cap="flat" cmpd="sng">
              <a:solidFill>
                <a:srgbClr val="000000"/>
              </a:solidFill>
              <a:prstDash val="solid"/>
              <a:miter/>
            </a:ln>
          </p:spPr>
        </p:sp>
        <p:sp>
          <p:nvSpPr>
            <p:cNvPr id="4861" name="矩形"/>
            <p:cNvSpPr/>
            <p:nvPr/>
          </p:nvSpPr>
          <p:spPr>
            <a:xfrm>
              <a:off x="1997075" y="3151188"/>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62" name="直线"/>
            <p:cNvSpPr/>
            <p:nvPr/>
          </p:nvSpPr>
          <p:spPr>
            <a:xfrm flipH="1">
              <a:off x="1865312" y="2252662"/>
              <a:ext cx="360361" cy="0"/>
            </a:xfrm>
            <a:prstGeom prst="line">
              <a:avLst/>
            </a:prstGeom>
            <a:noFill/>
            <a:ln w="38100" cap="flat" cmpd="sng">
              <a:solidFill>
                <a:srgbClr val="000000"/>
              </a:solidFill>
              <a:prstDash val="solid"/>
              <a:round/>
            </a:ln>
          </p:spPr>
        </p:sp>
        <p:sp>
          <p:nvSpPr>
            <p:cNvPr id="4863" name="直线"/>
            <p:cNvSpPr/>
            <p:nvPr/>
          </p:nvSpPr>
          <p:spPr>
            <a:xfrm flipH="1">
              <a:off x="3557588" y="3060700"/>
              <a:ext cx="1201736" cy="0"/>
            </a:xfrm>
            <a:prstGeom prst="line">
              <a:avLst/>
            </a:prstGeom>
            <a:noFill/>
            <a:ln w="38100" cap="flat" cmpd="sng">
              <a:solidFill>
                <a:srgbClr val="000000"/>
              </a:solidFill>
              <a:prstDash val="solid"/>
              <a:round/>
            </a:ln>
          </p:spPr>
        </p:sp>
        <p:sp>
          <p:nvSpPr>
            <p:cNvPr id="4864" name="矩形" descr="40%"/>
            <p:cNvSpPr/>
            <p:nvPr/>
          </p:nvSpPr>
          <p:spPr>
            <a:xfrm>
              <a:off x="2908300" y="1887537"/>
              <a:ext cx="822324" cy="982662"/>
            </a:xfrm>
            <a:prstGeom prst="rect">
              <a:avLst/>
            </a:prstGeom>
            <a:noFill/>
            <a:ln w="38100" cap="flat" cmpd="sng">
              <a:solidFill>
                <a:srgbClr val="000000"/>
              </a:solidFill>
              <a:prstDash val="solid"/>
              <a:miter/>
            </a:ln>
          </p:spPr>
        </p:sp>
        <p:sp>
          <p:nvSpPr>
            <p:cNvPr id="4865" name="矩形"/>
            <p:cNvSpPr/>
            <p:nvPr/>
          </p:nvSpPr>
          <p:spPr>
            <a:xfrm>
              <a:off x="2897188" y="24003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66" name="矩形"/>
            <p:cNvSpPr/>
            <p:nvPr/>
          </p:nvSpPr>
          <p:spPr>
            <a:xfrm>
              <a:off x="3402013" y="2176462"/>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67" name="矩形"/>
            <p:cNvSpPr/>
            <p:nvPr/>
          </p:nvSpPr>
          <p:spPr>
            <a:xfrm>
              <a:off x="3241675" y="1830387"/>
              <a:ext cx="836612"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68" name="直线"/>
            <p:cNvSpPr/>
            <p:nvPr/>
          </p:nvSpPr>
          <p:spPr>
            <a:xfrm>
              <a:off x="2590799" y="2665413"/>
              <a:ext cx="315911" cy="0"/>
            </a:xfrm>
            <a:prstGeom prst="line">
              <a:avLst/>
            </a:prstGeom>
            <a:noFill/>
            <a:ln w="38100" cap="flat" cmpd="sng">
              <a:solidFill>
                <a:srgbClr val="000000"/>
              </a:solidFill>
              <a:prstDash val="solid"/>
              <a:round/>
            </a:ln>
          </p:spPr>
        </p:sp>
        <p:sp>
          <p:nvSpPr>
            <p:cNvPr id="4869" name="直线"/>
            <p:cNvSpPr/>
            <p:nvPr/>
          </p:nvSpPr>
          <p:spPr>
            <a:xfrm>
              <a:off x="3730625" y="2405063"/>
              <a:ext cx="258761" cy="0"/>
            </a:xfrm>
            <a:prstGeom prst="line">
              <a:avLst/>
            </a:prstGeom>
            <a:noFill/>
            <a:ln w="38100" cap="flat" cmpd="sng">
              <a:solidFill>
                <a:srgbClr val="000000"/>
              </a:solidFill>
              <a:prstDash val="solid"/>
              <a:round/>
            </a:ln>
          </p:spPr>
        </p:sp>
        <p:sp>
          <p:nvSpPr>
            <p:cNvPr id="4870" name="直线"/>
            <p:cNvSpPr/>
            <p:nvPr/>
          </p:nvSpPr>
          <p:spPr>
            <a:xfrm>
              <a:off x="2754312" y="1612899"/>
              <a:ext cx="0" cy="0"/>
            </a:xfrm>
            <a:prstGeom prst="line">
              <a:avLst/>
            </a:prstGeom>
            <a:noFill/>
            <a:ln w="28575" cap="flat" cmpd="sng">
              <a:solidFill>
                <a:srgbClr val="000000"/>
              </a:solidFill>
              <a:prstDash val="solid"/>
              <a:round/>
            </a:ln>
          </p:spPr>
        </p:sp>
        <p:sp>
          <p:nvSpPr>
            <p:cNvPr id="4871" name="直线"/>
            <p:cNvSpPr/>
            <p:nvPr/>
          </p:nvSpPr>
          <p:spPr>
            <a:xfrm>
              <a:off x="2590799" y="2254250"/>
              <a:ext cx="315911" cy="0"/>
            </a:xfrm>
            <a:prstGeom prst="line">
              <a:avLst/>
            </a:prstGeom>
            <a:noFill/>
            <a:ln w="38100" cap="flat" cmpd="sng">
              <a:solidFill>
                <a:srgbClr val="000000"/>
              </a:solidFill>
              <a:prstDash val="solid"/>
              <a:round/>
            </a:ln>
          </p:spPr>
        </p:sp>
        <p:sp>
          <p:nvSpPr>
            <p:cNvPr id="4872" name="矩形"/>
            <p:cNvSpPr/>
            <p:nvPr/>
          </p:nvSpPr>
          <p:spPr>
            <a:xfrm>
              <a:off x="2908300" y="1968500"/>
              <a:ext cx="522286" cy="519111"/>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73" name="矩形"/>
            <p:cNvSpPr/>
            <p:nvPr/>
          </p:nvSpPr>
          <p:spPr>
            <a:xfrm rot="5400000">
              <a:off x="3016250" y="1849436"/>
              <a:ext cx="371474" cy="457199"/>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74" name="矩形"/>
            <p:cNvSpPr/>
            <p:nvPr/>
          </p:nvSpPr>
          <p:spPr>
            <a:xfrm>
              <a:off x="2122487" y="1663700"/>
              <a:ext cx="560386"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6</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grpSp>
          <p:nvGrpSpPr>
            <p:cNvPr id="4877" name="组合"/>
            <p:cNvGrpSpPr/>
            <p:nvPr/>
          </p:nvGrpSpPr>
          <p:grpSpPr>
            <a:xfrm>
              <a:off x="1731963" y="2236788"/>
              <a:ext cx="234948" cy="242887"/>
              <a:chOff x="1731963" y="2236788"/>
              <a:chExt cx="234948" cy="242887"/>
            </a:xfrm>
          </p:grpSpPr>
          <p:sp>
            <p:nvSpPr>
              <p:cNvPr id="4875" name="直线"/>
              <p:cNvSpPr/>
              <p:nvPr/>
            </p:nvSpPr>
            <p:spPr>
              <a:xfrm>
                <a:off x="1731963" y="2479676"/>
                <a:ext cx="234948" cy="0"/>
              </a:xfrm>
              <a:prstGeom prst="line">
                <a:avLst/>
              </a:prstGeom>
              <a:noFill/>
              <a:ln w="38100" cap="flat" cmpd="sng">
                <a:solidFill>
                  <a:srgbClr val="000000"/>
                </a:solidFill>
                <a:prstDash val="solid"/>
                <a:round/>
              </a:ln>
            </p:spPr>
          </p:sp>
          <p:sp>
            <p:nvSpPr>
              <p:cNvPr id="4876" name="直线"/>
              <p:cNvSpPr/>
              <p:nvPr/>
            </p:nvSpPr>
            <p:spPr>
              <a:xfrm>
                <a:off x="1853883" y="2236788"/>
                <a:ext cx="0" cy="242886"/>
              </a:xfrm>
              <a:prstGeom prst="line">
                <a:avLst/>
              </a:prstGeom>
              <a:noFill/>
              <a:ln w="38100" cap="flat" cmpd="sng">
                <a:solidFill>
                  <a:srgbClr val="000000"/>
                </a:solidFill>
                <a:prstDash val="solid"/>
                <a:round/>
              </a:ln>
            </p:spPr>
          </p:sp>
        </p:grpSp>
        <p:sp>
          <p:nvSpPr>
            <p:cNvPr id="4878" name="矩形"/>
            <p:cNvSpPr/>
            <p:nvPr/>
          </p:nvSpPr>
          <p:spPr>
            <a:xfrm>
              <a:off x="7254875" y="2527300"/>
              <a:ext cx="898525"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o</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79" name="直线"/>
            <p:cNvSpPr/>
            <p:nvPr/>
          </p:nvSpPr>
          <p:spPr>
            <a:xfrm>
              <a:off x="6980236" y="1735137"/>
              <a:ext cx="0" cy="2187575"/>
            </a:xfrm>
            <a:prstGeom prst="line">
              <a:avLst/>
            </a:prstGeom>
            <a:noFill/>
            <a:ln w="38100" cap="flat" cmpd="sng">
              <a:solidFill>
                <a:srgbClr val="000000"/>
              </a:solidFill>
              <a:prstDash val="solid"/>
              <a:round/>
            </a:ln>
          </p:spPr>
        </p:sp>
        <p:sp>
          <p:nvSpPr>
            <p:cNvPr id="4880" name="矩形"/>
            <p:cNvSpPr/>
            <p:nvPr/>
          </p:nvSpPr>
          <p:spPr>
            <a:xfrm rot="-5400000">
              <a:off x="5548313" y="3162299"/>
              <a:ext cx="409575" cy="144461"/>
            </a:xfrm>
            <a:prstGeom prst="rect">
              <a:avLst/>
            </a:prstGeom>
            <a:noFill/>
            <a:ln w="38100" cap="flat" cmpd="sng">
              <a:solidFill>
                <a:srgbClr val="000000"/>
              </a:solidFill>
              <a:prstDash val="solid"/>
              <a:miter/>
            </a:ln>
          </p:spPr>
        </p:sp>
        <p:sp>
          <p:nvSpPr>
            <p:cNvPr id="4881" name="矩形"/>
            <p:cNvSpPr/>
            <p:nvPr/>
          </p:nvSpPr>
          <p:spPr>
            <a:xfrm>
              <a:off x="5807075" y="2998788"/>
              <a:ext cx="560385"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5</a:t>
              </a:r>
              <a:endParaRPr lang="zh-CN" altLang="en-US"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82" name="矩形"/>
            <p:cNvSpPr/>
            <p:nvPr/>
          </p:nvSpPr>
          <p:spPr>
            <a:xfrm>
              <a:off x="5137150" y="2344737"/>
              <a:ext cx="409575" cy="144461"/>
            </a:xfrm>
            <a:prstGeom prst="rect">
              <a:avLst/>
            </a:prstGeom>
            <a:noFill/>
            <a:ln w="38100" cap="flat" cmpd="sng">
              <a:solidFill>
                <a:srgbClr val="000000"/>
              </a:solidFill>
              <a:prstDash val="solid"/>
              <a:miter/>
            </a:ln>
          </p:spPr>
        </p:sp>
        <p:sp>
          <p:nvSpPr>
            <p:cNvPr id="4883" name="直线"/>
            <p:cNvSpPr/>
            <p:nvPr/>
          </p:nvSpPr>
          <p:spPr>
            <a:xfrm>
              <a:off x="5699125" y="1735137"/>
              <a:ext cx="0" cy="704850"/>
            </a:xfrm>
            <a:prstGeom prst="line">
              <a:avLst/>
            </a:prstGeom>
            <a:noFill/>
            <a:ln w="38100" cap="flat" cmpd="sng">
              <a:solidFill>
                <a:srgbClr val="000000"/>
              </a:solidFill>
              <a:prstDash val="solid"/>
              <a:round/>
            </a:ln>
          </p:spPr>
        </p:sp>
        <p:sp>
          <p:nvSpPr>
            <p:cNvPr id="4884" name="矩形"/>
            <p:cNvSpPr/>
            <p:nvPr/>
          </p:nvSpPr>
          <p:spPr>
            <a:xfrm>
              <a:off x="5081587" y="1841500"/>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4</a:t>
              </a:r>
              <a:endParaRPr lang="zh-CN" altLang="en-US" sz="28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885" name="直线"/>
            <p:cNvSpPr/>
            <p:nvPr/>
          </p:nvSpPr>
          <p:spPr>
            <a:xfrm>
              <a:off x="6423025" y="1735137"/>
              <a:ext cx="571500" cy="0"/>
            </a:xfrm>
            <a:prstGeom prst="line">
              <a:avLst/>
            </a:prstGeom>
            <a:noFill/>
            <a:ln w="38100" cap="flat" cmpd="sng">
              <a:solidFill>
                <a:srgbClr val="000000"/>
              </a:solidFill>
              <a:prstDash val="solid"/>
              <a:round/>
            </a:ln>
          </p:spPr>
        </p:sp>
        <p:sp>
          <p:nvSpPr>
            <p:cNvPr id="4886" name="直线"/>
            <p:cNvSpPr/>
            <p:nvPr/>
          </p:nvSpPr>
          <p:spPr>
            <a:xfrm rot="16200000" flipH="1">
              <a:off x="5600699" y="2933700"/>
              <a:ext cx="252412" cy="0"/>
            </a:xfrm>
            <a:prstGeom prst="line">
              <a:avLst/>
            </a:prstGeom>
            <a:noFill/>
            <a:ln w="38100" cap="flat" cmpd="sng">
              <a:solidFill>
                <a:srgbClr val="000000"/>
              </a:solidFill>
              <a:prstDash val="solid"/>
              <a:round/>
            </a:ln>
          </p:spPr>
        </p:sp>
        <p:grpSp>
          <p:nvGrpSpPr>
            <p:cNvPr id="4889" name="组合"/>
            <p:cNvGrpSpPr/>
            <p:nvPr/>
          </p:nvGrpSpPr>
          <p:grpSpPr>
            <a:xfrm>
              <a:off x="5611813" y="3441701"/>
              <a:ext cx="234950" cy="242887"/>
              <a:chOff x="5611813" y="3441701"/>
              <a:chExt cx="234950" cy="242887"/>
            </a:xfrm>
          </p:grpSpPr>
          <p:sp>
            <p:nvSpPr>
              <p:cNvPr id="4887" name="直线"/>
              <p:cNvSpPr/>
              <p:nvPr/>
            </p:nvSpPr>
            <p:spPr>
              <a:xfrm>
                <a:off x="5611813" y="3684589"/>
                <a:ext cx="234950" cy="0"/>
              </a:xfrm>
              <a:prstGeom prst="line">
                <a:avLst/>
              </a:prstGeom>
              <a:noFill/>
              <a:ln w="38100" cap="flat" cmpd="sng">
                <a:solidFill>
                  <a:srgbClr val="000000"/>
                </a:solidFill>
                <a:prstDash val="solid"/>
                <a:round/>
              </a:ln>
            </p:spPr>
          </p:sp>
          <p:sp>
            <p:nvSpPr>
              <p:cNvPr id="4888" name="直线"/>
              <p:cNvSpPr/>
              <p:nvPr/>
            </p:nvSpPr>
            <p:spPr>
              <a:xfrm>
                <a:off x="5733733" y="3441701"/>
                <a:ext cx="0" cy="242886"/>
              </a:xfrm>
              <a:prstGeom prst="line">
                <a:avLst/>
              </a:prstGeom>
              <a:noFill/>
              <a:ln w="38100" cap="flat" cmpd="sng">
                <a:solidFill>
                  <a:srgbClr val="000000"/>
                </a:solidFill>
                <a:prstDash val="solid"/>
                <a:round/>
              </a:ln>
            </p:spPr>
          </p:sp>
        </p:grpSp>
        <p:sp>
          <p:nvSpPr>
            <p:cNvPr id="4890" name="直线"/>
            <p:cNvSpPr/>
            <p:nvPr/>
          </p:nvSpPr>
          <p:spPr>
            <a:xfrm>
              <a:off x="5699125" y="1735137"/>
              <a:ext cx="608011" cy="0"/>
            </a:xfrm>
            <a:prstGeom prst="line">
              <a:avLst/>
            </a:prstGeom>
            <a:noFill/>
            <a:ln w="38100" cap="flat" cmpd="sng">
              <a:solidFill>
                <a:srgbClr val="000000"/>
              </a:solidFill>
              <a:prstDash val="solid"/>
              <a:round/>
            </a:ln>
          </p:spPr>
        </p:sp>
        <p:grpSp>
          <p:nvGrpSpPr>
            <p:cNvPr id="4893" name="组合"/>
            <p:cNvGrpSpPr/>
            <p:nvPr/>
          </p:nvGrpSpPr>
          <p:grpSpPr>
            <a:xfrm>
              <a:off x="7148511" y="3197225"/>
              <a:ext cx="258762" cy="168274"/>
              <a:chOff x="7148511" y="3197225"/>
              <a:chExt cx="258762" cy="168274"/>
            </a:xfrm>
          </p:grpSpPr>
          <p:sp>
            <p:nvSpPr>
              <p:cNvPr id="4891" name="直线"/>
              <p:cNvSpPr/>
              <p:nvPr/>
            </p:nvSpPr>
            <p:spPr>
              <a:xfrm>
                <a:off x="7148511" y="3365499"/>
                <a:ext cx="258762" cy="0"/>
              </a:xfrm>
              <a:prstGeom prst="line">
                <a:avLst/>
              </a:prstGeom>
              <a:noFill/>
              <a:ln w="38100" cap="flat" cmpd="sng">
                <a:solidFill>
                  <a:srgbClr val="000000"/>
                </a:solidFill>
                <a:prstDash val="solid"/>
                <a:round/>
              </a:ln>
            </p:spPr>
          </p:sp>
          <p:sp>
            <p:nvSpPr>
              <p:cNvPr id="4892" name="直线"/>
              <p:cNvSpPr/>
              <p:nvPr/>
            </p:nvSpPr>
            <p:spPr>
              <a:xfrm>
                <a:off x="7282789" y="3197225"/>
                <a:ext cx="0" cy="168274"/>
              </a:xfrm>
              <a:prstGeom prst="line">
                <a:avLst/>
              </a:prstGeom>
              <a:noFill/>
              <a:ln w="38100" cap="flat" cmpd="sng">
                <a:solidFill>
                  <a:srgbClr val="000000"/>
                </a:solidFill>
                <a:prstDash val="solid"/>
                <a:round/>
              </a:ln>
            </p:spPr>
          </p:sp>
        </p:grpSp>
        <p:sp>
          <p:nvSpPr>
            <p:cNvPr id="4894" name="矩形"/>
            <p:cNvSpPr/>
            <p:nvPr/>
          </p:nvSpPr>
          <p:spPr>
            <a:xfrm>
              <a:off x="7299325" y="2298700"/>
              <a:ext cx="387348" cy="519111"/>
            </a:xfrm>
            <a:prstGeom prst="rect">
              <a:avLst/>
            </a:prstGeom>
            <a:noFill/>
            <a:ln w="9525" cap="flat" cmpd="sng">
              <a:noFill/>
              <a:prstDash val="solid"/>
              <a:miter/>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895" name="矩形"/>
            <p:cNvSpPr/>
            <p:nvPr/>
          </p:nvSpPr>
          <p:spPr>
            <a:xfrm>
              <a:off x="7254875" y="2832100"/>
              <a:ext cx="504823"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rPr>
                <a:t>–</a:t>
              </a:r>
              <a:endParaRPr lang="zh-CN" altLang="en-US" sz="2800" b="0" i="0" u="none" strike="noStrike" kern="1200" cap="none" spc="0" baseline="0">
                <a:solidFill>
                  <a:srgbClr val="FF3300"/>
                </a:solidFill>
                <a:effectLst>
                  <a:outerShdw blurRad="38100" dist="38100" dir="2700000" algn="tl">
                    <a:srgbClr val="DDDDDD"/>
                  </a:outerShdw>
                </a:effectLst>
                <a:latin typeface="Times New Roman" panose="02020603050405020304" charset="0"/>
                <a:ea typeface="宋体" panose="02010600030101010101" pitchFamily="2" charset="-122"/>
                <a:cs typeface="Calibri" panose="020F0502020204030204" charset="0"/>
              </a:endParaRPr>
            </a:p>
          </p:txBody>
        </p:sp>
        <p:sp>
          <p:nvSpPr>
            <p:cNvPr id="4896" name="矩形" descr="40%"/>
            <p:cNvSpPr/>
            <p:nvPr/>
          </p:nvSpPr>
          <p:spPr>
            <a:xfrm>
              <a:off x="6005512" y="2039937"/>
              <a:ext cx="822325" cy="982662"/>
            </a:xfrm>
            <a:prstGeom prst="rect">
              <a:avLst/>
            </a:prstGeom>
            <a:noFill/>
            <a:ln w="38100" cap="flat" cmpd="sng">
              <a:solidFill>
                <a:srgbClr val="000000"/>
              </a:solidFill>
              <a:prstDash val="solid"/>
              <a:miter/>
            </a:ln>
          </p:spPr>
        </p:sp>
        <p:sp>
          <p:nvSpPr>
            <p:cNvPr id="4897" name="矩形"/>
            <p:cNvSpPr/>
            <p:nvPr/>
          </p:nvSpPr>
          <p:spPr>
            <a:xfrm>
              <a:off x="5994400" y="2552700"/>
              <a:ext cx="354011"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98" name="矩形"/>
            <p:cNvSpPr/>
            <p:nvPr/>
          </p:nvSpPr>
          <p:spPr>
            <a:xfrm>
              <a:off x="6499225" y="2328862"/>
              <a:ext cx="638175"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899" name="矩形"/>
            <p:cNvSpPr/>
            <p:nvPr/>
          </p:nvSpPr>
          <p:spPr>
            <a:xfrm>
              <a:off x="6338887" y="1982787"/>
              <a:ext cx="836611" cy="457200"/>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900" name="直线"/>
            <p:cNvSpPr/>
            <p:nvPr/>
          </p:nvSpPr>
          <p:spPr>
            <a:xfrm>
              <a:off x="5727700" y="2817813"/>
              <a:ext cx="315911" cy="0"/>
            </a:xfrm>
            <a:prstGeom prst="line">
              <a:avLst/>
            </a:prstGeom>
            <a:noFill/>
            <a:ln w="38100" cap="flat" cmpd="sng">
              <a:solidFill>
                <a:srgbClr val="000000"/>
              </a:solidFill>
              <a:prstDash val="solid"/>
              <a:round/>
            </a:ln>
          </p:spPr>
        </p:sp>
        <p:sp>
          <p:nvSpPr>
            <p:cNvPr id="4901" name="直线"/>
            <p:cNvSpPr/>
            <p:nvPr/>
          </p:nvSpPr>
          <p:spPr>
            <a:xfrm>
              <a:off x="6827838" y="2557462"/>
              <a:ext cx="403223" cy="0"/>
            </a:xfrm>
            <a:prstGeom prst="line">
              <a:avLst/>
            </a:prstGeom>
            <a:noFill/>
            <a:ln w="38100" cap="flat" cmpd="sng">
              <a:solidFill>
                <a:srgbClr val="000000"/>
              </a:solidFill>
              <a:prstDash val="solid"/>
              <a:round/>
            </a:ln>
          </p:spPr>
        </p:sp>
        <p:sp>
          <p:nvSpPr>
            <p:cNvPr id="4902" name="直线"/>
            <p:cNvSpPr/>
            <p:nvPr/>
          </p:nvSpPr>
          <p:spPr>
            <a:xfrm>
              <a:off x="5694363" y="1765300"/>
              <a:ext cx="0" cy="0"/>
            </a:xfrm>
            <a:prstGeom prst="line">
              <a:avLst/>
            </a:prstGeom>
            <a:noFill/>
            <a:ln w="28575" cap="flat" cmpd="sng">
              <a:solidFill>
                <a:srgbClr val="000000"/>
              </a:solidFill>
              <a:prstDash val="solid"/>
              <a:round/>
            </a:ln>
          </p:spPr>
        </p:sp>
        <p:sp>
          <p:nvSpPr>
            <p:cNvPr id="4903" name="直线"/>
            <p:cNvSpPr/>
            <p:nvPr/>
          </p:nvSpPr>
          <p:spPr>
            <a:xfrm>
              <a:off x="5546726" y="2425700"/>
              <a:ext cx="460374" cy="0"/>
            </a:xfrm>
            <a:prstGeom prst="line">
              <a:avLst/>
            </a:prstGeom>
            <a:noFill/>
            <a:ln w="38100" cap="flat" cmpd="sng">
              <a:solidFill>
                <a:srgbClr val="000000"/>
              </a:solidFill>
              <a:prstDash val="solid"/>
              <a:round/>
            </a:ln>
          </p:spPr>
        </p:sp>
        <p:sp>
          <p:nvSpPr>
            <p:cNvPr id="4904" name="矩形"/>
            <p:cNvSpPr/>
            <p:nvPr/>
          </p:nvSpPr>
          <p:spPr>
            <a:xfrm>
              <a:off x="6005512" y="2120900"/>
              <a:ext cx="522286" cy="519112"/>
            </a:xfrm>
            <a:prstGeom prst="rect">
              <a:avLst/>
            </a:prstGeom>
            <a:noFill/>
            <a:ln w="2857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a:t>
              </a:r>
              <a:endParaRPr lang="zh-CN" altLang="en-US" sz="2800" b="0"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905" name="矩形"/>
            <p:cNvSpPr/>
            <p:nvPr/>
          </p:nvSpPr>
          <p:spPr>
            <a:xfrm rot="5400000">
              <a:off x="6113463" y="2001836"/>
              <a:ext cx="371473" cy="457200"/>
            </a:xfrm>
            <a:prstGeom prst="rect">
              <a:avLst/>
            </a:prstGeom>
            <a:noFill/>
            <a:ln w="9525" cap="flat" cmpd="sng">
              <a:noFill/>
              <a:prstDash val="solid"/>
              <a:miter/>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906" name="椭圆"/>
            <p:cNvSpPr/>
            <p:nvPr/>
          </p:nvSpPr>
          <p:spPr>
            <a:xfrm>
              <a:off x="7223125" y="2503487"/>
              <a:ext cx="100012" cy="100012"/>
            </a:xfrm>
            <a:prstGeom prst="ellipse">
              <a:avLst/>
            </a:prstGeom>
            <a:noFill/>
            <a:ln w="38100" cap="flat" cmpd="sng">
              <a:solidFill>
                <a:srgbClr val="000000"/>
              </a:solidFill>
              <a:prstDash val="solid"/>
              <a:round/>
            </a:ln>
          </p:spPr>
        </p:sp>
        <p:sp>
          <p:nvSpPr>
            <p:cNvPr id="4907" name="椭圆"/>
            <p:cNvSpPr/>
            <p:nvPr/>
          </p:nvSpPr>
          <p:spPr>
            <a:xfrm>
              <a:off x="7231062" y="3113087"/>
              <a:ext cx="100012" cy="100012"/>
            </a:xfrm>
            <a:prstGeom prst="ellipse">
              <a:avLst/>
            </a:prstGeom>
            <a:noFill/>
            <a:ln w="38100" cap="flat" cmpd="sng">
              <a:solidFill>
                <a:srgbClr val="000000"/>
              </a:solidFill>
              <a:prstDash val="solid"/>
              <a:round/>
            </a:ln>
          </p:spPr>
        </p:sp>
        <p:sp>
          <p:nvSpPr>
            <p:cNvPr id="4908" name="直线"/>
            <p:cNvSpPr/>
            <p:nvPr/>
          </p:nvSpPr>
          <p:spPr>
            <a:xfrm>
              <a:off x="6308726" y="1612899"/>
              <a:ext cx="0" cy="301624"/>
            </a:xfrm>
            <a:prstGeom prst="line">
              <a:avLst/>
            </a:prstGeom>
            <a:noFill/>
            <a:ln w="38100" cap="flat" cmpd="sng">
              <a:solidFill>
                <a:srgbClr val="000000"/>
              </a:solidFill>
              <a:prstDash val="solid"/>
              <a:round/>
            </a:ln>
          </p:spPr>
        </p:sp>
        <p:sp>
          <p:nvSpPr>
            <p:cNvPr id="4909" name="直线"/>
            <p:cNvSpPr/>
            <p:nvPr/>
          </p:nvSpPr>
          <p:spPr>
            <a:xfrm>
              <a:off x="6384925" y="1612899"/>
              <a:ext cx="0" cy="301624"/>
            </a:xfrm>
            <a:prstGeom prst="line">
              <a:avLst/>
            </a:prstGeom>
            <a:noFill/>
            <a:ln w="38100" cap="flat" cmpd="sng">
              <a:solidFill>
                <a:srgbClr val="000000"/>
              </a:solidFill>
              <a:prstDash val="solid"/>
              <a:round/>
            </a:ln>
          </p:spPr>
        </p:sp>
        <p:sp>
          <p:nvSpPr>
            <p:cNvPr id="4910" name="矩形"/>
            <p:cNvSpPr/>
            <p:nvPr/>
          </p:nvSpPr>
          <p:spPr>
            <a:xfrm>
              <a:off x="6259513" y="2506662"/>
              <a:ext cx="634999" cy="523874"/>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800" b="1" i="1" u="none" strike="noStrike" kern="1200" cap="none" spc="0" baseline="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1" u="none" strike="noStrike" kern="1200" cap="none" spc="0" baseline="-2500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2500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911" name="矩形"/>
            <p:cNvSpPr/>
            <p:nvPr/>
          </p:nvSpPr>
          <p:spPr>
            <a:xfrm>
              <a:off x="3208338" y="2351088"/>
              <a:ext cx="634999" cy="523875"/>
            </a:xfrm>
            <a:prstGeom prst="rect">
              <a:avLst/>
            </a:prstGeom>
            <a:noFill/>
            <a:ln w="9525" cap="flat" cmpd="sng">
              <a:noFill/>
              <a:prstDash val="solid"/>
              <a:miter/>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800" b="1" i="1" u="none" strike="noStrike" kern="1200" cap="none" spc="0" baseline="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a:t>
              </a:r>
              <a:r>
                <a:rPr lang="en-US" altLang="zh-CN" sz="2800" b="1" i="1" u="none" strike="noStrike" kern="1200" cap="none" spc="0" baseline="-2500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25000">
                <a:solidFill>
                  <a:srgbClr val="FF4545"/>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912" name="直线"/>
            <p:cNvSpPr/>
            <p:nvPr/>
          </p:nvSpPr>
          <p:spPr>
            <a:xfrm>
              <a:off x="2587625" y="3898900"/>
              <a:ext cx="4391025" cy="0"/>
            </a:xfrm>
            <a:prstGeom prst="line">
              <a:avLst/>
            </a:prstGeom>
            <a:noFill/>
            <a:ln w="38100" cap="flat" cmpd="sng">
              <a:solidFill>
                <a:srgbClr val="000000"/>
              </a:solidFill>
              <a:prstDash val="solid"/>
              <a:round/>
            </a:ln>
          </p:spPr>
        </p:sp>
        <p:sp>
          <p:nvSpPr>
            <p:cNvPr id="4913" name="矩形"/>
            <p:cNvSpPr/>
            <p:nvPr/>
          </p:nvSpPr>
          <p:spPr>
            <a:xfrm rot="-5400000">
              <a:off x="2398713" y="3392487"/>
              <a:ext cx="409575" cy="144461"/>
            </a:xfrm>
            <a:prstGeom prst="rect">
              <a:avLst/>
            </a:prstGeom>
            <a:noFill/>
            <a:ln w="38100" cap="flat" cmpd="sng">
              <a:solidFill>
                <a:srgbClr val="000000"/>
              </a:solidFill>
              <a:prstDash val="solid"/>
              <a:miter/>
            </a:ln>
          </p:spPr>
        </p:sp>
        <p:sp>
          <p:nvSpPr>
            <p:cNvPr id="4914" name="直线"/>
            <p:cNvSpPr/>
            <p:nvPr/>
          </p:nvSpPr>
          <p:spPr>
            <a:xfrm>
              <a:off x="2606675" y="2679700"/>
              <a:ext cx="0" cy="596900"/>
            </a:xfrm>
            <a:prstGeom prst="line">
              <a:avLst/>
            </a:prstGeom>
            <a:noFill/>
            <a:ln w="38100" cap="flat" cmpd="sng">
              <a:solidFill>
                <a:srgbClr val="000000"/>
              </a:solidFill>
              <a:prstDash val="solid"/>
              <a:round/>
            </a:ln>
          </p:spPr>
        </p:sp>
        <p:sp>
          <p:nvSpPr>
            <p:cNvPr id="4915" name="直线"/>
            <p:cNvSpPr/>
            <p:nvPr/>
          </p:nvSpPr>
          <p:spPr>
            <a:xfrm>
              <a:off x="2606675" y="3660775"/>
              <a:ext cx="0" cy="238124"/>
            </a:xfrm>
            <a:prstGeom prst="line">
              <a:avLst/>
            </a:prstGeom>
            <a:noFill/>
            <a:ln w="38100" cap="flat" cmpd="sng">
              <a:solidFill>
                <a:srgbClr val="000000"/>
              </a:solidFill>
              <a:prstDash val="solid"/>
              <a:round/>
            </a:ln>
          </p:spPr>
        </p:sp>
        <p:sp>
          <p:nvSpPr>
            <p:cNvPr id="4916" name="直线"/>
            <p:cNvSpPr/>
            <p:nvPr/>
          </p:nvSpPr>
          <p:spPr>
            <a:xfrm flipH="1">
              <a:off x="2603500" y="3060700"/>
              <a:ext cx="536573" cy="0"/>
            </a:xfrm>
            <a:prstGeom prst="line">
              <a:avLst/>
            </a:prstGeom>
            <a:noFill/>
            <a:ln w="38100" cap="flat" cmpd="sng">
              <a:solidFill>
                <a:srgbClr val="000000"/>
              </a:solidFill>
              <a:prstDash val="solid"/>
              <a:round/>
            </a:ln>
          </p:spPr>
        </p:sp>
        <p:sp>
          <p:nvSpPr>
            <p:cNvPr id="4917" name="矩形"/>
            <p:cNvSpPr/>
            <p:nvPr/>
          </p:nvSpPr>
          <p:spPr>
            <a:xfrm>
              <a:off x="3113087" y="3060700"/>
              <a:ext cx="560386" cy="519111"/>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R</a:t>
              </a:r>
              <a:r>
                <a:rPr lang="en-US" altLang="zh-CN" sz="2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1</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endParaRPr>
            </a:p>
          </p:txBody>
        </p:sp>
        <p:sp>
          <p:nvSpPr>
            <p:cNvPr id="4918" name="椭圆"/>
            <p:cNvSpPr/>
            <p:nvPr/>
          </p:nvSpPr>
          <p:spPr>
            <a:xfrm>
              <a:off x="6929437" y="2509838"/>
              <a:ext cx="76200" cy="76200"/>
            </a:xfrm>
            <a:prstGeom prst="ellipse">
              <a:avLst/>
            </a:prstGeom>
            <a:solidFill>
              <a:schemeClr val="tx1"/>
            </a:solidFill>
            <a:ln w="9525" cap="flat" cmpd="sng">
              <a:solidFill>
                <a:srgbClr val="000000"/>
              </a:solidFill>
              <a:prstDash val="solid"/>
              <a:roun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09"/>
                                        </p:tgtEl>
                                        <p:attrNameLst>
                                          <p:attrName>style.visibility</p:attrName>
                                        </p:attrNameLst>
                                      </p:cBhvr>
                                      <p:to>
                                        <p:strVal val="visible"/>
                                      </p:to>
                                    </p:set>
                                    <p:animEffect transition="in" filter="wipe(left)">
                                      <p:cBhvr>
                                        <p:cTn id="7" dur="500"/>
                                        <p:tgtEl>
                                          <p:spTgt spid="480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19"/>
                                        </p:tgtEl>
                                        <p:attrNameLst>
                                          <p:attrName>style.visibility</p:attrName>
                                        </p:attrNameLst>
                                      </p:cBhvr>
                                      <p:to>
                                        <p:strVal val="visible"/>
                                      </p:to>
                                    </p:set>
                                    <p:animEffect transition="in" filter="box(out)">
                                      <p:cBhvr>
                                        <p:cTn id="12" dur="500"/>
                                        <p:tgtEl>
                                          <p:spTgt spid="49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839"/>
                                        </p:tgtEl>
                                        <p:attrNameLst>
                                          <p:attrName>style.visibility</p:attrName>
                                        </p:attrNameLst>
                                      </p:cBhvr>
                                      <p:to>
                                        <p:strVal val="visible"/>
                                      </p:to>
                                    </p:set>
                                    <p:animEffect transition="in" filter="wipe(up)">
                                      <p:cBhvr>
                                        <p:cTn id="17" dur="500"/>
                                        <p:tgtEl>
                                          <p:spTgt spid="48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07">
                                            <p:txEl>
                                              <p:pRg st="0" end="0"/>
                                            </p:txEl>
                                          </p:spTgt>
                                        </p:tgtEl>
                                        <p:attrNameLst>
                                          <p:attrName>style.visibility</p:attrName>
                                        </p:attrNameLst>
                                      </p:cBhvr>
                                      <p:to>
                                        <p:strVal val="visible"/>
                                      </p:to>
                                    </p:set>
                                    <p:animEffect transition="in" filter="wipe(left)">
                                      <p:cBhvr>
                                        <p:cTn id="22" dur="500"/>
                                        <p:tgtEl>
                                          <p:spTgt spid="480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07">
                                            <p:txEl>
                                              <p:pRg st="1" end="1"/>
                                            </p:txEl>
                                          </p:spTgt>
                                        </p:tgtEl>
                                        <p:attrNameLst>
                                          <p:attrName>style.visibility</p:attrName>
                                        </p:attrNameLst>
                                      </p:cBhvr>
                                      <p:to>
                                        <p:strVal val="visible"/>
                                      </p:to>
                                    </p:set>
                                    <p:animEffect transition="in" filter="wipe(left)">
                                      <p:cBhvr>
                                        <p:cTn id="27" dur="500"/>
                                        <p:tgtEl>
                                          <p:spTgt spid="480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07">
                                            <p:txEl>
                                              <p:pRg st="2" end="2"/>
                                            </p:txEl>
                                          </p:spTgt>
                                        </p:tgtEl>
                                        <p:attrNameLst>
                                          <p:attrName>style.visibility</p:attrName>
                                        </p:attrNameLst>
                                      </p:cBhvr>
                                      <p:to>
                                        <p:strVal val="visible"/>
                                      </p:to>
                                    </p:set>
                                    <p:animEffect transition="in" filter="wipe(left)">
                                      <p:cBhvr>
                                        <p:cTn id="32" dur="500"/>
                                        <p:tgtEl>
                                          <p:spTgt spid="480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4810"/>
                                        </p:tgtEl>
                                        <p:attrNameLst>
                                          <p:attrName>style.visibility</p:attrName>
                                        </p:attrNameLst>
                                      </p:cBhvr>
                                      <p:to>
                                        <p:strVal val="visible"/>
                                      </p:to>
                                    </p:set>
                                    <p:animEffect transition="in" filter="blinds(vertical)">
                                      <p:cBhvr>
                                        <p:cTn id="37" dur="500"/>
                                        <p:tgtEl>
                                          <p:spTgt spid="4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 grpId="0" animBg="1"/>
      <p:bldP spid="4919" grpId="0" animBg="1"/>
      <p:bldP spid="4839" grpId="0" animBg="1"/>
      <p:bldP spid="481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22" name="文本框"/>
          <p:cNvSpPr>
            <a:spLocks noGrp="1"/>
          </p:cNvSpPr>
          <p:nvPr>
            <p:ph type="subTitle" idx="1"/>
          </p:nvPr>
        </p:nvSpPr>
        <p:spPr>
          <a:xfrm>
            <a:off x="533400" y="457200"/>
            <a:ext cx="23622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2000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工作原理</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sp>
        <p:nvSpPr>
          <p:cNvPr id="4923" name="矩形"/>
          <p:cNvSpPr/>
          <p:nvPr/>
        </p:nvSpPr>
        <p:spPr>
          <a:xfrm>
            <a:off x="457200" y="914400"/>
            <a:ext cx="3124200" cy="1885949"/>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：滞回比较器     </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2000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因</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u- = 0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，所以当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 = 0</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时，</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rPr>
              <a:t>状态改变</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sp>
        <p:nvSpPr>
          <p:cNvPr id="4924" name="矩形"/>
          <p:cNvSpPr/>
          <p:nvPr/>
        </p:nvSpPr>
        <p:spPr>
          <a:xfrm>
            <a:off x="457200" y="4953000"/>
            <a:ext cx="89154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输出 </a:t>
            </a:r>
            <a:r>
              <a:rPr lang="en-US" altLang="zh-CN" sz="2800" b="1" i="1"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o1 </a:t>
            </a: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改变</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Z</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跃变到</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Z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或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Z</a:t>
            </a:r>
            <a:r>
              <a:rPr lang="en-US" altLang="zh-CN" sz="2800" b="1" i="1"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 </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跃变到 </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en-US" altLang="zh-CN" sz="2800" b="1" i="1"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U</a:t>
            </a:r>
            <a:r>
              <a:rPr lang="en-US" altLang="zh-CN" sz="2800" b="1" i="0" u="none" strike="noStrike" kern="1200" cap="none" spc="0" baseline="-2500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Z</a:t>
            </a:r>
            <a:r>
              <a:rPr lang="en-US" altLang="zh-CN"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r>
              <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a:t>
            </a:r>
            <a:endParaRPr lang="zh-CN" altLang="en-US" sz="2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grpSp>
        <p:nvGrpSpPr>
          <p:cNvPr id="4927" name="组合"/>
          <p:cNvGrpSpPr/>
          <p:nvPr/>
        </p:nvGrpSpPr>
        <p:grpSpPr>
          <a:xfrm>
            <a:off x="533400" y="2851167"/>
            <a:ext cx="5530826" cy="1111223"/>
            <a:chOff x="533400" y="2851167"/>
            <a:chExt cx="5530826" cy="1111223"/>
          </a:xfrm>
        </p:grpSpPr>
        <p:graphicFrame>
          <p:nvGraphicFramePr>
            <p:cNvPr id="4925" name="对象"/>
            <p:cNvGraphicFramePr>
              <a:graphicFrameLocks noChangeAspect="1"/>
            </p:cNvGraphicFramePr>
            <p:nvPr/>
          </p:nvGraphicFramePr>
          <p:xfrm>
            <a:off x="1030282" y="2851167"/>
            <a:ext cx="5033944" cy="111122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1030282" y="2851167"/>
                          <a:ext cx="5033944" cy="1111223"/>
                        </a:xfrm>
                        <a:prstGeom prst="rect">
                          <a:avLst/>
                        </a:prstGeom>
                        <a:noFill/>
                        <a:ln w="9525" cap="flat" cmpd="sng">
                          <a:noFill/>
                          <a:prstDash val="solid"/>
                          <a:miter/>
                        </a:ln>
                      </p:spPr>
                    </p:pic>
                  </p:oleObj>
                </mc:Fallback>
              </mc:AlternateContent>
            </a:graphicData>
          </a:graphic>
        </p:graphicFrame>
        <p:sp>
          <p:nvSpPr>
            <p:cNvPr id="4926" name="矩形"/>
            <p:cNvSpPr/>
            <p:nvPr/>
          </p:nvSpPr>
          <p:spPr>
            <a:xfrm>
              <a:off x="533400" y="3135312"/>
              <a:ext cx="542925" cy="51911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当</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graphicFrame>
        <p:nvGraphicFramePr>
          <p:cNvPr id="4928" name="对象"/>
          <p:cNvGraphicFramePr>
            <a:graphicFrameLocks noChangeAspect="1"/>
          </p:cNvGraphicFramePr>
          <p:nvPr/>
        </p:nvGraphicFramePr>
        <p:xfrm>
          <a:off x="609600" y="3889375"/>
          <a:ext cx="6043611" cy="1079498"/>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609600" y="3889375"/>
                        <a:ext cx="6043611" cy="1079498"/>
                      </a:xfrm>
                      <a:prstGeom prst="rect">
                        <a:avLst/>
                      </a:prstGeom>
                      <a:noFill/>
                      <a:ln w="9525" cap="flat" cmpd="sng">
                        <a:noFill/>
                        <a:prstDash val="solid"/>
                        <a:miter/>
                      </a:ln>
                    </p:spPr>
                  </p:pic>
                </p:oleObj>
              </mc:Fallback>
            </mc:AlternateContent>
          </a:graphicData>
        </a:graphic>
      </p:graphicFrame>
      <p:sp>
        <p:nvSpPr>
          <p:cNvPr id="4929" name="矩形"/>
          <p:cNvSpPr/>
          <p:nvPr/>
        </p:nvSpPr>
        <p:spPr>
          <a:xfrm>
            <a:off x="457200" y="5562600"/>
            <a:ext cx="8610600" cy="519112"/>
          </a:xfrm>
          <a:prstGeom prst="rect">
            <a:avLst/>
          </a:prstGeom>
          <a:noFill/>
          <a:ln w="9525" cap="flat" cmpd="sng">
            <a:noFill/>
            <a:prstDash val="solid"/>
            <a:miter/>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rPr>
              <a:t>同时积分电路的输入、输出电压也随之改变。</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sym typeface="Symbol" panose="05050102010706020507" charset="0"/>
            </a:endParaRPr>
          </a:p>
        </p:txBody>
      </p:sp>
      <p:grpSp>
        <p:nvGrpSpPr>
          <p:cNvPr id="5009" name="组合"/>
          <p:cNvGrpSpPr/>
          <p:nvPr/>
        </p:nvGrpSpPr>
        <p:grpSpPr>
          <a:xfrm>
            <a:off x="3810000" y="568325"/>
            <a:ext cx="5135564" cy="2212975"/>
            <a:chOff x="3810000" y="568325"/>
            <a:chExt cx="5135564" cy="2212975"/>
          </a:xfrm>
        </p:grpSpPr>
        <p:sp>
          <p:nvSpPr>
            <p:cNvPr id="4930" name="矩形"/>
            <p:cNvSpPr/>
            <p:nvPr/>
          </p:nvSpPr>
          <p:spPr>
            <a:xfrm>
              <a:off x="7324726" y="568325"/>
              <a:ext cx="719137"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400" b="0" i="0" u="none" strike="noStrike" kern="1200" cap="none" spc="0" baseline="0">
                  <a:solidFill>
                    <a:schemeClr val="tx1"/>
                  </a:solidFill>
                  <a:latin typeface="Times New Roman" panose="02020603050405020304" charset="0"/>
                  <a:ea typeface="宋体" panose="02010600030101010101" pitchFamily="2" charset="-122"/>
                  <a:cs typeface="Calibri" panose="020F0502020204030204" charset="0"/>
                </a:rPr>
                <a:t>C</a:t>
              </a:r>
              <a:endParaRPr lang="zh-CN" altLang="en-US" sz="2400" b="0" i="0" u="none" strike="noStrike" kern="1200" cap="none" spc="0" baseline="-25000">
                <a:solidFill>
                  <a:schemeClr val="tx1"/>
                </a:solidFill>
                <a:latin typeface="Times New Roman" panose="02020603050405020304" charset="0"/>
                <a:ea typeface="宋体" panose="02010600030101010101" pitchFamily="2" charset="-122"/>
                <a:cs typeface="Calibri" panose="020F0502020204030204" charset="0"/>
              </a:endParaRPr>
            </a:p>
          </p:txBody>
        </p:sp>
        <p:sp>
          <p:nvSpPr>
            <p:cNvPr id="4931" name="矩形"/>
            <p:cNvSpPr/>
            <p:nvPr/>
          </p:nvSpPr>
          <p:spPr>
            <a:xfrm>
              <a:off x="5972175" y="1117600"/>
              <a:ext cx="609600"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o1</a:t>
              </a:r>
              <a:endParaRPr lang="zh-CN" altLang="en-US" sz="24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932" name="直线"/>
            <p:cNvSpPr/>
            <p:nvPr/>
          </p:nvSpPr>
          <p:spPr>
            <a:xfrm>
              <a:off x="4406900" y="1055687"/>
              <a:ext cx="0" cy="0"/>
            </a:xfrm>
            <a:prstGeom prst="line">
              <a:avLst/>
            </a:prstGeom>
            <a:noFill/>
            <a:ln w="38100" cap="flat" cmpd="sng">
              <a:solidFill>
                <a:srgbClr val="000000"/>
              </a:solidFill>
              <a:prstDash val="solid"/>
              <a:round/>
            </a:ln>
          </p:spPr>
        </p:sp>
        <p:sp>
          <p:nvSpPr>
            <p:cNvPr id="4933" name="矩形"/>
            <p:cNvSpPr/>
            <p:nvPr/>
          </p:nvSpPr>
          <p:spPr>
            <a:xfrm>
              <a:off x="6048376" y="1617662"/>
              <a:ext cx="471487" cy="457200"/>
            </a:xfrm>
            <a:prstGeom prst="rect">
              <a:avLst/>
            </a:prstGeom>
            <a:noFill/>
            <a:ln w="9525" cap="flat" cmpd="sng">
              <a:noFill/>
              <a:prstDash val="solid"/>
              <a:round/>
            </a:ln>
          </p:spPr>
        </p:sp>
        <p:sp>
          <p:nvSpPr>
            <p:cNvPr id="4934" name="直线"/>
            <p:cNvSpPr/>
            <p:nvPr/>
          </p:nvSpPr>
          <p:spPr>
            <a:xfrm>
              <a:off x="4406900" y="1055687"/>
              <a:ext cx="0" cy="0"/>
            </a:xfrm>
            <a:prstGeom prst="line">
              <a:avLst/>
            </a:prstGeom>
            <a:noFill/>
            <a:ln w="38100" cap="flat" cmpd="sng">
              <a:solidFill>
                <a:srgbClr val="000000"/>
              </a:solidFill>
              <a:prstDash val="solid"/>
              <a:round/>
            </a:ln>
          </p:spPr>
        </p:sp>
        <p:sp>
          <p:nvSpPr>
            <p:cNvPr id="4935" name="直线"/>
            <p:cNvSpPr/>
            <p:nvPr/>
          </p:nvSpPr>
          <p:spPr>
            <a:xfrm>
              <a:off x="5972175" y="1574800"/>
              <a:ext cx="574674" cy="0"/>
            </a:xfrm>
            <a:prstGeom prst="line">
              <a:avLst/>
            </a:prstGeom>
            <a:noFill/>
            <a:ln w="38100" cap="flat" cmpd="sng">
              <a:solidFill>
                <a:srgbClr val="000000"/>
              </a:solidFill>
              <a:prstDash val="solid"/>
              <a:round/>
            </a:ln>
          </p:spPr>
        </p:sp>
        <p:sp>
          <p:nvSpPr>
            <p:cNvPr id="4936" name="矩形"/>
            <p:cNvSpPr/>
            <p:nvPr/>
          </p:nvSpPr>
          <p:spPr>
            <a:xfrm>
              <a:off x="5600699" y="1066800"/>
              <a:ext cx="569911" cy="46196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3</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937" name="矩形"/>
            <p:cNvSpPr/>
            <p:nvPr/>
          </p:nvSpPr>
          <p:spPr>
            <a:xfrm flipV="1">
              <a:off x="5607050" y="1514475"/>
              <a:ext cx="365125" cy="115886"/>
            </a:xfrm>
            <a:prstGeom prst="rect">
              <a:avLst/>
            </a:prstGeom>
            <a:noFill/>
            <a:ln w="38100" cap="flat" cmpd="sng">
              <a:solidFill>
                <a:srgbClr val="000000"/>
              </a:solidFill>
              <a:prstDash val="solid"/>
              <a:miter/>
            </a:ln>
          </p:spPr>
        </p:sp>
        <p:grpSp>
          <p:nvGrpSpPr>
            <p:cNvPr id="4941" name="组合"/>
            <p:cNvGrpSpPr/>
            <p:nvPr/>
          </p:nvGrpSpPr>
          <p:grpSpPr>
            <a:xfrm>
              <a:off x="6095680" y="2275417"/>
              <a:ext cx="243208" cy="304269"/>
              <a:chOff x="6095680" y="2275417"/>
              <a:chExt cx="243208" cy="304269"/>
            </a:xfrm>
          </p:grpSpPr>
          <p:sp>
            <p:nvSpPr>
              <p:cNvPr id="4938" name="直线"/>
              <p:cNvSpPr/>
              <p:nvPr/>
            </p:nvSpPr>
            <p:spPr>
              <a:xfrm rot="-5400000">
                <a:off x="6216018" y="2275417"/>
                <a:ext cx="0" cy="243415"/>
              </a:xfrm>
              <a:prstGeom prst="line">
                <a:avLst/>
              </a:prstGeom>
              <a:noFill/>
              <a:ln w="38100" cap="flat" cmpd="sng">
                <a:solidFill>
                  <a:srgbClr val="000000"/>
                </a:solidFill>
                <a:prstDash val="solid"/>
                <a:round/>
              </a:ln>
            </p:spPr>
          </p:sp>
          <p:sp>
            <p:nvSpPr>
              <p:cNvPr id="4939" name="等腰三角形"/>
              <p:cNvSpPr/>
              <p:nvPr/>
            </p:nvSpPr>
            <p:spPr>
              <a:xfrm>
                <a:off x="6095680" y="2403464"/>
                <a:ext cx="243208" cy="176222"/>
              </a:xfrm>
              <a:prstGeom prst="triangle">
                <a:avLst>
                  <a:gd name="adj" fmla="val 50000"/>
                </a:avLst>
              </a:prstGeom>
              <a:noFill/>
              <a:ln w="38100" cap="flat" cmpd="sng">
                <a:solidFill>
                  <a:srgbClr val="000000"/>
                </a:solidFill>
                <a:prstDash val="solid"/>
                <a:miter/>
              </a:ln>
            </p:spPr>
          </p:sp>
          <p:sp>
            <p:nvSpPr>
              <p:cNvPr id="4940" name="直线"/>
              <p:cNvSpPr/>
              <p:nvPr/>
            </p:nvSpPr>
            <p:spPr>
              <a:xfrm rot="16200000" flipH="1">
                <a:off x="6316071" y="2419945"/>
                <a:ext cx="41835" cy="0"/>
              </a:xfrm>
              <a:prstGeom prst="line">
                <a:avLst/>
              </a:prstGeom>
              <a:noFill/>
              <a:ln w="38100" cap="flat" cmpd="sng">
                <a:solidFill>
                  <a:srgbClr val="000000"/>
                </a:solidFill>
                <a:prstDash val="solid"/>
                <a:round/>
              </a:ln>
            </p:spPr>
          </p:sp>
        </p:grpSp>
        <p:sp>
          <p:nvSpPr>
            <p:cNvPr id="4942" name="直线"/>
            <p:cNvSpPr/>
            <p:nvPr/>
          </p:nvSpPr>
          <p:spPr>
            <a:xfrm rot="-5400000">
              <a:off x="5635626" y="2139950"/>
              <a:ext cx="1150937" cy="0"/>
            </a:xfrm>
            <a:prstGeom prst="line">
              <a:avLst/>
            </a:prstGeom>
            <a:noFill/>
            <a:ln w="38100" cap="flat" cmpd="sng">
              <a:solidFill>
                <a:srgbClr val="000000"/>
              </a:solidFill>
              <a:prstDash val="solid"/>
              <a:round/>
            </a:ln>
          </p:spPr>
        </p:sp>
        <p:sp>
          <p:nvSpPr>
            <p:cNvPr id="4943" name="直线"/>
            <p:cNvSpPr/>
            <p:nvPr/>
          </p:nvSpPr>
          <p:spPr>
            <a:xfrm>
              <a:off x="6094413" y="2701925"/>
              <a:ext cx="242886" cy="0"/>
            </a:xfrm>
            <a:prstGeom prst="line">
              <a:avLst/>
            </a:prstGeom>
            <a:noFill/>
            <a:ln w="38100" cap="flat" cmpd="sng">
              <a:solidFill>
                <a:srgbClr val="000000"/>
              </a:solidFill>
              <a:prstDash val="solid"/>
              <a:round/>
            </a:ln>
          </p:spPr>
        </p:sp>
        <p:sp>
          <p:nvSpPr>
            <p:cNvPr id="4944" name="矩形"/>
            <p:cNvSpPr/>
            <p:nvPr/>
          </p:nvSpPr>
          <p:spPr>
            <a:xfrm>
              <a:off x="5592763" y="2163762"/>
              <a:ext cx="549273"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D</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Z</a:t>
              </a:r>
              <a:endParaRPr lang="zh-CN" altLang="en-US" sz="2400" b="1" i="0" u="none" strike="noStrike" kern="1200" cap="none" spc="0" baseline="0">
                <a:solidFill>
                  <a:srgbClr val="FF0000"/>
                </a:solidFill>
                <a:latin typeface="Times New Roman" panose="02020603050405020304" charset="0"/>
                <a:ea typeface="宋体" panose="02010600030101010101" pitchFamily="2" charset="-122"/>
                <a:cs typeface="宋体" panose="02010600030101010101" pitchFamily="2" charset="-122"/>
              </a:endParaRPr>
            </a:p>
          </p:txBody>
        </p:sp>
        <p:grpSp>
          <p:nvGrpSpPr>
            <p:cNvPr id="4948" name="组合"/>
            <p:cNvGrpSpPr/>
            <p:nvPr/>
          </p:nvGrpSpPr>
          <p:grpSpPr>
            <a:xfrm flipH="1" flipV="1">
              <a:off x="6092823" y="2220901"/>
              <a:ext cx="244477" cy="176223"/>
              <a:chOff x="6092823" y="2220901"/>
              <a:chExt cx="244477" cy="176223"/>
            </a:xfrm>
          </p:grpSpPr>
          <p:sp>
            <p:nvSpPr>
              <p:cNvPr id="4945" name="直线"/>
              <p:cNvSpPr/>
              <p:nvPr/>
            </p:nvSpPr>
            <p:spPr>
              <a:xfrm rot="-5400000">
                <a:off x="6215696" y="2099297"/>
                <a:ext cx="0" cy="243208"/>
              </a:xfrm>
              <a:prstGeom prst="line">
                <a:avLst/>
              </a:prstGeom>
              <a:noFill/>
              <a:ln w="38100" cap="flat" cmpd="sng">
                <a:solidFill>
                  <a:srgbClr val="000000"/>
                </a:solidFill>
                <a:prstDash val="solid"/>
                <a:round/>
              </a:ln>
            </p:spPr>
          </p:sp>
          <p:sp>
            <p:nvSpPr>
              <p:cNvPr id="4946" name="等腰三角形"/>
              <p:cNvSpPr/>
              <p:nvPr/>
            </p:nvSpPr>
            <p:spPr>
              <a:xfrm>
                <a:off x="6092823" y="2220901"/>
                <a:ext cx="243208" cy="176223"/>
              </a:xfrm>
              <a:prstGeom prst="triangle">
                <a:avLst>
                  <a:gd name="adj" fmla="val 50000"/>
                </a:avLst>
              </a:prstGeom>
              <a:noFill/>
              <a:ln w="38100" cap="flat" cmpd="sng">
                <a:solidFill>
                  <a:srgbClr val="000000"/>
                </a:solidFill>
                <a:prstDash val="solid"/>
                <a:miter/>
              </a:ln>
            </p:spPr>
          </p:sp>
          <p:sp>
            <p:nvSpPr>
              <p:cNvPr id="4947" name="直线"/>
              <p:cNvSpPr/>
              <p:nvPr/>
            </p:nvSpPr>
            <p:spPr>
              <a:xfrm rot="16200000" flipH="1">
                <a:off x="6314481" y="2243722"/>
                <a:ext cx="41836" cy="0"/>
              </a:xfrm>
              <a:prstGeom prst="line">
                <a:avLst/>
              </a:prstGeom>
              <a:noFill/>
              <a:ln w="38100" cap="flat" cmpd="sng">
                <a:solidFill>
                  <a:srgbClr val="000000"/>
                </a:solidFill>
                <a:prstDash val="solid"/>
                <a:round/>
              </a:ln>
            </p:spPr>
          </p:sp>
        </p:grpSp>
        <p:sp>
          <p:nvSpPr>
            <p:cNvPr id="4949" name="矩形"/>
            <p:cNvSpPr/>
            <p:nvPr/>
          </p:nvSpPr>
          <p:spPr>
            <a:xfrm>
              <a:off x="4935537" y="2043112"/>
              <a:ext cx="328612" cy="114300"/>
            </a:xfrm>
            <a:prstGeom prst="rect">
              <a:avLst/>
            </a:prstGeom>
            <a:noFill/>
            <a:ln w="38100" cap="flat" cmpd="sng">
              <a:solidFill>
                <a:srgbClr val="000000"/>
              </a:solidFill>
              <a:prstDash val="solid"/>
              <a:miter/>
            </a:ln>
          </p:spPr>
        </p:sp>
        <p:sp>
          <p:nvSpPr>
            <p:cNvPr id="4950" name="矩形"/>
            <p:cNvSpPr/>
            <p:nvPr/>
          </p:nvSpPr>
          <p:spPr>
            <a:xfrm>
              <a:off x="4181475" y="1397000"/>
              <a:ext cx="328613" cy="115886"/>
            </a:xfrm>
            <a:prstGeom prst="rect">
              <a:avLst/>
            </a:prstGeom>
            <a:noFill/>
            <a:ln w="38100" cap="flat" cmpd="sng">
              <a:solidFill>
                <a:srgbClr val="000000"/>
              </a:solidFill>
              <a:prstDash val="solid"/>
              <a:miter/>
            </a:ln>
          </p:spPr>
        </p:sp>
        <p:sp>
          <p:nvSpPr>
            <p:cNvPr id="4951" name="矩形"/>
            <p:cNvSpPr/>
            <p:nvPr/>
          </p:nvSpPr>
          <p:spPr>
            <a:xfrm>
              <a:off x="4022725" y="2133600"/>
              <a:ext cx="731836"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952" name="直线"/>
            <p:cNvSpPr/>
            <p:nvPr/>
          </p:nvSpPr>
          <p:spPr>
            <a:xfrm flipH="1">
              <a:off x="3916362" y="1446212"/>
              <a:ext cx="288925" cy="0"/>
            </a:xfrm>
            <a:prstGeom prst="line">
              <a:avLst/>
            </a:prstGeom>
            <a:noFill/>
            <a:ln w="38100" cap="flat" cmpd="sng">
              <a:solidFill>
                <a:srgbClr val="000000"/>
              </a:solidFill>
              <a:prstDash val="solid"/>
              <a:round/>
            </a:ln>
          </p:spPr>
        </p:sp>
        <p:sp>
          <p:nvSpPr>
            <p:cNvPr id="4953" name="直线"/>
            <p:cNvSpPr/>
            <p:nvPr/>
          </p:nvSpPr>
          <p:spPr>
            <a:xfrm flipH="1">
              <a:off x="5270500" y="2092325"/>
              <a:ext cx="960437" cy="0"/>
            </a:xfrm>
            <a:prstGeom prst="line">
              <a:avLst/>
            </a:prstGeom>
            <a:noFill/>
            <a:ln w="38100" cap="flat" cmpd="sng">
              <a:solidFill>
                <a:srgbClr val="000000"/>
              </a:solidFill>
              <a:prstDash val="solid"/>
              <a:round/>
            </a:ln>
          </p:spPr>
        </p:sp>
        <p:sp>
          <p:nvSpPr>
            <p:cNvPr id="4954" name="矩形" descr="40%"/>
            <p:cNvSpPr/>
            <p:nvPr/>
          </p:nvSpPr>
          <p:spPr>
            <a:xfrm>
              <a:off x="4751387" y="1154112"/>
              <a:ext cx="657223" cy="785812"/>
            </a:xfrm>
            <a:prstGeom prst="rect">
              <a:avLst/>
            </a:prstGeom>
            <a:noFill/>
            <a:ln w="38100" cap="flat" cmpd="sng">
              <a:solidFill>
                <a:srgbClr val="000000"/>
              </a:solidFill>
              <a:prstDash val="solid"/>
              <a:miter/>
            </a:ln>
          </p:spPr>
        </p:sp>
        <p:sp>
          <p:nvSpPr>
            <p:cNvPr id="4955" name="矩形"/>
            <p:cNvSpPr/>
            <p:nvPr/>
          </p:nvSpPr>
          <p:spPr>
            <a:xfrm>
              <a:off x="4741863" y="1563687"/>
              <a:ext cx="282574"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56" name="矩形"/>
            <p:cNvSpPr/>
            <p:nvPr/>
          </p:nvSpPr>
          <p:spPr>
            <a:xfrm>
              <a:off x="5145088" y="1295399"/>
              <a:ext cx="511173"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57" name="矩形"/>
            <p:cNvSpPr/>
            <p:nvPr/>
          </p:nvSpPr>
          <p:spPr>
            <a:xfrm>
              <a:off x="5018087" y="1071562"/>
              <a:ext cx="668338"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58" name="直线"/>
            <p:cNvSpPr/>
            <p:nvPr/>
          </p:nvSpPr>
          <p:spPr>
            <a:xfrm>
              <a:off x="4497388" y="1776412"/>
              <a:ext cx="252412" cy="0"/>
            </a:xfrm>
            <a:prstGeom prst="line">
              <a:avLst/>
            </a:prstGeom>
            <a:noFill/>
            <a:ln w="38100" cap="flat" cmpd="sng">
              <a:solidFill>
                <a:srgbClr val="000000"/>
              </a:solidFill>
              <a:prstDash val="solid"/>
              <a:round/>
            </a:ln>
          </p:spPr>
        </p:sp>
        <p:sp>
          <p:nvSpPr>
            <p:cNvPr id="4959" name="直线"/>
            <p:cNvSpPr/>
            <p:nvPr/>
          </p:nvSpPr>
          <p:spPr>
            <a:xfrm>
              <a:off x="5408613" y="1566862"/>
              <a:ext cx="206373" cy="0"/>
            </a:xfrm>
            <a:prstGeom prst="line">
              <a:avLst/>
            </a:prstGeom>
            <a:noFill/>
            <a:ln w="38100" cap="flat" cmpd="sng">
              <a:solidFill>
                <a:srgbClr val="000000"/>
              </a:solidFill>
              <a:prstDash val="solid"/>
              <a:round/>
            </a:ln>
          </p:spPr>
        </p:sp>
        <p:sp>
          <p:nvSpPr>
            <p:cNvPr id="4960" name="直线"/>
            <p:cNvSpPr/>
            <p:nvPr/>
          </p:nvSpPr>
          <p:spPr>
            <a:xfrm>
              <a:off x="4627562" y="933450"/>
              <a:ext cx="0" cy="0"/>
            </a:xfrm>
            <a:prstGeom prst="line">
              <a:avLst/>
            </a:prstGeom>
            <a:noFill/>
            <a:ln w="28575" cap="flat" cmpd="sng">
              <a:solidFill>
                <a:srgbClr val="000000"/>
              </a:solidFill>
              <a:prstDash val="solid"/>
              <a:round/>
            </a:ln>
          </p:spPr>
        </p:sp>
        <p:sp>
          <p:nvSpPr>
            <p:cNvPr id="4961" name="直线"/>
            <p:cNvSpPr/>
            <p:nvPr/>
          </p:nvSpPr>
          <p:spPr>
            <a:xfrm>
              <a:off x="4497388" y="1446212"/>
              <a:ext cx="252412" cy="0"/>
            </a:xfrm>
            <a:prstGeom prst="line">
              <a:avLst/>
            </a:prstGeom>
            <a:noFill/>
            <a:ln w="38100" cap="flat" cmpd="sng">
              <a:solidFill>
                <a:srgbClr val="000000"/>
              </a:solidFill>
              <a:prstDash val="solid"/>
              <a:round/>
            </a:ln>
          </p:spPr>
        </p:sp>
        <p:sp>
          <p:nvSpPr>
            <p:cNvPr id="4962" name="矩形"/>
            <p:cNvSpPr/>
            <p:nvPr/>
          </p:nvSpPr>
          <p:spPr>
            <a:xfrm>
              <a:off x="4751387" y="1217612"/>
              <a:ext cx="417511"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63" name="矩形"/>
            <p:cNvSpPr/>
            <p:nvPr/>
          </p:nvSpPr>
          <p:spPr>
            <a:xfrm rot="5400000">
              <a:off x="4797425" y="1139824"/>
              <a:ext cx="371475"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64" name="矩形"/>
            <p:cNvSpPr/>
            <p:nvPr/>
          </p:nvSpPr>
          <p:spPr>
            <a:xfrm>
              <a:off x="4122737" y="914400"/>
              <a:ext cx="555625"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6</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4967" name="组合"/>
            <p:cNvGrpSpPr/>
            <p:nvPr/>
          </p:nvGrpSpPr>
          <p:grpSpPr>
            <a:xfrm>
              <a:off x="3810000" y="1433512"/>
              <a:ext cx="187324" cy="193675"/>
              <a:chOff x="3810000" y="1433512"/>
              <a:chExt cx="187324" cy="193675"/>
            </a:xfrm>
          </p:grpSpPr>
          <p:sp>
            <p:nvSpPr>
              <p:cNvPr id="4965" name="直线"/>
              <p:cNvSpPr/>
              <p:nvPr/>
            </p:nvSpPr>
            <p:spPr>
              <a:xfrm>
                <a:off x="3810000" y="1627188"/>
                <a:ext cx="187324" cy="0"/>
              </a:xfrm>
              <a:prstGeom prst="line">
                <a:avLst/>
              </a:prstGeom>
              <a:noFill/>
              <a:ln w="38100" cap="flat" cmpd="sng">
                <a:solidFill>
                  <a:srgbClr val="000000"/>
                </a:solidFill>
                <a:prstDash val="solid"/>
                <a:round/>
              </a:ln>
            </p:spPr>
          </p:sp>
          <p:sp>
            <p:nvSpPr>
              <p:cNvPr id="4966" name="直线"/>
              <p:cNvSpPr/>
              <p:nvPr/>
            </p:nvSpPr>
            <p:spPr>
              <a:xfrm>
                <a:off x="3907206" y="1433512"/>
                <a:ext cx="0" cy="193675"/>
              </a:xfrm>
              <a:prstGeom prst="line">
                <a:avLst/>
              </a:prstGeom>
              <a:noFill/>
              <a:ln w="38100" cap="flat" cmpd="sng">
                <a:solidFill>
                  <a:srgbClr val="000000"/>
                </a:solidFill>
                <a:prstDash val="solid"/>
                <a:round/>
              </a:ln>
            </p:spPr>
          </p:sp>
        </p:grpSp>
        <p:sp>
          <p:nvSpPr>
            <p:cNvPr id="4968" name="矩形"/>
            <p:cNvSpPr/>
            <p:nvPr/>
          </p:nvSpPr>
          <p:spPr>
            <a:xfrm>
              <a:off x="8226426" y="1665287"/>
              <a:ext cx="719138"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rPr>
                <a:t>u</a:t>
              </a:r>
              <a:r>
                <a:rPr lang="en-US" altLang="zh-CN" sz="2400" b="1" i="0" u="none" strike="noStrike" kern="1200" cap="none" spc="0" baseline="-25000">
                  <a:solidFill>
                    <a:srgbClr val="000099"/>
                  </a:solidFill>
                  <a:latin typeface="Times New Roman" panose="02020603050405020304" charset="0"/>
                  <a:ea typeface="宋体" panose="02010600030101010101" pitchFamily="2" charset="-122"/>
                  <a:cs typeface="宋体" panose="02010600030101010101" pitchFamily="2" charset="-122"/>
                </a:rPr>
                <a:t>o</a:t>
              </a:r>
              <a:endParaRPr lang="zh-CN" altLang="en-US" sz="2400" b="1" i="0" u="none" strike="noStrike" kern="1200" cap="none" spc="0" baseline="0">
                <a:solidFill>
                  <a:srgbClr val="000099"/>
                </a:solidFill>
                <a:latin typeface="Times New Roman" panose="02020603050405020304" charset="0"/>
                <a:ea typeface="宋体" panose="02010600030101010101" pitchFamily="2" charset="-122"/>
                <a:cs typeface="宋体" panose="02010600030101010101" pitchFamily="2" charset="-122"/>
              </a:endParaRPr>
            </a:p>
          </p:txBody>
        </p:sp>
        <p:sp>
          <p:nvSpPr>
            <p:cNvPr id="4969" name="直线"/>
            <p:cNvSpPr/>
            <p:nvPr/>
          </p:nvSpPr>
          <p:spPr>
            <a:xfrm>
              <a:off x="8007350" y="1031875"/>
              <a:ext cx="0" cy="1749425"/>
            </a:xfrm>
            <a:prstGeom prst="line">
              <a:avLst/>
            </a:prstGeom>
            <a:noFill/>
            <a:ln w="38100" cap="flat" cmpd="sng">
              <a:solidFill>
                <a:srgbClr val="000000"/>
              </a:solidFill>
              <a:prstDash val="solid"/>
              <a:round/>
            </a:ln>
          </p:spPr>
        </p:sp>
        <p:sp>
          <p:nvSpPr>
            <p:cNvPr id="4970" name="矩形"/>
            <p:cNvSpPr/>
            <p:nvPr/>
          </p:nvSpPr>
          <p:spPr>
            <a:xfrm rot="-5400000">
              <a:off x="6862763" y="2173287"/>
              <a:ext cx="327025" cy="115886"/>
            </a:xfrm>
            <a:prstGeom prst="rect">
              <a:avLst/>
            </a:prstGeom>
            <a:noFill/>
            <a:ln w="38100" cap="flat" cmpd="sng">
              <a:solidFill>
                <a:srgbClr val="000000"/>
              </a:solidFill>
              <a:prstDash val="solid"/>
              <a:miter/>
            </a:ln>
          </p:spPr>
        </p:sp>
        <p:sp>
          <p:nvSpPr>
            <p:cNvPr id="4971" name="矩形"/>
            <p:cNvSpPr/>
            <p:nvPr/>
          </p:nvSpPr>
          <p:spPr>
            <a:xfrm>
              <a:off x="7069138" y="2043112"/>
              <a:ext cx="504823"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5</a:t>
              </a:r>
              <a:endParaRPr lang="zh-CN" altLang="en-US"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72" name="矩形"/>
            <p:cNvSpPr/>
            <p:nvPr/>
          </p:nvSpPr>
          <p:spPr>
            <a:xfrm>
              <a:off x="6532563" y="1519236"/>
              <a:ext cx="328612" cy="115886"/>
            </a:xfrm>
            <a:prstGeom prst="rect">
              <a:avLst/>
            </a:prstGeom>
            <a:noFill/>
            <a:ln w="38100" cap="flat" cmpd="sng">
              <a:solidFill>
                <a:srgbClr val="000000"/>
              </a:solidFill>
              <a:prstDash val="solid"/>
              <a:miter/>
            </a:ln>
          </p:spPr>
        </p:sp>
        <p:sp>
          <p:nvSpPr>
            <p:cNvPr id="4973" name="直线"/>
            <p:cNvSpPr/>
            <p:nvPr/>
          </p:nvSpPr>
          <p:spPr>
            <a:xfrm>
              <a:off x="6983413" y="1031875"/>
              <a:ext cx="0" cy="563562"/>
            </a:xfrm>
            <a:prstGeom prst="line">
              <a:avLst/>
            </a:prstGeom>
            <a:noFill/>
            <a:ln w="38100" cap="flat" cmpd="sng">
              <a:solidFill>
                <a:srgbClr val="000000"/>
              </a:solidFill>
              <a:prstDash val="solid"/>
              <a:round/>
            </a:ln>
          </p:spPr>
        </p:sp>
        <p:sp>
          <p:nvSpPr>
            <p:cNvPr id="4974" name="矩形"/>
            <p:cNvSpPr/>
            <p:nvPr/>
          </p:nvSpPr>
          <p:spPr>
            <a:xfrm>
              <a:off x="6430964" y="1066800"/>
              <a:ext cx="569911" cy="461961"/>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4</a:t>
              </a:r>
              <a:endParaRPr lang="zh-CN" altLang="en-US"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975" name="直线"/>
            <p:cNvSpPr/>
            <p:nvPr/>
          </p:nvSpPr>
          <p:spPr>
            <a:xfrm>
              <a:off x="7561262" y="1031875"/>
              <a:ext cx="457200" cy="0"/>
            </a:xfrm>
            <a:prstGeom prst="line">
              <a:avLst/>
            </a:prstGeom>
            <a:noFill/>
            <a:ln w="38100" cap="flat" cmpd="sng">
              <a:solidFill>
                <a:srgbClr val="000000"/>
              </a:solidFill>
              <a:prstDash val="solid"/>
              <a:round/>
            </a:ln>
          </p:spPr>
        </p:sp>
        <p:sp>
          <p:nvSpPr>
            <p:cNvPr id="4976" name="直线"/>
            <p:cNvSpPr/>
            <p:nvPr/>
          </p:nvSpPr>
          <p:spPr>
            <a:xfrm rot="16200000" flipH="1">
              <a:off x="6904037" y="1990725"/>
              <a:ext cx="201612" cy="0"/>
            </a:xfrm>
            <a:prstGeom prst="line">
              <a:avLst/>
            </a:prstGeom>
            <a:noFill/>
            <a:ln w="38100" cap="flat" cmpd="sng">
              <a:solidFill>
                <a:srgbClr val="000000"/>
              </a:solidFill>
              <a:prstDash val="solid"/>
              <a:round/>
            </a:ln>
          </p:spPr>
        </p:sp>
        <p:grpSp>
          <p:nvGrpSpPr>
            <p:cNvPr id="4979" name="组合"/>
            <p:cNvGrpSpPr/>
            <p:nvPr/>
          </p:nvGrpSpPr>
          <p:grpSpPr>
            <a:xfrm>
              <a:off x="6913562" y="2397125"/>
              <a:ext cx="187325" cy="193674"/>
              <a:chOff x="6913562" y="2397125"/>
              <a:chExt cx="187325" cy="193674"/>
            </a:xfrm>
          </p:grpSpPr>
          <p:sp>
            <p:nvSpPr>
              <p:cNvPr id="4977" name="直线"/>
              <p:cNvSpPr/>
              <p:nvPr/>
            </p:nvSpPr>
            <p:spPr>
              <a:xfrm>
                <a:off x="6913562" y="2590799"/>
                <a:ext cx="187325" cy="0"/>
              </a:xfrm>
              <a:prstGeom prst="line">
                <a:avLst/>
              </a:prstGeom>
              <a:noFill/>
              <a:ln w="38100" cap="flat" cmpd="sng">
                <a:solidFill>
                  <a:srgbClr val="000000"/>
                </a:solidFill>
                <a:prstDash val="solid"/>
                <a:round/>
              </a:ln>
            </p:spPr>
          </p:sp>
          <p:sp>
            <p:nvSpPr>
              <p:cNvPr id="4978" name="直线"/>
              <p:cNvSpPr/>
              <p:nvPr/>
            </p:nvSpPr>
            <p:spPr>
              <a:xfrm>
                <a:off x="7010768" y="2397125"/>
                <a:ext cx="0" cy="193674"/>
              </a:xfrm>
              <a:prstGeom prst="line">
                <a:avLst/>
              </a:prstGeom>
              <a:noFill/>
              <a:ln w="38100" cap="flat" cmpd="sng">
                <a:solidFill>
                  <a:srgbClr val="000000"/>
                </a:solidFill>
                <a:prstDash val="solid"/>
                <a:round/>
              </a:ln>
            </p:spPr>
          </p:sp>
        </p:grpSp>
        <p:sp>
          <p:nvSpPr>
            <p:cNvPr id="4980" name="直线"/>
            <p:cNvSpPr/>
            <p:nvPr/>
          </p:nvSpPr>
          <p:spPr>
            <a:xfrm>
              <a:off x="6983413" y="1031875"/>
              <a:ext cx="485773" cy="0"/>
            </a:xfrm>
            <a:prstGeom prst="line">
              <a:avLst/>
            </a:prstGeom>
            <a:noFill/>
            <a:ln w="38100" cap="flat" cmpd="sng">
              <a:solidFill>
                <a:srgbClr val="000000"/>
              </a:solidFill>
              <a:prstDash val="solid"/>
              <a:round/>
            </a:ln>
          </p:spPr>
        </p:sp>
        <p:grpSp>
          <p:nvGrpSpPr>
            <p:cNvPr id="4983" name="组合"/>
            <p:cNvGrpSpPr/>
            <p:nvPr/>
          </p:nvGrpSpPr>
          <p:grpSpPr>
            <a:xfrm>
              <a:off x="8142288" y="2201862"/>
              <a:ext cx="206374" cy="133350"/>
              <a:chOff x="8142288" y="2201862"/>
              <a:chExt cx="206374" cy="133350"/>
            </a:xfrm>
          </p:grpSpPr>
          <p:sp>
            <p:nvSpPr>
              <p:cNvPr id="4981" name="直线"/>
              <p:cNvSpPr/>
              <p:nvPr/>
            </p:nvSpPr>
            <p:spPr>
              <a:xfrm>
                <a:off x="8142288" y="2335212"/>
                <a:ext cx="206374" cy="0"/>
              </a:xfrm>
              <a:prstGeom prst="line">
                <a:avLst/>
              </a:prstGeom>
              <a:noFill/>
              <a:ln w="38100" cap="flat" cmpd="sng">
                <a:solidFill>
                  <a:srgbClr val="000000"/>
                </a:solidFill>
                <a:prstDash val="solid"/>
                <a:round/>
              </a:ln>
            </p:spPr>
          </p:sp>
          <p:sp>
            <p:nvSpPr>
              <p:cNvPr id="4982" name="直线"/>
              <p:cNvSpPr/>
              <p:nvPr/>
            </p:nvSpPr>
            <p:spPr>
              <a:xfrm>
                <a:off x="8249380" y="2201862"/>
                <a:ext cx="0" cy="133350"/>
              </a:xfrm>
              <a:prstGeom prst="line">
                <a:avLst/>
              </a:prstGeom>
              <a:noFill/>
              <a:ln w="38100" cap="flat" cmpd="sng">
                <a:solidFill>
                  <a:srgbClr val="000000"/>
                </a:solidFill>
                <a:prstDash val="solid"/>
                <a:round/>
              </a:ln>
            </p:spPr>
          </p:sp>
        </p:grpSp>
        <p:sp>
          <p:nvSpPr>
            <p:cNvPr id="4984" name="矩形"/>
            <p:cNvSpPr/>
            <p:nvPr/>
          </p:nvSpPr>
          <p:spPr>
            <a:xfrm>
              <a:off x="8283576" y="1447800"/>
              <a:ext cx="357187"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4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4985" name="矩形"/>
            <p:cNvSpPr/>
            <p:nvPr/>
          </p:nvSpPr>
          <p:spPr>
            <a:xfrm>
              <a:off x="8259763" y="1909761"/>
              <a:ext cx="404812"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50000"/>
                </a:spcBef>
                <a:spcAft>
                  <a:spcPts val="0"/>
                </a:spcAft>
                <a:buNone/>
              </a:pPr>
              <a:r>
                <a:rPr lang="en-US" altLang="zh-CN" sz="24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rPr>
                <a:t>–</a:t>
              </a:r>
              <a:endParaRPr lang="zh-CN" altLang="en-US" sz="2400" b="0" i="0" u="none" strike="noStrike" kern="1200" cap="none" spc="0" baseline="0">
                <a:solidFill>
                  <a:srgbClr val="FF3300"/>
                </a:solidFill>
                <a:latin typeface="Times New Roman" panose="02020603050405020304" charset="0"/>
                <a:ea typeface="宋体" panose="02010600030101010101" pitchFamily="2" charset="-122"/>
                <a:cs typeface="Calibri" panose="020F0502020204030204" charset="0"/>
              </a:endParaRPr>
            </a:p>
          </p:txBody>
        </p:sp>
        <p:sp>
          <p:nvSpPr>
            <p:cNvPr id="4986" name="矩形" descr="40%"/>
            <p:cNvSpPr/>
            <p:nvPr/>
          </p:nvSpPr>
          <p:spPr>
            <a:xfrm>
              <a:off x="7227888" y="1274762"/>
              <a:ext cx="657224" cy="787400"/>
            </a:xfrm>
            <a:prstGeom prst="rect">
              <a:avLst/>
            </a:prstGeom>
            <a:noFill/>
            <a:ln w="38100" cap="flat" cmpd="sng">
              <a:solidFill>
                <a:srgbClr val="000000"/>
              </a:solidFill>
              <a:prstDash val="solid"/>
              <a:miter/>
            </a:ln>
          </p:spPr>
        </p:sp>
        <p:sp>
          <p:nvSpPr>
            <p:cNvPr id="4987" name="矩形"/>
            <p:cNvSpPr/>
            <p:nvPr/>
          </p:nvSpPr>
          <p:spPr>
            <a:xfrm>
              <a:off x="7218363" y="1685925"/>
              <a:ext cx="284162"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88" name="矩形"/>
            <p:cNvSpPr/>
            <p:nvPr/>
          </p:nvSpPr>
          <p:spPr>
            <a:xfrm>
              <a:off x="7623175" y="1447800"/>
              <a:ext cx="509586"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89" name="矩形"/>
            <p:cNvSpPr/>
            <p:nvPr/>
          </p:nvSpPr>
          <p:spPr>
            <a:xfrm>
              <a:off x="7494588" y="1193800"/>
              <a:ext cx="668336"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创艺简宋体" charset="0"/>
                  <a:cs typeface="创艺简宋体" charset="0"/>
                  <a:sym typeface="Symbol" panose="05050102010706020507" charset="0"/>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90" name="直线"/>
            <p:cNvSpPr/>
            <p:nvPr/>
          </p:nvSpPr>
          <p:spPr>
            <a:xfrm>
              <a:off x="7005638" y="1897062"/>
              <a:ext cx="252412" cy="0"/>
            </a:xfrm>
            <a:prstGeom prst="line">
              <a:avLst/>
            </a:prstGeom>
            <a:noFill/>
            <a:ln w="38100" cap="flat" cmpd="sng">
              <a:solidFill>
                <a:srgbClr val="000000"/>
              </a:solidFill>
              <a:prstDash val="solid"/>
              <a:round/>
            </a:ln>
          </p:spPr>
        </p:sp>
        <p:sp>
          <p:nvSpPr>
            <p:cNvPr id="4991" name="直线"/>
            <p:cNvSpPr/>
            <p:nvPr/>
          </p:nvSpPr>
          <p:spPr>
            <a:xfrm>
              <a:off x="7885113" y="1689100"/>
              <a:ext cx="322262" cy="0"/>
            </a:xfrm>
            <a:prstGeom prst="line">
              <a:avLst/>
            </a:prstGeom>
            <a:noFill/>
            <a:ln w="38100" cap="flat" cmpd="sng">
              <a:solidFill>
                <a:srgbClr val="000000"/>
              </a:solidFill>
              <a:prstDash val="solid"/>
              <a:round/>
            </a:ln>
          </p:spPr>
        </p:sp>
        <p:sp>
          <p:nvSpPr>
            <p:cNvPr id="4992" name="直线"/>
            <p:cNvSpPr/>
            <p:nvPr/>
          </p:nvSpPr>
          <p:spPr>
            <a:xfrm>
              <a:off x="6978649" y="1055687"/>
              <a:ext cx="0" cy="0"/>
            </a:xfrm>
            <a:prstGeom prst="line">
              <a:avLst/>
            </a:prstGeom>
            <a:noFill/>
            <a:ln w="28575" cap="flat" cmpd="sng">
              <a:solidFill>
                <a:srgbClr val="000000"/>
              </a:solidFill>
              <a:prstDash val="solid"/>
              <a:round/>
            </a:ln>
          </p:spPr>
        </p:sp>
        <p:sp>
          <p:nvSpPr>
            <p:cNvPr id="4993" name="直线"/>
            <p:cNvSpPr/>
            <p:nvPr/>
          </p:nvSpPr>
          <p:spPr>
            <a:xfrm>
              <a:off x="6861176" y="1584325"/>
              <a:ext cx="368299" cy="0"/>
            </a:xfrm>
            <a:prstGeom prst="line">
              <a:avLst/>
            </a:prstGeom>
            <a:noFill/>
            <a:ln w="38100" cap="flat" cmpd="sng">
              <a:solidFill>
                <a:srgbClr val="000000"/>
              </a:solidFill>
              <a:prstDash val="solid"/>
              <a:round/>
            </a:ln>
          </p:spPr>
        </p:sp>
        <p:sp>
          <p:nvSpPr>
            <p:cNvPr id="4994" name="矩形"/>
            <p:cNvSpPr/>
            <p:nvPr/>
          </p:nvSpPr>
          <p:spPr>
            <a:xfrm>
              <a:off x="7227888" y="1339850"/>
              <a:ext cx="417511" cy="457200"/>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a:t>
              </a:r>
              <a:endParaRPr lang="zh-CN" altLang="en-US" sz="24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95" name="矩形"/>
            <p:cNvSpPr/>
            <p:nvPr/>
          </p:nvSpPr>
          <p:spPr>
            <a:xfrm rot="5400000">
              <a:off x="7275514" y="1227137"/>
              <a:ext cx="371475" cy="457200"/>
            </a:xfrm>
            <a:prstGeom prst="rect">
              <a:avLst/>
            </a:prstGeom>
            <a:noFill/>
            <a:ln w="9525" cap="flat" cmpd="sng">
              <a:noFill/>
              <a:prstDash val="solid"/>
              <a:round/>
            </a:ln>
          </p:spPr>
          <p:txBody>
            <a:bodyPr vert="horz" wrap="none" lIns="91440" tIns="45720" rIns="91440" bIns="45720" anchor="t" anchorCtr="0">
              <a:spAutoFit/>
            </a:bodyPr>
            <a:lstStyle/>
            <a:p>
              <a:pPr marL="0" indent="0" algn="ctr" eaLnBrk="0" latinLnBrk="0" hangingPunct="0">
                <a:lnSpc>
                  <a:spcPct val="100000"/>
                </a:lnSpc>
                <a:spcBef>
                  <a:spcPts val="0"/>
                </a:spcBef>
                <a:spcAft>
                  <a:spcPts val="0"/>
                </a:spcAft>
                <a:buNone/>
              </a:pPr>
              <a:r>
                <a:rPr lang="en-US" altLang="zh-CN"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sym typeface="Symbol" panose="05050102010706020507" charset="0"/>
                </a:rPr>
                <a:t></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4996" name="椭圆"/>
            <p:cNvSpPr/>
            <p:nvPr/>
          </p:nvSpPr>
          <p:spPr>
            <a:xfrm>
              <a:off x="8201025" y="1646236"/>
              <a:ext cx="80961" cy="79375"/>
            </a:xfrm>
            <a:prstGeom prst="ellipse">
              <a:avLst/>
            </a:prstGeom>
            <a:noFill/>
            <a:ln w="38100" cap="flat" cmpd="sng">
              <a:solidFill>
                <a:srgbClr val="000000"/>
              </a:solidFill>
              <a:prstDash val="solid"/>
              <a:round/>
            </a:ln>
          </p:spPr>
        </p:sp>
        <p:sp>
          <p:nvSpPr>
            <p:cNvPr id="4997" name="椭圆"/>
            <p:cNvSpPr/>
            <p:nvPr/>
          </p:nvSpPr>
          <p:spPr>
            <a:xfrm>
              <a:off x="8207375" y="2133600"/>
              <a:ext cx="80961" cy="80961"/>
            </a:xfrm>
            <a:prstGeom prst="ellipse">
              <a:avLst/>
            </a:prstGeom>
            <a:noFill/>
            <a:ln w="38100" cap="flat" cmpd="sng">
              <a:solidFill>
                <a:srgbClr val="000000"/>
              </a:solidFill>
              <a:prstDash val="solid"/>
              <a:round/>
            </a:ln>
          </p:spPr>
        </p:sp>
        <p:sp>
          <p:nvSpPr>
            <p:cNvPr id="4998" name="直线"/>
            <p:cNvSpPr/>
            <p:nvPr/>
          </p:nvSpPr>
          <p:spPr>
            <a:xfrm>
              <a:off x="7470775" y="933450"/>
              <a:ext cx="0" cy="241299"/>
            </a:xfrm>
            <a:prstGeom prst="line">
              <a:avLst/>
            </a:prstGeom>
            <a:noFill/>
            <a:ln w="38100" cap="flat" cmpd="sng">
              <a:solidFill>
                <a:srgbClr val="000000"/>
              </a:solidFill>
              <a:prstDash val="solid"/>
              <a:round/>
            </a:ln>
          </p:spPr>
        </p:sp>
        <p:sp>
          <p:nvSpPr>
            <p:cNvPr id="4999" name="直线"/>
            <p:cNvSpPr/>
            <p:nvPr/>
          </p:nvSpPr>
          <p:spPr>
            <a:xfrm>
              <a:off x="7531100" y="933450"/>
              <a:ext cx="0" cy="241299"/>
            </a:xfrm>
            <a:prstGeom prst="line">
              <a:avLst/>
            </a:prstGeom>
            <a:noFill/>
            <a:ln w="38100" cap="flat" cmpd="sng">
              <a:solidFill>
                <a:srgbClr val="000000"/>
              </a:solidFill>
              <a:prstDash val="solid"/>
              <a:round/>
            </a:ln>
          </p:spPr>
        </p:sp>
        <p:sp>
          <p:nvSpPr>
            <p:cNvPr id="5000" name="矩形"/>
            <p:cNvSpPr/>
            <p:nvPr/>
          </p:nvSpPr>
          <p:spPr>
            <a:xfrm>
              <a:off x="7431088" y="1636712"/>
              <a:ext cx="569911" cy="46196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1"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A</a:t>
              </a:r>
              <a:r>
                <a:rPr lang="en-US" altLang="zh-CN" sz="2400" b="1" i="1"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endParaRPr>
            </a:p>
          </p:txBody>
        </p:sp>
        <p:sp>
          <p:nvSpPr>
            <p:cNvPr id="5001" name="矩形"/>
            <p:cNvSpPr/>
            <p:nvPr/>
          </p:nvSpPr>
          <p:spPr>
            <a:xfrm>
              <a:off x="5008563" y="1511300"/>
              <a:ext cx="569911" cy="461962"/>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ct val="50000"/>
                </a:spcBef>
                <a:spcAft>
                  <a:spcPts val="0"/>
                </a:spcAft>
                <a:buNone/>
              </a:pPr>
              <a:r>
                <a:rPr lang="en-US" altLang="zh-CN" sz="2400" b="1" i="1"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A</a:t>
              </a:r>
              <a:r>
                <a:rPr lang="en-US" altLang="zh-CN" sz="2400" b="1" i="1"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rPr>
                <a:t>1</a:t>
              </a:r>
              <a:endParaRPr lang="zh-CN" altLang="en-US" sz="2400" b="1" i="1"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endParaRPr>
            </a:p>
          </p:txBody>
        </p:sp>
        <p:sp>
          <p:nvSpPr>
            <p:cNvPr id="5002" name="直线"/>
            <p:cNvSpPr/>
            <p:nvPr/>
          </p:nvSpPr>
          <p:spPr>
            <a:xfrm>
              <a:off x="4494212" y="2762249"/>
              <a:ext cx="3511550" cy="0"/>
            </a:xfrm>
            <a:prstGeom prst="line">
              <a:avLst/>
            </a:prstGeom>
            <a:noFill/>
            <a:ln w="38100" cap="flat" cmpd="sng">
              <a:solidFill>
                <a:srgbClr val="000000"/>
              </a:solidFill>
              <a:prstDash val="solid"/>
              <a:round/>
            </a:ln>
          </p:spPr>
        </p:sp>
        <p:sp>
          <p:nvSpPr>
            <p:cNvPr id="5003" name="矩形"/>
            <p:cNvSpPr/>
            <p:nvPr/>
          </p:nvSpPr>
          <p:spPr>
            <a:xfrm rot="-5400000">
              <a:off x="4341813" y="2357437"/>
              <a:ext cx="328611" cy="115887"/>
            </a:xfrm>
            <a:prstGeom prst="rect">
              <a:avLst/>
            </a:prstGeom>
            <a:noFill/>
            <a:ln w="38100" cap="flat" cmpd="sng">
              <a:solidFill>
                <a:srgbClr val="000000"/>
              </a:solidFill>
              <a:prstDash val="solid"/>
              <a:miter/>
            </a:ln>
          </p:spPr>
        </p:sp>
        <p:sp>
          <p:nvSpPr>
            <p:cNvPr id="5004" name="直线"/>
            <p:cNvSpPr/>
            <p:nvPr/>
          </p:nvSpPr>
          <p:spPr>
            <a:xfrm>
              <a:off x="4510088" y="1787525"/>
              <a:ext cx="0" cy="476250"/>
            </a:xfrm>
            <a:prstGeom prst="line">
              <a:avLst/>
            </a:prstGeom>
            <a:noFill/>
            <a:ln w="38100" cap="flat" cmpd="sng">
              <a:solidFill>
                <a:srgbClr val="000000"/>
              </a:solidFill>
              <a:prstDash val="solid"/>
              <a:round/>
            </a:ln>
          </p:spPr>
        </p:sp>
        <p:sp>
          <p:nvSpPr>
            <p:cNvPr id="5005" name="直线"/>
            <p:cNvSpPr/>
            <p:nvPr/>
          </p:nvSpPr>
          <p:spPr>
            <a:xfrm>
              <a:off x="4510088" y="2571750"/>
              <a:ext cx="0" cy="190500"/>
            </a:xfrm>
            <a:prstGeom prst="line">
              <a:avLst/>
            </a:prstGeom>
            <a:noFill/>
            <a:ln w="38100" cap="flat" cmpd="sng">
              <a:solidFill>
                <a:srgbClr val="000000"/>
              </a:solidFill>
              <a:prstDash val="solid"/>
              <a:round/>
            </a:ln>
          </p:spPr>
        </p:sp>
        <p:sp>
          <p:nvSpPr>
            <p:cNvPr id="5006" name="直线"/>
            <p:cNvSpPr/>
            <p:nvPr/>
          </p:nvSpPr>
          <p:spPr>
            <a:xfrm flipH="1">
              <a:off x="4506912" y="2092325"/>
              <a:ext cx="428624" cy="0"/>
            </a:xfrm>
            <a:prstGeom prst="line">
              <a:avLst/>
            </a:prstGeom>
            <a:noFill/>
            <a:ln w="38100" cap="flat" cmpd="sng">
              <a:solidFill>
                <a:srgbClr val="000000"/>
              </a:solidFill>
              <a:prstDash val="solid"/>
              <a:round/>
            </a:ln>
          </p:spPr>
        </p:sp>
        <p:sp>
          <p:nvSpPr>
            <p:cNvPr id="5007" name="矩形"/>
            <p:cNvSpPr/>
            <p:nvPr/>
          </p:nvSpPr>
          <p:spPr>
            <a:xfrm>
              <a:off x="4914900" y="2092325"/>
              <a:ext cx="754061" cy="4571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R</a:t>
              </a:r>
              <a:r>
                <a:rPr lang="en-US" altLang="zh-CN" sz="24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1</a:t>
              </a:r>
              <a:endParaRPr lang="zh-CN" altLang="en-US" sz="2400" b="1"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5008" name="椭圆"/>
            <p:cNvSpPr/>
            <p:nvPr/>
          </p:nvSpPr>
          <p:spPr>
            <a:xfrm>
              <a:off x="7966075" y="1650999"/>
              <a:ext cx="76200" cy="76200"/>
            </a:xfrm>
            <a:prstGeom prst="ellipse">
              <a:avLst/>
            </a:prstGeom>
            <a:solidFill>
              <a:schemeClr val="tx1"/>
            </a:solidFill>
            <a:ln w="9525" cap="flat" cmpd="sng">
              <a:solidFill>
                <a:srgbClr val="000000"/>
              </a:solidFill>
              <a:prstDash val="solid"/>
              <a:round/>
            </a:ln>
          </p:spPr>
        </p:sp>
      </p:grpSp>
      <p:sp>
        <p:nvSpPr>
          <p:cNvPr id="5010" name="棱台">
            <a:hlinkClick r:id="rId5" action="ppaction://program"/>
          </p:cNvPr>
          <p:cNvSpPr/>
          <p:nvPr/>
        </p:nvSpPr>
        <p:spPr>
          <a:xfrm>
            <a:off x="2667000" y="533400"/>
            <a:ext cx="690563" cy="377825"/>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1" i="0" u="none" strike="noStrike" kern="1200" cap="none" spc="0" baseline="0">
                <a:solidFill>
                  <a:srgbClr val="006600"/>
                </a:solidFill>
                <a:latin typeface="Times New Roman" panose="02020603050405020304" charset="0"/>
                <a:ea typeface="宋体" panose="02010600030101010101" pitchFamily="2" charset="-122"/>
                <a:cs typeface="Times New Roman" panose="02020603050405020304" charset="0"/>
              </a:rPr>
              <a:t>动画</a:t>
            </a:r>
            <a:endParaRPr lang="zh-CN" altLang="en-US" sz="1600" b="1" i="0" u="none" strike="noStrike" kern="1200" cap="none" spc="0" baseline="0">
              <a:solidFill>
                <a:srgbClr val="006600"/>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27"/>
                                        </p:tgtEl>
                                        <p:attrNameLst>
                                          <p:attrName>style.visibility</p:attrName>
                                        </p:attrNameLst>
                                      </p:cBhvr>
                                      <p:to>
                                        <p:strVal val="visible"/>
                                      </p:to>
                                    </p:set>
                                    <p:animEffect transition="in" filter="wipe(left)">
                                      <p:cBhvr>
                                        <p:cTn id="7" dur="500"/>
                                        <p:tgtEl>
                                          <p:spTgt spid="49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28"/>
                                        </p:tgtEl>
                                        <p:attrNameLst>
                                          <p:attrName>style.visibility</p:attrName>
                                        </p:attrNameLst>
                                      </p:cBhvr>
                                      <p:to>
                                        <p:strVal val="visible"/>
                                      </p:to>
                                    </p:set>
                                    <p:animEffect transition="in" filter="wipe(left)">
                                      <p:cBhvr>
                                        <p:cTn id="12" dur="500"/>
                                        <p:tgtEl>
                                          <p:spTgt spid="49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24"/>
                                        </p:tgtEl>
                                        <p:attrNameLst>
                                          <p:attrName>style.visibility</p:attrName>
                                        </p:attrNameLst>
                                      </p:cBhvr>
                                      <p:to>
                                        <p:strVal val="visible"/>
                                      </p:to>
                                    </p:set>
                                    <p:animEffect transition="in" filter="wipe(left)">
                                      <p:cBhvr>
                                        <p:cTn id="17" dur="500"/>
                                        <p:tgtEl>
                                          <p:spTgt spid="49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29"/>
                                        </p:tgtEl>
                                        <p:attrNameLst>
                                          <p:attrName>style.visibility</p:attrName>
                                        </p:attrNameLst>
                                      </p:cBhvr>
                                      <p:to>
                                        <p:strVal val="visible"/>
                                      </p:to>
                                    </p:set>
                                    <p:animEffect transition="in" filter="wipe(left)">
                                      <p:cBhvr>
                                        <p:cTn id="22" dur="500"/>
                                        <p:tgtEl>
                                          <p:spTgt spid="4929"/>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7" grpId="0" animBg="1"/>
      <p:bldP spid="4924" grpId="0"/>
      <p:bldP spid="4929" grpId="0"/>
      <p:bldP spid="50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22" name="组合"/>
          <p:cNvGrpSpPr/>
          <p:nvPr/>
        </p:nvGrpSpPr>
        <p:grpSpPr>
          <a:xfrm>
            <a:off x="2803525" y="2330450"/>
            <a:ext cx="1706562" cy="944562"/>
            <a:chOff x="2803525" y="2330450"/>
            <a:chExt cx="1706562" cy="944562"/>
          </a:xfrm>
        </p:grpSpPr>
        <p:sp>
          <p:nvSpPr>
            <p:cNvPr id="5013" name="直线"/>
            <p:cNvSpPr/>
            <p:nvPr/>
          </p:nvSpPr>
          <p:spPr>
            <a:xfrm>
              <a:off x="2803525" y="2817312"/>
              <a:ext cx="0" cy="243429"/>
            </a:xfrm>
            <a:prstGeom prst="line">
              <a:avLst/>
            </a:prstGeom>
            <a:noFill/>
            <a:ln w="12700" cap="flat" cmpd="sng">
              <a:solidFill>
                <a:srgbClr val="174EFF"/>
              </a:solidFill>
              <a:prstDash val="solid"/>
              <a:round/>
            </a:ln>
          </p:spPr>
        </p:sp>
        <p:sp>
          <p:nvSpPr>
            <p:cNvPr id="5014" name="直线"/>
            <p:cNvSpPr/>
            <p:nvPr/>
          </p:nvSpPr>
          <p:spPr>
            <a:xfrm>
              <a:off x="4510088" y="2817312"/>
              <a:ext cx="0" cy="243429"/>
            </a:xfrm>
            <a:prstGeom prst="line">
              <a:avLst/>
            </a:prstGeom>
            <a:noFill/>
            <a:ln w="12700" cap="flat" cmpd="sng">
              <a:solidFill>
                <a:srgbClr val="174EFF"/>
              </a:solidFill>
              <a:prstDash val="solid"/>
              <a:round/>
            </a:ln>
          </p:spPr>
        </p:sp>
        <p:sp>
          <p:nvSpPr>
            <p:cNvPr id="5015" name="直线"/>
            <p:cNvSpPr/>
            <p:nvPr/>
          </p:nvSpPr>
          <p:spPr>
            <a:xfrm>
              <a:off x="3778703" y="2999885"/>
              <a:ext cx="731384" cy="0"/>
            </a:xfrm>
            <a:prstGeom prst="line">
              <a:avLst/>
            </a:prstGeom>
            <a:noFill/>
            <a:ln w="12700" cap="flat" cmpd="sng">
              <a:solidFill>
                <a:srgbClr val="174EFF"/>
              </a:solidFill>
              <a:prstDash val="solid"/>
              <a:round/>
              <a:tailEnd type="triangle" w="med" len="med"/>
            </a:ln>
          </p:spPr>
        </p:sp>
        <p:sp>
          <p:nvSpPr>
            <p:cNvPr id="5016" name="直线"/>
            <p:cNvSpPr/>
            <p:nvPr/>
          </p:nvSpPr>
          <p:spPr>
            <a:xfrm flipH="1">
              <a:off x="2803525" y="2999885"/>
              <a:ext cx="670434" cy="0"/>
            </a:xfrm>
            <a:prstGeom prst="line">
              <a:avLst/>
            </a:prstGeom>
            <a:noFill/>
            <a:ln w="12700" cap="flat" cmpd="sng">
              <a:solidFill>
                <a:srgbClr val="174EFF"/>
              </a:solidFill>
              <a:prstDash val="solid"/>
              <a:round/>
              <a:tailEnd type="triangle" w="med" len="med"/>
            </a:ln>
          </p:spPr>
        </p:sp>
        <p:sp>
          <p:nvSpPr>
            <p:cNvPr id="5017" name="矩形"/>
            <p:cNvSpPr/>
            <p:nvPr/>
          </p:nvSpPr>
          <p:spPr>
            <a:xfrm>
              <a:off x="3472690" y="2817312"/>
              <a:ext cx="245063" cy="45769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400" b="1" i="1"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T</a:t>
              </a:r>
              <a:endParaRPr lang="zh-CN" altLang="en-US" sz="2800" b="1" i="0"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endParaRPr>
            </a:p>
          </p:txBody>
        </p:sp>
        <p:sp>
          <p:nvSpPr>
            <p:cNvPr id="5018" name="直线"/>
            <p:cNvSpPr/>
            <p:nvPr/>
          </p:nvSpPr>
          <p:spPr>
            <a:xfrm>
              <a:off x="3656806" y="2695597"/>
              <a:ext cx="853281" cy="0"/>
            </a:xfrm>
            <a:prstGeom prst="line">
              <a:avLst/>
            </a:prstGeom>
            <a:noFill/>
            <a:ln w="12700" cap="flat" cmpd="sng">
              <a:solidFill>
                <a:srgbClr val="174EFF"/>
              </a:solidFill>
              <a:prstDash val="solid"/>
              <a:round/>
              <a:headEnd type="triangle" w="med" len="med"/>
              <a:tailEnd type="triangle" w="med" len="med"/>
            </a:ln>
          </p:spPr>
        </p:sp>
        <p:sp>
          <p:nvSpPr>
            <p:cNvPr id="5019" name="直线"/>
            <p:cNvSpPr/>
            <p:nvPr/>
          </p:nvSpPr>
          <p:spPr>
            <a:xfrm>
              <a:off x="2803525" y="2695597"/>
              <a:ext cx="853281" cy="0"/>
            </a:xfrm>
            <a:prstGeom prst="line">
              <a:avLst/>
            </a:prstGeom>
            <a:noFill/>
            <a:ln w="12700" cap="flat" cmpd="sng">
              <a:solidFill>
                <a:srgbClr val="174EFF"/>
              </a:solidFill>
              <a:prstDash val="solid"/>
              <a:round/>
              <a:headEnd type="triangle" w="med" len="med"/>
              <a:tailEnd type="triangle" w="med" len="med"/>
            </a:ln>
          </p:spPr>
        </p:sp>
        <p:sp>
          <p:nvSpPr>
            <p:cNvPr id="5020" name="矩形"/>
            <p:cNvSpPr/>
            <p:nvPr/>
          </p:nvSpPr>
          <p:spPr>
            <a:xfrm>
              <a:off x="3047319" y="2330450"/>
              <a:ext cx="492667" cy="461503"/>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rPr>
                <a:t>1</a:t>
              </a:r>
              <a:endParaRPr lang="zh-CN" altLang="en-US" sz="3200" b="1" i="0"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endParaRPr>
            </a:p>
          </p:txBody>
        </p:sp>
        <p:sp>
          <p:nvSpPr>
            <p:cNvPr id="5021" name="矩形"/>
            <p:cNvSpPr/>
            <p:nvPr/>
          </p:nvSpPr>
          <p:spPr>
            <a:xfrm>
              <a:off x="3900601" y="2330450"/>
              <a:ext cx="492667" cy="461503"/>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T</a:t>
              </a:r>
              <a:r>
                <a:rPr lang="en-US" altLang="zh-CN" sz="2400" b="1" i="0"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rPr>
                <a:t>2</a:t>
              </a:r>
              <a:endParaRPr lang="zh-CN" altLang="en-US" sz="3200" b="1" i="0" u="none" strike="noStrike" kern="1200" cap="none" spc="0" baseline="-25000">
                <a:solidFill>
                  <a:srgbClr val="FF4545"/>
                </a:solidFill>
                <a:latin typeface="Times New Roman" panose="02020603050405020304" charset="0"/>
                <a:ea typeface="宋体" panose="02010600030101010101" pitchFamily="2" charset="-122"/>
                <a:cs typeface="Times New Roman" panose="02020603050405020304" charset="0"/>
              </a:endParaRPr>
            </a:p>
          </p:txBody>
        </p:sp>
      </p:grpSp>
      <p:sp>
        <p:nvSpPr>
          <p:cNvPr id="5023" name="文本框"/>
          <p:cNvSpPr>
            <a:spLocks noGrp="1"/>
          </p:cNvSpPr>
          <p:nvPr>
            <p:ph type="ctrTitle"/>
          </p:nvPr>
        </p:nvSpPr>
        <p:spPr>
          <a:xfrm>
            <a:off x="533400" y="304800"/>
            <a:ext cx="2438400" cy="5334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ts val="0"/>
              </a:spcBef>
              <a:spcAft>
                <a:spcPts val="0"/>
              </a:spcAft>
              <a:buNone/>
            </a:pPr>
            <a:r>
              <a:rPr lang="en-US" altLang="zh-CN"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3.  </a:t>
            </a:r>
            <a:r>
              <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rPr>
              <a:t>工作波形</a:t>
            </a:r>
            <a:endParaRPr lang="zh-CN" altLang="en-US" sz="2800" b="1" i="0" u="none" strike="noStrike" kern="1200" cap="none" spc="0" baseline="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Times New Roman" panose="02020603050405020304" charset="0"/>
            </a:endParaRPr>
          </a:p>
        </p:txBody>
      </p:sp>
      <p:sp>
        <p:nvSpPr>
          <p:cNvPr id="5024" name="文本框"/>
          <p:cNvSpPr>
            <a:spLocks noGrp="1"/>
          </p:cNvSpPr>
          <p:nvPr>
            <p:ph type="subTitle" idx="1"/>
          </p:nvPr>
        </p:nvSpPr>
        <p:spPr>
          <a:xfrm>
            <a:off x="533400" y="3200400"/>
            <a:ext cx="2971799" cy="4572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90000"/>
              </a:lnSpc>
              <a:spcBef>
                <a:spcPct val="20000"/>
              </a:spcBef>
              <a:spcAft>
                <a:spcPts val="0"/>
              </a:spcAft>
              <a:buNone/>
            </a:pPr>
            <a:r>
              <a:rPr lang="en-US" altLang="zh-CN"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4.  </a:t>
            </a:r>
            <a:r>
              <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周期与频率</a:t>
            </a:r>
            <a:endParaRPr lang="zh-CN" altLang="en-US" sz="2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5025" name="矩形"/>
          <p:cNvSpPr/>
          <p:nvPr/>
        </p:nvSpPr>
        <p:spPr>
          <a:xfrm>
            <a:off x="3352800" y="3200400"/>
            <a:ext cx="4191000" cy="584776"/>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T = T</a:t>
            </a:r>
            <a:r>
              <a:rPr lang="en-US" altLang="zh-CN" sz="32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T</a:t>
            </a:r>
            <a:r>
              <a:rPr lang="en-US" altLang="zh-CN" sz="32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 </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2T</a:t>
            </a:r>
            <a:r>
              <a:rPr lang="en-US" altLang="zh-CN" sz="32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r>
              <a:rPr lang="en-US" altLang="zh-CN" sz="32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 2T</a:t>
            </a:r>
            <a:r>
              <a:rPr lang="en-US" altLang="zh-CN" sz="32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32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endParaRPr>
          </a:p>
        </p:txBody>
      </p:sp>
      <p:graphicFrame>
        <p:nvGraphicFramePr>
          <p:cNvPr id="5026" name="对象"/>
          <p:cNvGraphicFramePr>
            <a:graphicFrameLocks noChangeAspect="1"/>
          </p:cNvGraphicFramePr>
          <p:nvPr/>
        </p:nvGraphicFramePr>
        <p:xfrm>
          <a:off x="5399087" y="3743325"/>
          <a:ext cx="2601912" cy="1052513"/>
        </p:xfrm>
        <a:graphic>
          <a:graphicData uri="http://schemas.openxmlformats.org/presentationml/2006/ole">
            <mc:AlternateContent xmlns:mc="http://schemas.openxmlformats.org/markup-compatibility/2006">
              <mc:Choice xmlns:v="urn:schemas-microsoft-com:vml" Requires="v">
                <p:oleObj spid="_x0000_s0" name="package" r:id="rId1" imgW="0" imgH="0" progId="package">
                  <p:embed/>
                </p:oleObj>
              </mc:Choice>
              <mc:Fallback>
                <p:oleObj name="package" r:id="rId1" imgW="0" imgH="0" progId="package">
                  <p:embed/>
                  <p:pic>
                    <p:nvPicPr>
                      <p:cNvPr id="0" name="对象"/>
                      <p:cNvPicPr>
                        <a:picLocks noChangeAspect="1"/>
                      </p:cNvPicPr>
                      <p:nvPr/>
                    </p:nvPicPr>
                    <p:blipFill>
                      <a:blip r:embed="rId2" cstate="print"/>
                      <a:stretch>
                        <a:fillRect/>
                      </a:stretch>
                    </p:blipFill>
                    <p:spPr>
                      <a:xfrm>
                        <a:off x="5399087" y="3743325"/>
                        <a:ext cx="2601912" cy="1052513"/>
                      </a:xfrm>
                      <a:prstGeom prst="rect">
                        <a:avLst/>
                      </a:prstGeom>
                      <a:noFill/>
                      <a:ln w="9525" cap="flat" cmpd="sng">
                        <a:noFill/>
                        <a:prstDash val="solid"/>
                        <a:miter/>
                      </a:ln>
                    </p:spPr>
                  </p:pic>
                </p:oleObj>
              </mc:Fallback>
            </mc:AlternateContent>
          </a:graphicData>
        </a:graphic>
      </p:graphicFrame>
      <p:grpSp>
        <p:nvGrpSpPr>
          <p:cNvPr id="5046" name="组合"/>
          <p:cNvGrpSpPr/>
          <p:nvPr/>
        </p:nvGrpSpPr>
        <p:grpSpPr>
          <a:xfrm>
            <a:off x="974725" y="762000"/>
            <a:ext cx="5670550" cy="2270124"/>
            <a:chOff x="974725" y="762000"/>
            <a:chExt cx="5670550" cy="2270124"/>
          </a:xfrm>
        </p:grpSpPr>
        <p:sp>
          <p:nvSpPr>
            <p:cNvPr id="5027" name="矩形"/>
            <p:cNvSpPr/>
            <p:nvPr/>
          </p:nvSpPr>
          <p:spPr>
            <a:xfrm>
              <a:off x="5548313" y="762000"/>
              <a:ext cx="852487"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rgbClr val="FF3300"/>
                  </a:solidFill>
                  <a:latin typeface="Times New Roman" panose="02020603050405020304" charset="0"/>
                  <a:ea typeface="宋体" panose="02010600030101010101" pitchFamily="2" charset="-122"/>
                  <a:cs typeface="宋体" panose="02010600030101010101" pitchFamily="2" charset="-122"/>
                </a:rPr>
                <a:t>o1</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宋体" panose="02010600030101010101" pitchFamily="2" charset="-122"/>
              </a:endParaRPr>
            </a:p>
          </p:txBody>
        </p:sp>
        <p:grpSp>
          <p:nvGrpSpPr>
            <p:cNvPr id="5045" name="组合"/>
            <p:cNvGrpSpPr/>
            <p:nvPr/>
          </p:nvGrpSpPr>
          <p:grpSpPr>
            <a:xfrm>
              <a:off x="974725" y="1173162"/>
              <a:ext cx="5670550" cy="1858962"/>
              <a:chOff x="974725" y="1173162"/>
              <a:chExt cx="5670550" cy="1858962"/>
            </a:xfrm>
          </p:grpSpPr>
          <p:sp>
            <p:nvSpPr>
              <p:cNvPr id="5028" name="矩形"/>
              <p:cNvSpPr/>
              <p:nvPr/>
            </p:nvSpPr>
            <p:spPr>
              <a:xfrm>
                <a:off x="1034428" y="1173162"/>
                <a:ext cx="550033" cy="396899"/>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1800" b="0" i="0" u="none" strike="noStrike" kern="1200" cap="none" spc="0" baseline="0">
                    <a:solidFill>
                      <a:srgbClr val="FF4545"/>
                    </a:solidFill>
                    <a:latin typeface="Times New Roman" panose="02020603050405020304" charset="0"/>
                    <a:ea typeface="宋体" panose="02010600030101010101" pitchFamily="2" charset="-122"/>
                    <a:cs typeface="Calibri" panose="020F0502020204030204" charset="0"/>
                  </a:rPr>
                  <a:t> U</a:t>
                </a:r>
                <a:r>
                  <a:rPr lang="en-US" altLang="zh-CN" sz="1800" b="0" i="0" u="none" strike="noStrike" kern="1200" cap="none" spc="0" baseline="-25000">
                    <a:solidFill>
                      <a:srgbClr val="FF4545"/>
                    </a:solidFill>
                    <a:latin typeface="Times New Roman" panose="02020603050405020304" charset="0"/>
                    <a:ea typeface="宋体" panose="02010600030101010101" pitchFamily="2" charset="-122"/>
                    <a:cs typeface="Calibri" panose="020F0502020204030204" charset="0"/>
                  </a:rPr>
                  <a:t>Z</a:t>
                </a:r>
                <a:endParaRPr lang="zh-CN" altLang="en-US" sz="1800" b="0" i="0" u="none" strike="noStrike" kern="1200" cap="none" spc="0" baseline="-25000">
                  <a:solidFill>
                    <a:srgbClr val="FF4545"/>
                  </a:solidFill>
                  <a:latin typeface="Times New Roman" panose="02020603050405020304" charset="0"/>
                  <a:ea typeface="宋体" panose="02010600030101010101" pitchFamily="2" charset="-122"/>
                  <a:cs typeface="Calibri" panose="020F0502020204030204" charset="0"/>
                </a:endParaRPr>
              </a:p>
            </p:txBody>
          </p:sp>
          <p:sp>
            <p:nvSpPr>
              <p:cNvPr id="5029" name="矩形"/>
              <p:cNvSpPr/>
              <p:nvPr/>
            </p:nvSpPr>
            <p:spPr>
              <a:xfrm>
                <a:off x="974725" y="2574358"/>
                <a:ext cx="706277" cy="457765"/>
              </a:xfrm>
              <a:prstGeom prst="rect">
                <a:avLst/>
              </a:prstGeom>
              <a:noFill/>
              <a:ln w="9525" cap="flat" cmpd="sng">
                <a:noFill/>
                <a:prstDash val="solid"/>
                <a:round/>
              </a:ln>
            </p:spPr>
            <p:txBody>
              <a:bodyPr vert="horz" wrap="none" lIns="91440" tIns="45720" rIns="91440" bIns="45720" anchor="t" anchorCtr="0">
                <a:spAutoFit/>
              </a:bodyPr>
              <a:lstStyle/>
              <a:p>
                <a:pPr marL="0" indent="0" algn="l">
                  <a:lnSpc>
                    <a:spcPct val="100000"/>
                  </a:lnSpc>
                  <a:spcBef>
                    <a:spcPts val="0"/>
                  </a:spcBef>
                  <a:spcAft>
                    <a:spcPts val="0"/>
                  </a:spcAft>
                  <a:buNone/>
                </a:pPr>
                <a:r>
                  <a:rPr lang="en-US" altLang="zh-CN" sz="2400" b="0" i="0" u="none" strike="noStrike" kern="1200" cap="none" spc="0" baseline="0">
                    <a:solidFill>
                      <a:srgbClr val="FF4545"/>
                    </a:solidFill>
                    <a:latin typeface="Times New Roman" panose="02020603050405020304" charset="0"/>
                    <a:ea typeface="宋体" panose="02010600030101010101" pitchFamily="2" charset="-122"/>
                    <a:cs typeface="Calibri" panose="020F0502020204030204" charset="0"/>
                  </a:rPr>
                  <a:t> </a:t>
                </a:r>
                <a:r>
                  <a:rPr lang="en-US" altLang="zh-CN" sz="2400" b="0" i="0" u="none" strike="noStrike" kern="1200" cap="none" spc="0" baseline="0">
                    <a:solidFill>
                      <a:srgbClr val="FF4545"/>
                    </a:solidFill>
                    <a:latin typeface="Times New Roman" panose="02020603050405020304" charset="0"/>
                    <a:ea typeface="宋体" panose="02010600030101010101" pitchFamily="2" charset="-122"/>
                    <a:cs typeface="Times New Roman" panose="02020603050405020304" charset="0"/>
                  </a:rPr>
                  <a:t>–</a:t>
                </a:r>
                <a:r>
                  <a:rPr lang="en-US" altLang="zh-CN" sz="1800" b="0" i="0" u="none" strike="noStrike" kern="1200" cap="none" spc="0" baseline="0">
                    <a:solidFill>
                      <a:srgbClr val="FF4545"/>
                    </a:solidFill>
                    <a:latin typeface="Times New Roman" panose="02020603050405020304" charset="0"/>
                    <a:ea typeface="宋体" panose="02010600030101010101" pitchFamily="2" charset="-122"/>
                    <a:cs typeface="Calibri" panose="020F0502020204030204" charset="0"/>
                  </a:rPr>
                  <a:t>U</a:t>
                </a:r>
                <a:r>
                  <a:rPr lang="en-US" altLang="zh-CN" sz="1800" b="0" i="0" u="none" strike="noStrike" kern="1200" cap="none" spc="0" baseline="-25000">
                    <a:solidFill>
                      <a:srgbClr val="FF4545"/>
                    </a:solidFill>
                    <a:latin typeface="Times New Roman" panose="02020603050405020304" charset="0"/>
                    <a:ea typeface="宋体" panose="02010600030101010101" pitchFamily="2" charset="-122"/>
                    <a:cs typeface="Calibri" panose="020F0502020204030204" charset="0"/>
                  </a:rPr>
                  <a:t>Z</a:t>
                </a:r>
                <a:endParaRPr lang="zh-CN" altLang="en-US" sz="1800" b="0" i="0" u="none" strike="noStrike" kern="1200" cap="none" spc="0" baseline="-25000">
                  <a:solidFill>
                    <a:srgbClr val="FF4545"/>
                  </a:solidFill>
                  <a:latin typeface="Times New Roman" panose="02020603050405020304" charset="0"/>
                  <a:ea typeface="宋体" panose="02010600030101010101" pitchFamily="2" charset="-122"/>
                  <a:cs typeface="Calibri" panose="020F0502020204030204" charset="0"/>
                </a:endParaRPr>
              </a:p>
            </p:txBody>
          </p:sp>
          <p:grpSp>
            <p:nvGrpSpPr>
              <p:cNvPr id="5043" name="组合"/>
              <p:cNvGrpSpPr/>
              <p:nvPr/>
            </p:nvGrpSpPr>
            <p:grpSpPr>
              <a:xfrm>
                <a:off x="1523488" y="1355761"/>
                <a:ext cx="5121787" cy="1460795"/>
                <a:chOff x="1523488" y="1355761"/>
                <a:chExt cx="5121787" cy="1460795"/>
              </a:xfrm>
            </p:grpSpPr>
            <p:sp>
              <p:nvSpPr>
                <p:cNvPr id="5030" name="直线"/>
                <p:cNvSpPr/>
                <p:nvPr/>
              </p:nvSpPr>
              <p:spPr>
                <a:xfrm>
                  <a:off x="1523488" y="2816556"/>
                  <a:ext cx="426815" cy="0"/>
                </a:xfrm>
                <a:prstGeom prst="line">
                  <a:avLst/>
                </a:prstGeom>
                <a:noFill/>
                <a:ln w="38100" cap="flat" cmpd="sng">
                  <a:solidFill>
                    <a:srgbClr val="FF3300"/>
                  </a:solidFill>
                  <a:prstDash val="solid"/>
                  <a:round/>
                </a:ln>
              </p:spPr>
            </p:sp>
            <p:sp>
              <p:nvSpPr>
                <p:cNvPr id="5031" name="直线"/>
                <p:cNvSpPr/>
                <p:nvPr/>
              </p:nvSpPr>
              <p:spPr>
                <a:xfrm>
                  <a:off x="1950302" y="1355761"/>
                  <a:ext cx="0" cy="1460794"/>
                </a:xfrm>
                <a:prstGeom prst="line">
                  <a:avLst/>
                </a:prstGeom>
                <a:noFill/>
                <a:ln w="38100" cap="flat" cmpd="sng">
                  <a:solidFill>
                    <a:srgbClr val="FF3300"/>
                  </a:solidFill>
                  <a:prstDash val="solid"/>
                  <a:round/>
                </a:ln>
              </p:spPr>
            </p:sp>
            <p:sp>
              <p:nvSpPr>
                <p:cNvPr id="5032" name="直线"/>
                <p:cNvSpPr/>
                <p:nvPr/>
              </p:nvSpPr>
              <p:spPr>
                <a:xfrm>
                  <a:off x="1950302" y="1355761"/>
                  <a:ext cx="853631" cy="0"/>
                </a:xfrm>
                <a:prstGeom prst="line">
                  <a:avLst/>
                </a:prstGeom>
                <a:noFill/>
                <a:ln w="38100" cap="flat" cmpd="sng">
                  <a:solidFill>
                    <a:srgbClr val="FF3300"/>
                  </a:solidFill>
                  <a:prstDash val="solid"/>
                  <a:round/>
                </a:ln>
              </p:spPr>
            </p:sp>
            <p:sp>
              <p:nvSpPr>
                <p:cNvPr id="5033" name="直线"/>
                <p:cNvSpPr/>
                <p:nvPr/>
              </p:nvSpPr>
              <p:spPr>
                <a:xfrm>
                  <a:off x="2803935" y="1355761"/>
                  <a:ext cx="0" cy="1460794"/>
                </a:xfrm>
                <a:prstGeom prst="line">
                  <a:avLst/>
                </a:prstGeom>
                <a:noFill/>
                <a:ln w="38100" cap="flat" cmpd="sng">
                  <a:solidFill>
                    <a:srgbClr val="FF3300"/>
                  </a:solidFill>
                  <a:prstDash val="solid"/>
                  <a:round/>
                </a:ln>
              </p:spPr>
            </p:sp>
            <p:sp>
              <p:nvSpPr>
                <p:cNvPr id="5034" name="直线"/>
                <p:cNvSpPr/>
                <p:nvPr/>
              </p:nvSpPr>
              <p:spPr>
                <a:xfrm>
                  <a:off x="3657566" y="1355761"/>
                  <a:ext cx="853631" cy="0"/>
                </a:xfrm>
                <a:prstGeom prst="line">
                  <a:avLst/>
                </a:prstGeom>
                <a:noFill/>
                <a:ln w="38100" cap="flat" cmpd="sng">
                  <a:solidFill>
                    <a:srgbClr val="FF3300"/>
                  </a:solidFill>
                  <a:prstDash val="solid"/>
                  <a:round/>
                </a:ln>
              </p:spPr>
            </p:sp>
            <p:sp>
              <p:nvSpPr>
                <p:cNvPr id="5035" name="直线"/>
                <p:cNvSpPr/>
                <p:nvPr/>
              </p:nvSpPr>
              <p:spPr>
                <a:xfrm>
                  <a:off x="5364829" y="1355761"/>
                  <a:ext cx="853630" cy="0"/>
                </a:xfrm>
                <a:prstGeom prst="line">
                  <a:avLst/>
                </a:prstGeom>
                <a:noFill/>
                <a:ln w="38100" cap="flat" cmpd="sng">
                  <a:solidFill>
                    <a:srgbClr val="FF3300"/>
                  </a:solidFill>
                  <a:prstDash val="solid"/>
                  <a:round/>
                </a:ln>
              </p:spPr>
            </p:sp>
            <p:sp>
              <p:nvSpPr>
                <p:cNvPr id="5036" name="直线"/>
                <p:cNvSpPr/>
                <p:nvPr/>
              </p:nvSpPr>
              <p:spPr>
                <a:xfrm>
                  <a:off x="2803935" y="2816556"/>
                  <a:ext cx="853630" cy="0"/>
                </a:xfrm>
                <a:prstGeom prst="line">
                  <a:avLst/>
                </a:prstGeom>
                <a:noFill/>
                <a:ln w="38100" cap="flat" cmpd="sng">
                  <a:solidFill>
                    <a:srgbClr val="FF3300"/>
                  </a:solidFill>
                  <a:prstDash val="solid"/>
                  <a:round/>
                </a:ln>
              </p:spPr>
            </p:sp>
            <p:sp>
              <p:nvSpPr>
                <p:cNvPr id="5037" name="直线"/>
                <p:cNvSpPr/>
                <p:nvPr/>
              </p:nvSpPr>
              <p:spPr>
                <a:xfrm>
                  <a:off x="3657566" y="1355761"/>
                  <a:ext cx="0" cy="1460794"/>
                </a:xfrm>
                <a:prstGeom prst="line">
                  <a:avLst/>
                </a:prstGeom>
                <a:noFill/>
                <a:ln w="38100" cap="flat" cmpd="sng">
                  <a:solidFill>
                    <a:srgbClr val="FF3300"/>
                  </a:solidFill>
                  <a:prstDash val="solid"/>
                  <a:round/>
                </a:ln>
              </p:spPr>
            </p:sp>
            <p:sp>
              <p:nvSpPr>
                <p:cNvPr id="5038" name="直线"/>
                <p:cNvSpPr/>
                <p:nvPr/>
              </p:nvSpPr>
              <p:spPr>
                <a:xfrm>
                  <a:off x="4511198" y="1355761"/>
                  <a:ext cx="0" cy="1460794"/>
                </a:xfrm>
                <a:prstGeom prst="line">
                  <a:avLst/>
                </a:prstGeom>
                <a:noFill/>
                <a:ln w="38100" cap="flat" cmpd="sng">
                  <a:solidFill>
                    <a:srgbClr val="FF3300"/>
                  </a:solidFill>
                  <a:prstDash val="solid"/>
                  <a:round/>
                </a:ln>
              </p:spPr>
            </p:sp>
            <p:sp>
              <p:nvSpPr>
                <p:cNvPr id="5039" name="直线"/>
                <p:cNvSpPr/>
                <p:nvPr/>
              </p:nvSpPr>
              <p:spPr>
                <a:xfrm>
                  <a:off x="5364829" y="1355761"/>
                  <a:ext cx="0" cy="1460794"/>
                </a:xfrm>
                <a:prstGeom prst="line">
                  <a:avLst/>
                </a:prstGeom>
                <a:noFill/>
                <a:ln w="38100" cap="flat" cmpd="sng">
                  <a:solidFill>
                    <a:srgbClr val="FF3300"/>
                  </a:solidFill>
                  <a:prstDash val="solid"/>
                  <a:round/>
                </a:ln>
              </p:spPr>
            </p:sp>
            <p:sp>
              <p:nvSpPr>
                <p:cNvPr id="5040" name="直线"/>
                <p:cNvSpPr/>
                <p:nvPr/>
              </p:nvSpPr>
              <p:spPr>
                <a:xfrm>
                  <a:off x="4511198" y="2816556"/>
                  <a:ext cx="853631" cy="0"/>
                </a:xfrm>
                <a:prstGeom prst="line">
                  <a:avLst/>
                </a:prstGeom>
                <a:noFill/>
                <a:ln w="38100" cap="flat" cmpd="sng">
                  <a:solidFill>
                    <a:srgbClr val="FF3300"/>
                  </a:solidFill>
                  <a:prstDash val="solid"/>
                  <a:round/>
                </a:ln>
              </p:spPr>
            </p:sp>
            <p:sp>
              <p:nvSpPr>
                <p:cNvPr id="5041" name="直线"/>
                <p:cNvSpPr/>
                <p:nvPr/>
              </p:nvSpPr>
              <p:spPr>
                <a:xfrm>
                  <a:off x="6218460" y="2816556"/>
                  <a:ext cx="426815" cy="0"/>
                </a:xfrm>
                <a:prstGeom prst="line">
                  <a:avLst/>
                </a:prstGeom>
                <a:noFill/>
                <a:ln w="38100" cap="flat" cmpd="sng">
                  <a:solidFill>
                    <a:srgbClr val="FF3300"/>
                  </a:solidFill>
                  <a:prstDash val="solid"/>
                  <a:round/>
                </a:ln>
              </p:spPr>
            </p:sp>
            <p:sp>
              <p:nvSpPr>
                <p:cNvPr id="5042" name="直线"/>
                <p:cNvSpPr/>
                <p:nvPr/>
              </p:nvSpPr>
              <p:spPr>
                <a:xfrm>
                  <a:off x="6218460" y="1355761"/>
                  <a:ext cx="0" cy="1460794"/>
                </a:xfrm>
                <a:prstGeom prst="line">
                  <a:avLst/>
                </a:prstGeom>
                <a:noFill/>
                <a:ln w="38100" cap="flat" cmpd="sng">
                  <a:solidFill>
                    <a:srgbClr val="FF3300"/>
                  </a:solidFill>
                  <a:prstDash val="solid"/>
                  <a:round/>
                </a:ln>
              </p:spPr>
            </p:sp>
          </p:grpSp>
          <p:sp>
            <p:nvSpPr>
              <p:cNvPr id="5044" name="直线"/>
              <p:cNvSpPr/>
              <p:nvPr/>
            </p:nvSpPr>
            <p:spPr>
              <a:xfrm flipH="1">
                <a:off x="1523488" y="1355762"/>
                <a:ext cx="426815" cy="0"/>
              </a:xfrm>
              <a:prstGeom prst="line">
                <a:avLst/>
              </a:prstGeom>
              <a:noFill/>
              <a:ln w="38100" cap="flat" cmpd="sng">
                <a:solidFill>
                  <a:srgbClr val="FFFFFF"/>
                </a:solidFill>
                <a:prstDash val="sysDot"/>
                <a:round/>
              </a:ln>
            </p:spPr>
          </p:sp>
        </p:grpSp>
      </p:grpSp>
      <p:graphicFrame>
        <p:nvGraphicFramePr>
          <p:cNvPr id="5047" name="对象"/>
          <p:cNvGraphicFramePr>
            <a:graphicFrameLocks noChangeAspect="1"/>
          </p:cNvGraphicFramePr>
          <p:nvPr/>
        </p:nvGraphicFramePr>
        <p:xfrm>
          <a:off x="1006475" y="3795712"/>
          <a:ext cx="3641725" cy="1041399"/>
        </p:xfrm>
        <a:graphic>
          <a:graphicData uri="http://schemas.openxmlformats.org/presentationml/2006/ole">
            <mc:AlternateContent xmlns:mc="http://schemas.openxmlformats.org/markup-compatibility/2006">
              <mc:Choice xmlns:v="urn:schemas-microsoft-com:vml" Requires="v">
                <p:oleObj spid="_x0000_s2" name="package" r:id="rId3" imgW="0" imgH="0" progId="package">
                  <p:embed/>
                </p:oleObj>
              </mc:Choice>
              <mc:Fallback>
                <p:oleObj name="package" r:id="rId3" imgW="0" imgH="0" progId="package">
                  <p:embed/>
                  <p:pic>
                    <p:nvPicPr>
                      <p:cNvPr id="0" name="对象"/>
                      <p:cNvPicPr>
                        <a:picLocks noChangeAspect="1"/>
                      </p:cNvPicPr>
                      <p:nvPr/>
                    </p:nvPicPr>
                    <p:blipFill>
                      <a:blip r:embed="rId4" cstate="print"/>
                      <a:stretch>
                        <a:fillRect/>
                      </a:stretch>
                    </p:blipFill>
                    <p:spPr>
                      <a:xfrm>
                        <a:off x="1006475" y="3795712"/>
                        <a:ext cx="3641725" cy="1041399"/>
                      </a:xfrm>
                      <a:prstGeom prst="rect">
                        <a:avLst/>
                      </a:prstGeom>
                      <a:noFill/>
                      <a:ln w="9525" cap="flat" cmpd="sng">
                        <a:noFill/>
                        <a:prstDash val="solid"/>
                        <a:miter/>
                      </a:ln>
                    </p:spPr>
                  </p:pic>
                </p:oleObj>
              </mc:Fallback>
            </mc:AlternateContent>
          </a:graphicData>
        </a:graphic>
      </p:graphicFrame>
      <p:grpSp>
        <p:nvGrpSpPr>
          <p:cNvPr id="5068" name="组合"/>
          <p:cNvGrpSpPr/>
          <p:nvPr/>
        </p:nvGrpSpPr>
        <p:grpSpPr>
          <a:xfrm>
            <a:off x="761993" y="685800"/>
            <a:ext cx="6232533" cy="2252662"/>
            <a:chOff x="761993" y="685800"/>
            <a:chExt cx="6232533" cy="2252662"/>
          </a:xfrm>
        </p:grpSpPr>
        <p:grpSp>
          <p:nvGrpSpPr>
            <p:cNvPr id="5052" name="组合"/>
            <p:cNvGrpSpPr/>
            <p:nvPr/>
          </p:nvGrpSpPr>
          <p:grpSpPr>
            <a:xfrm>
              <a:off x="1196975" y="990600"/>
              <a:ext cx="5797551" cy="1947861"/>
              <a:chOff x="1196975" y="990600"/>
              <a:chExt cx="5797551" cy="1947861"/>
            </a:xfrm>
          </p:grpSpPr>
          <p:sp>
            <p:nvSpPr>
              <p:cNvPr id="5048" name="直线"/>
              <p:cNvSpPr/>
              <p:nvPr/>
            </p:nvSpPr>
            <p:spPr>
              <a:xfrm>
                <a:off x="1524000" y="990600"/>
                <a:ext cx="0" cy="1947861"/>
              </a:xfrm>
              <a:prstGeom prst="line">
                <a:avLst/>
              </a:prstGeom>
              <a:noFill/>
              <a:ln w="38100" cap="flat" cmpd="sng">
                <a:solidFill>
                  <a:srgbClr val="000000"/>
                </a:solidFill>
                <a:prstDash val="solid"/>
                <a:round/>
                <a:headEnd type="triangle" w="sm" len="lg"/>
              </a:ln>
            </p:spPr>
          </p:sp>
          <p:sp>
            <p:nvSpPr>
              <p:cNvPr id="5049" name="直线"/>
              <p:cNvSpPr/>
              <p:nvPr/>
            </p:nvSpPr>
            <p:spPr>
              <a:xfrm>
                <a:off x="1525587" y="2085974"/>
                <a:ext cx="5426076" cy="0"/>
              </a:xfrm>
              <a:prstGeom prst="line">
                <a:avLst/>
              </a:prstGeom>
              <a:noFill/>
              <a:ln w="38100" cap="flat" cmpd="sng">
                <a:solidFill>
                  <a:srgbClr val="000000"/>
                </a:solidFill>
                <a:prstDash val="solid"/>
                <a:round/>
                <a:tailEnd type="triangle" w="sm" len="lg"/>
              </a:ln>
            </p:spPr>
          </p:sp>
          <p:sp>
            <p:nvSpPr>
              <p:cNvPr id="5050" name="矩形"/>
              <p:cNvSpPr/>
              <p:nvPr/>
            </p:nvSpPr>
            <p:spPr>
              <a:xfrm>
                <a:off x="6629401" y="1995486"/>
                <a:ext cx="365125" cy="519112"/>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t</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sp>
            <p:nvSpPr>
              <p:cNvPr id="5051" name="矩形"/>
              <p:cNvSpPr/>
              <p:nvPr/>
            </p:nvSpPr>
            <p:spPr>
              <a:xfrm>
                <a:off x="1196975" y="1905000"/>
                <a:ext cx="365124" cy="396873"/>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0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000" b="0"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grpSp>
          <p:nvGrpSpPr>
            <p:cNvPr id="5067" name="组合"/>
            <p:cNvGrpSpPr/>
            <p:nvPr/>
          </p:nvGrpSpPr>
          <p:grpSpPr>
            <a:xfrm>
              <a:off x="761993" y="685800"/>
              <a:ext cx="5883282" cy="2171711"/>
              <a:chOff x="761993" y="685800"/>
              <a:chExt cx="5883282" cy="2171711"/>
            </a:xfrm>
          </p:grpSpPr>
          <p:grpSp>
            <p:nvGrpSpPr>
              <p:cNvPr id="5064" name="组合"/>
              <p:cNvGrpSpPr/>
              <p:nvPr/>
            </p:nvGrpSpPr>
            <p:grpSpPr>
              <a:xfrm>
                <a:off x="1524000" y="685800"/>
                <a:ext cx="5121275" cy="1827212"/>
                <a:chOff x="1524000" y="685800"/>
                <a:chExt cx="5121275" cy="1827212"/>
              </a:xfrm>
            </p:grpSpPr>
            <p:sp>
              <p:nvSpPr>
                <p:cNvPr id="5053" name="矩形"/>
                <p:cNvSpPr/>
                <p:nvPr/>
              </p:nvSpPr>
              <p:spPr>
                <a:xfrm>
                  <a:off x="1524000" y="685800"/>
                  <a:ext cx="548708" cy="518979"/>
                </a:xfrm>
                <a:prstGeom prst="rect">
                  <a:avLst/>
                </a:prstGeom>
                <a:noFill/>
                <a:ln w="9525" cap="flat" cmpd="sng">
                  <a:noFill/>
                  <a:prstDash val="solid"/>
                  <a:round/>
                </a:ln>
              </p:spPr>
              <p:txBody>
                <a:bodyPr vert="horz" wrap="square" lIns="91440" tIns="45720" rIns="91440" bIns="45720" anchor="t"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宋体" panose="02010600030101010101" pitchFamily="2" charset="-122"/>
                    </a:rPr>
                    <a:t>o</a:t>
                  </a:r>
                  <a:endParaRPr lang="zh-CN" altLang="en-US" sz="2800" b="0" i="0" u="none" strike="noStrike" kern="1200" cap="none" spc="0" baseline="0">
                    <a:solidFill>
                      <a:schemeClr val="tx1"/>
                    </a:solidFill>
                    <a:latin typeface="Times New Roman" panose="02020603050405020304" charset="0"/>
                    <a:ea typeface="宋体" panose="02010600030101010101" pitchFamily="2" charset="-122"/>
                    <a:cs typeface="宋体" panose="02010600030101010101" pitchFamily="2" charset="-122"/>
                  </a:endParaRPr>
                </a:p>
              </p:txBody>
            </p:sp>
            <p:grpSp>
              <p:nvGrpSpPr>
                <p:cNvPr id="5061" name="组合"/>
                <p:cNvGrpSpPr/>
                <p:nvPr/>
              </p:nvGrpSpPr>
              <p:grpSpPr>
                <a:xfrm>
                  <a:off x="1524000" y="1660313"/>
                  <a:ext cx="5121275" cy="852699"/>
                  <a:chOff x="1524000" y="1660313"/>
                  <a:chExt cx="5121275" cy="852699"/>
                </a:xfrm>
              </p:grpSpPr>
              <p:sp>
                <p:nvSpPr>
                  <p:cNvPr id="5054" name="直线"/>
                  <p:cNvSpPr/>
                  <p:nvPr/>
                </p:nvSpPr>
                <p:spPr>
                  <a:xfrm>
                    <a:off x="1950773" y="1660313"/>
                    <a:ext cx="853545" cy="852699"/>
                  </a:xfrm>
                  <a:prstGeom prst="line">
                    <a:avLst/>
                  </a:prstGeom>
                  <a:noFill/>
                  <a:ln w="38100" cap="flat" cmpd="sng">
                    <a:solidFill>
                      <a:srgbClr val="290C86"/>
                    </a:solidFill>
                    <a:prstDash val="solid"/>
                    <a:round/>
                  </a:ln>
                </p:spPr>
              </p:sp>
              <p:sp>
                <p:nvSpPr>
                  <p:cNvPr id="5055" name="直线"/>
                  <p:cNvSpPr/>
                  <p:nvPr/>
                </p:nvSpPr>
                <p:spPr>
                  <a:xfrm flipV="1">
                    <a:off x="1524000" y="1660313"/>
                    <a:ext cx="426771" cy="426349"/>
                  </a:xfrm>
                  <a:prstGeom prst="line">
                    <a:avLst/>
                  </a:prstGeom>
                  <a:noFill/>
                  <a:ln w="38100" cap="flat" cmpd="sng">
                    <a:solidFill>
                      <a:srgbClr val="290C86"/>
                    </a:solidFill>
                    <a:prstDash val="solid"/>
                    <a:round/>
                  </a:ln>
                </p:spPr>
              </p:sp>
              <p:sp>
                <p:nvSpPr>
                  <p:cNvPr id="5056" name="直线"/>
                  <p:cNvSpPr/>
                  <p:nvPr/>
                </p:nvSpPr>
                <p:spPr>
                  <a:xfrm flipV="1">
                    <a:off x="2804319" y="1660313"/>
                    <a:ext cx="853545" cy="852698"/>
                  </a:xfrm>
                  <a:prstGeom prst="line">
                    <a:avLst/>
                  </a:prstGeom>
                  <a:noFill/>
                  <a:ln w="38100" cap="flat" cmpd="sng">
                    <a:solidFill>
                      <a:srgbClr val="290C86"/>
                    </a:solidFill>
                    <a:prstDash val="solid"/>
                    <a:round/>
                  </a:ln>
                </p:spPr>
              </p:sp>
              <p:sp>
                <p:nvSpPr>
                  <p:cNvPr id="5057" name="直线"/>
                  <p:cNvSpPr/>
                  <p:nvPr/>
                </p:nvSpPr>
                <p:spPr>
                  <a:xfrm>
                    <a:off x="3657865" y="1660313"/>
                    <a:ext cx="853546" cy="852699"/>
                  </a:xfrm>
                  <a:prstGeom prst="line">
                    <a:avLst/>
                  </a:prstGeom>
                  <a:noFill/>
                  <a:ln w="38100" cap="flat" cmpd="sng">
                    <a:solidFill>
                      <a:srgbClr val="290C86"/>
                    </a:solidFill>
                    <a:prstDash val="solid"/>
                    <a:round/>
                  </a:ln>
                </p:spPr>
              </p:sp>
              <p:sp>
                <p:nvSpPr>
                  <p:cNvPr id="5058" name="直线"/>
                  <p:cNvSpPr/>
                  <p:nvPr/>
                </p:nvSpPr>
                <p:spPr>
                  <a:xfrm flipV="1">
                    <a:off x="4511411" y="1660313"/>
                    <a:ext cx="853544" cy="852698"/>
                  </a:xfrm>
                  <a:prstGeom prst="line">
                    <a:avLst/>
                  </a:prstGeom>
                  <a:noFill/>
                  <a:ln w="38100" cap="flat" cmpd="sng">
                    <a:solidFill>
                      <a:srgbClr val="290C86"/>
                    </a:solidFill>
                    <a:prstDash val="solid"/>
                    <a:round/>
                  </a:ln>
                </p:spPr>
              </p:sp>
              <p:sp>
                <p:nvSpPr>
                  <p:cNvPr id="5059" name="直线"/>
                  <p:cNvSpPr/>
                  <p:nvPr/>
                </p:nvSpPr>
                <p:spPr>
                  <a:xfrm>
                    <a:off x="5364957" y="1660313"/>
                    <a:ext cx="853546" cy="852699"/>
                  </a:xfrm>
                  <a:prstGeom prst="line">
                    <a:avLst/>
                  </a:prstGeom>
                  <a:noFill/>
                  <a:ln w="38100" cap="flat" cmpd="sng">
                    <a:solidFill>
                      <a:srgbClr val="290C86"/>
                    </a:solidFill>
                    <a:prstDash val="solid"/>
                    <a:round/>
                  </a:ln>
                </p:spPr>
              </p:sp>
              <p:sp>
                <p:nvSpPr>
                  <p:cNvPr id="5060" name="直线"/>
                  <p:cNvSpPr/>
                  <p:nvPr/>
                </p:nvSpPr>
                <p:spPr>
                  <a:xfrm flipV="1">
                    <a:off x="6218503" y="2086663"/>
                    <a:ext cx="426772" cy="426349"/>
                  </a:xfrm>
                  <a:prstGeom prst="line">
                    <a:avLst/>
                  </a:prstGeom>
                  <a:noFill/>
                  <a:ln w="38100" cap="flat" cmpd="sng">
                    <a:solidFill>
                      <a:srgbClr val="290C86"/>
                    </a:solidFill>
                    <a:prstDash val="solid"/>
                    <a:round/>
                  </a:ln>
                </p:spPr>
              </p:sp>
            </p:grpSp>
            <p:sp>
              <p:nvSpPr>
                <p:cNvPr id="5062" name="直线"/>
                <p:cNvSpPr/>
                <p:nvPr/>
              </p:nvSpPr>
              <p:spPr>
                <a:xfrm>
                  <a:off x="1524000" y="2513012"/>
                  <a:ext cx="1280319" cy="0"/>
                </a:xfrm>
                <a:prstGeom prst="line">
                  <a:avLst/>
                </a:prstGeom>
                <a:noFill/>
                <a:ln w="38100" cap="flat" cmpd="sng">
                  <a:solidFill>
                    <a:srgbClr val="290C86"/>
                  </a:solidFill>
                  <a:prstDash val="sysDot"/>
                  <a:round/>
                </a:ln>
              </p:spPr>
            </p:sp>
            <p:sp>
              <p:nvSpPr>
                <p:cNvPr id="5063" name="直线"/>
                <p:cNvSpPr/>
                <p:nvPr/>
              </p:nvSpPr>
              <p:spPr>
                <a:xfrm>
                  <a:off x="1524000" y="1660313"/>
                  <a:ext cx="426773" cy="0"/>
                </a:xfrm>
                <a:prstGeom prst="line">
                  <a:avLst/>
                </a:prstGeom>
                <a:noFill/>
                <a:ln w="38100" cap="flat" cmpd="sng">
                  <a:solidFill>
                    <a:srgbClr val="290C86"/>
                  </a:solidFill>
                  <a:prstDash val="sysDot"/>
                  <a:round/>
                </a:ln>
              </p:spPr>
            </p:sp>
          </p:grpSp>
          <p:graphicFrame>
            <p:nvGraphicFramePr>
              <p:cNvPr id="5065" name="对象"/>
              <p:cNvGraphicFramePr>
                <a:graphicFrameLocks noChangeAspect="1"/>
              </p:cNvGraphicFramePr>
              <p:nvPr/>
            </p:nvGraphicFramePr>
            <p:xfrm>
              <a:off x="920746" y="1363663"/>
              <a:ext cx="603241" cy="617532"/>
            </p:xfrm>
            <a:graphic>
              <a:graphicData uri="http://schemas.openxmlformats.org/presentationml/2006/ole">
                <mc:AlternateContent xmlns:mc="http://schemas.openxmlformats.org/markup-compatibility/2006">
                  <mc:Choice xmlns:v="urn:schemas-microsoft-com:vml" Requires="v">
                    <p:oleObj spid="_x0000_s3" name="package" r:id="rId5" imgW="0" imgH="0" progId="package">
                      <p:embed/>
                    </p:oleObj>
                  </mc:Choice>
                  <mc:Fallback>
                    <p:oleObj name="package" r:id="rId5" imgW="0" imgH="0" progId="package">
                      <p:embed/>
                      <p:pic>
                        <p:nvPicPr>
                          <p:cNvPr id="0" name="对象"/>
                          <p:cNvPicPr>
                            <a:picLocks noChangeAspect="1"/>
                          </p:cNvPicPr>
                          <p:nvPr/>
                        </p:nvPicPr>
                        <p:blipFill>
                          <a:blip r:embed="rId6" cstate="print"/>
                          <a:stretch>
                            <a:fillRect/>
                          </a:stretch>
                        </p:blipFill>
                        <p:spPr>
                          <a:xfrm>
                            <a:off x="920746" y="1363663"/>
                            <a:ext cx="603241" cy="617532"/>
                          </a:xfrm>
                          <a:prstGeom prst="rect">
                            <a:avLst/>
                          </a:prstGeom>
                          <a:noFill/>
                          <a:ln w="9525" cap="flat" cmpd="sng">
                            <a:noFill/>
                            <a:prstDash val="solid"/>
                            <a:miter/>
                          </a:ln>
                        </p:spPr>
                      </p:pic>
                    </p:oleObj>
                  </mc:Fallback>
                </mc:AlternateContent>
              </a:graphicData>
            </a:graphic>
          </p:graphicFrame>
          <p:graphicFrame>
            <p:nvGraphicFramePr>
              <p:cNvPr id="5066" name="对象"/>
              <p:cNvGraphicFramePr>
                <a:graphicFrameLocks noChangeAspect="1"/>
              </p:cNvGraphicFramePr>
              <p:nvPr/>
            </p:nvGraphicFramePr>
            <p:xfrm>
              <a:off x="761993" y="2216158"/>
              <a:ext cx="793747" cy="641353"/>
            </p:xfrm>
            <a:graphic>
              <a:graphicData uri="http://schemas.openxmlformats.org/presentationml/2006/ole">
                <mc:AlternateContent xmlns:mc="http://schemas.openxmlformats.org/markup-compatibility/2006">
                  <mc:Choice xmlns:v="urn:schemas-microsoft-com:vml" Requires="v">
                    <p:oleObj spid="_x0000_s4" name="package" r:id="rId7" imgW="0" imgH="0" progId="package">
                      <p:embed/>
                    </p:oleObj>
                  </mc:Choice>
                  <mc:Fallback>
                    <p:oleObj name="package" r:id="rId7" imgW="0" imgH="0" progId="package">
                      <p:embed/>
                      <p:pic>
                        <p:nvPicPr>
                          <p:cNvPr id="0" name="对象"/>
                          <p:cNvPicPr>
                            <a:picLocks noChangeAspect="1"/>
                          </p:cNvPicPr>
                          <p:nvPr/>
                        </p:nvPicPr>
                        <p:blipFill>
                          <a:blip r:embed="rId8" cstate="print"/>
                          <a:stretch>
                            <a:fillRect/>
                          </a:stretch>
                        </p:blipFill>
                        <p:spPr>
                          <a:xfrm>
                            <a:off x="761993" y="2216158"/>
                            <a:ext cx="793747" cy="641353"/>
                          </a:xfrm>
                          <a:prstGeom prst="rect">
                            <a:avLst/>
                          </a:prstGeom>
                          <a:noFill/>
                          <a:ln w="9525" cap="flat" cmpd="sng">
                            <a:noFill/>
                            <a:prstDash val="solid"/>
                            <a:miter/>
                          </a:ln>
                        </p:spPr>
                      </p:pic>
                    </p:oleObj>
                  </mc:Fallback>
                </mc:AlternateContent>
              </a:graphicData>
            </a:graphic>
          </p:graphicFrame>
        </p:grpSp>
      </p:grpSp>
      <p:sp>
        <p:nvSpPr>
          <p:cNvPr id="5069" name="矩形"/>
          <p:cNvSpPr/>
          <p:nvPr/>
        </p:nvSpPr>
        <p:spPr>
          <a:xfrm>
            <a:off x="381000" y="4876800"/>
            <a:ext cx="8153400" cy="141605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(1)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改变比较器的输出 </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u</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o1</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、电阻</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0"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即可改变三角波的幅值。</a:t>
            </a:r>
            <a:endPar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1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(2)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改变积分常数</a:t>
            </a: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RC </a:t>
            </a:r>
            <a:r>
              <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即可改变三角波的频率。</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5070" name="直线"/>
          <p:cNvSpPr/>
          <p:nvPr/>
        </p:nvSpPr>
        <p:spPr>
          <a:xfrm flipH="1">
            <a:off x="2803525" y="1660525"/>
            <a:ext cx="854075" cy="852488"/>
          </a:xfrm>
          <a:prstGeom prst="line">
            <a:avLst/>
          </a:prstGeom>
          <a:noFill/>
          <a:ln w="57150" cap="flat" cmpd="sng">
            <a:solidFill>
              <a:srgbClr val="FF0000"/>
            </a:solidFill>
            <a:prstDash val="solid"/>
            <a:round/>
          </a:ln>
        </p:spPr>
      </p:sp>
      <p:sp>
        <p:nvSpPr>
          <p:cNvPr id="5071" name="棱台">
            <a:hlinkClick r:id="rId9" action="ppaction://program"/>
          </p:cNvPr>
          <p:cNvSpPr/>
          <p:nvPr/>
        </p:nvSpPr>
        <p:spPr>
          <a:xfrm>
            <a:off x="5105400" y="457200"/>
            <a:ext cx="690563" cy="377823"/>
          </a:xfrm>
          <a:prstGeom prst="bevel">
            <a:avLst>
              <a:gd name="adj" fmla="val 12500"/>
            </a:avLst>
          </a:prstGeom>
          <a:gradFill rotWithShape="0">
            <a:gsLst>
              <a:gs pos="0">
                <a:srgbClr val="FFFFFF">
                  <a:alpha val="100000"/>
                </a:srgbClr>
              </a:gs>
              <a:gs pos="100000">
                <a:srgbClr val="CDCDCD">
                  <a:alpha val="100000"/>
                </a:srgbClr>
              </a:gs>
            </a:gsLst>
            <a:path path="rect">
              <a:fillToRect l="50000" t="50000" r="50000" b="50000"/>
            </a:path>
            <a:tileRect/>
          </a:gradFill>
          <a:ln w="9525" cap="flat" cmpd="sng">
            <a:no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600" b="1" i="0" u="none" strike="noStrike" kern="1200" cap="none" spc="0" baseline="0">
                <a:solidFill>
                  <a:srgbClr val="006600"/>
                </a:solidFill>
                <a:latin typeface="Times New Roman" panose="02020603050405020304" charset="0"/>
                <a:ea typeface="宋体" panose="02010600030101010101" pitchFamily="2" charset="-122"/>
                <a:cs typeface="Times New Roman" panose="02020603050405020304" charset="0"/>
              </a:rPr>
              <a:t>动画</a:t>
            </a:r>
            <a:endParaRPr lang="zh-CN" altLang="en-US" sz="1600" b="1" i="0" u="none" strike="noStrike" kern="1200" cap="none" spc="0" baseline="0">
              <a:solidFill>
                <a:srgbClr val="006600"/>
              </a:solidFill>
              <a:latin typeface="Times New Roman" panose="02020603050405020304" charset="0"/>
              <a:ea typeface="宋体" panose="02010600030101010101" pitchFamily="2" charset="-122"/>
              <a:cs typeface="Times New Roman" panose="02020603050405020304" charset="0"/>
            </a:endParaRPr>
          </a:p>
        </p:txBody>
      </p:sp>
      <p:pic>
        <p:nvPicPr>
          <p:cNvPr id="5072" name="图片" descr="C:\Users\Hou\Desktop\图片1.png"/>
          <p:cNvPicPr>
            <a:picLocks noChangeAspect="1"/>
          </p:cNvPicPr>
          <p:nvPr/>
        </p:nvPicPr>
        <p:blipFill>
          <a:blip r:embed="rId10" cstate="print"/>
          <a:stretch>
            <a:fillRect/>
          </a:stretch>
        </p:blipFill>
        <p:spPr>
          <a:xfrm>
            <a:off x="2439988" y="381000"/>
            <a:ext cx="1798635" cy="908049"/>
          </a:xfrm>
          <a:prstGeom prst="rect">
            <a:avLst/>
          </a:prstGeom>
          <a:noFill/>
          <a:ln w="9525" cap="flat" cmpd="sng">
            <a:noFill/>
            <a:prstDash val="solid"/>
            <a:rou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68"/>
                                        </p:tgtEl>
                                        <p:attrNameLst>
                                          <p:attrName>style.visibility</p:attrName>
                                        </p:attrNameLst>
                                      </p:cBhvr>
                                      <p:to>
                                        <p:strVal val="visible"/>
                                      </p:to>
                                    </p:set>
                                    <p:animEffect transition="in" filter="wipe(left)">
                                      <p:cBhvr>
                                        <p:cTn id="7" dur="500"/>
                                        <p:tgtEl>
                                          <p:spTgt spid="50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46"/>
                                        </p:tgtEl>
                                        <p:attrNameLst>
                                          <p:attrName>style.visibility</p:attrName>
                                        </p:attrNameLst>
                                      </p:cBhvr>
                                      <p:to>
                                        <p:strVal val="visible"/>
                                      </p:to>
                                    </p:set>
                                    <p:animEffect transition="in" filter="wipe(left)">
                                      <p:cBhvr>
                                        <p:cTn id="12" dur="500"/>
                                        <p:tgtEl>
                                          <p:spTgt spid="50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24">
                                            <p:txEl>
                                              <p:pRg st="0" end="0"/>
                                            </p:txEl>
                                          </p:spTgt>
                                        </p:tgtEl>
                                        <p:attrNameLst>
                                          <p:attrName>style.visibility</p:attrName>
                                        </p:attrNameLst>
                                      </p:cBhvr>
                                      <p:to>
                                        <p:strVal val="visible"/>
                                      </p:to>
                                    </p:set>
                                    <p:animEffect transition="in" filter="wipe(left)">
                                      <p:cBhvr>
                                        <p:cTn id="17" dur="500"/>
                                        <p:tgtEl>
                                          <p:spTgt spid="50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022"/>
                                        </p:tgtEl>
                                        <p:attrNameLst>
                                          <p:attrName>style.visibility</p:attrName>
                                        </p:attrNameLst>
                                      </p:cBhvr>
                                      <p:to>
                                        <p:strVal val="visible"/>
                                      </p:to>
                                    </p:set>
                                    <p:animEffect transition="in" filter="blinds(vertical)">
                                      <p:cBhvr>
                                        <p:cTn id="22" dur="500"/>
                                        <p:tgtEl>
                                          <p:spTgt spid="50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25"/>
                                        </p:tgtEl>
                                        <p:attrNameLst>
                                          <p:attrName>style.visibility</p:attrName>
                                        </p:attrNameLst>
                                      </p:cBhvr>
                                      <p:to>
                                        <p:strVal val="visible"/>
                                      </p:to>
                                    </p:set>
                                    <p:animEffect transition="in" filter="wipe(left)">
                                      <p:cBhvr>
                                        <p:cTn id="27" dur="500"/>
                                        <p:tgtEl>
                                          <p:spTgt spid="50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70"/>
                                        </p:tgtEl>
                                        <p:attrNameLst>
                                          <p:attrName>style.visibility</p:attrName>
                                        </p:attrNameLst>
                                      </p:cBhvr>
                                      <p:to>
                                        <p:strVal val="visible"/>
                                      </p:to>
                                    </p:set>
                                    <p:animEffect transition="in" filter="wipe(down)">
                                      <p:cBhvr>
                                        <p:cTn id="32" dur="500"/>
                                        <p:tgtEl>
                                          <p:spTgt spid="5070"/>
                                        </p:tgtEl>
                                      </p:cBhvr>
                                    </p:animEffect>
                                  </p:childTnLst>
                                  <p:subTnLst>
                                    <p:audio>
                                      <p:cMediaNode>
                                        <p:cTn display="0" masterRel="sameClick">
                                          <p:stCondLst>
                                            <p:cond evt="begin" delay="0">
                                              <p:tn val="30"/>
                                            </p:cond>
                                          </p:stCondLst>
                                          <p:endCondLst>
                                            <p:cond evt="onStopAudio" delay="0">
                                              <p:tgtEl>
                                                <p:sldTgt/>
                                              </p:tgtEl>
                                            </p:cond>
                                          </p:endCondLst>
                                        </p:cTn>
                                        <p:tgtEl>
                                          <p:sndTgt r:embed="rId11" name="419.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5047"/>
                                        </p:tgtEl>
                                        <p:attrNameLst>
                                          <p:attrName>style.visibility</p:attrName>
                                        </p:attrNameLst>
                                      </p:cBhvr>
                                      <p:to>
                                        <p:strVal val="visible"/>
                                      </p:to>
                                    </p:set>
                                    <p:animEffect transition="in" filter="blinds(vertical)">
                                      <p:cBhvr>
                                        <p:cTn id="37" dur="500"/>
                                        <p:tgtEl>
                                          <p:spTgt spid="50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26"/>
                                        </p:tgtEl>
                                        <p:attrNameLst>
                                          <p:attrName>style.visibility</p:attrName>
                                        </p:attrNameLst>
                                      </p:cBhvr>
                                      <p:to>
                                        <p:strVal val="visible"/>
                                      </p:to>
                                    </p:set>
                                    <p:animEffect transition="in" filter="wipe(left)">
                                      <p:cBhvr>
                                        <p:cTn id="42" dur="500"/>
                                        <p:tgtEl>
                                          <p:spTgt spid="502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069">
                                            <p:txEl>
                                              <p:pRg st="0" end="0"/>
                                            </p:txEl>
                                          </p:spTgt>
                                        </p:tgtEl>
                                        <p:attrNameLst>
                                          <p:attrName>style.visibility</p:attrName>
                                        </p:attrNameLst>
                                      </p:cBhvr>
                                      <p:to>
                                        <p:strVal val="visible"/>
                                      </p:to>
                                    </p:set>
                                    <p:animEffect transition="in" filter="blinds(horizontal)">
                                      <p:cBhvr>
                                        <p:cTn id="47" dur="500"/>
                                        <p:tgtEl>
                                          <p:spTgt spid="506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069">
                                            <p:txEl>
                                              <p:pRg st="1" end="1"/>
                                            </p:txEl>
                                          </p:spTgt>
                                        </p:tgtEl>
                                        <p:attrNameLst>
                                          <p:attrName>style.visibility</p:attrName>
                                        </p:attrNameLst>
                                      </p:cBhvr>
                                      <p:to>
                                        <p:strVal val="visible"/>
                                      </p:to>
                                    </p:set>
                                    <p:animEffect transition="in" filter="blinds(horizontal)">
                                      <p:cBhvr>
                                        <p:cTn id="52" dur="500"/>
                                        <p:tgtEl>
                                          <p:spTgt spid="5069">
                                            <p:txEl>
                                              <p:pRg st="1" end="1"/>
                                            </p:txEl>
                                          </p:spTgt>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5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 grpId="0" animBg="1"/>
      <p:bldP spid="5046" grpId="0" animBg="1"/>
      <p:bldP spid="5022" grpId="0" animBg="1"/>
      <p:bldP spid="5025" grpId="0"/>
      <p:bldP spid="5070" grpId="0" animBg="1"/>
      <p:bldP spid="50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3" name="组合"/>
          <p:cNvGrpSpPr/>
          <p:nvPr/>
        </p:nvGrpSpPr>
        <p:grpSpPr>
          <a:xfrm>
            <a:off x="533400" y="2816225"/>
            <a:ext cx="3992560" cy="2944814"/>
            <a:chOff x="533400" y="2816225"/>
            <a:chExt cx="3992560" cy="2944814"/>
          </a:xfrm>
        </p:grpSpPr>
        <p:grpSp>
          <p:nvGrpSpPr>
            <p:cNvPr id="291" name="组合"/>
            <p:cNvGrpSpPr/>
            <p:nvPr/>
          </p:nvGrpSpPr>
          <p:grpSpPr>
            <a:xfrm>
              <a:off x="2530475" y="5529264"/>
              <a:ext cx="231775" cy="231774"/>
              <a:chOff x="2530475" y="5529264"/>
              <a:chExt cx="231775" cy="231774"/>
            </a:xfrm>
          </p:grpSpPr>
          <p:sp>
            <p:nvSpPr>
              <p:cNvPr id="289" name="直线"/>
              <p:cNvSpPr/>
              <p:nvPr/>
            </p:nvSpPr>
            <p:spPr>
              <a:xfrm>
                <a:off x="2646363" y="5529264"/>
                <a:ext cx="0" cy="231774"/>
              </a:xfrm>
              <a:prstGeom prst="line">
                <a:avLst/>
              </a:prstGeom>
              <a:noFill/>
              <a:ln w="38100" cap="flat" cmpd="sng">
                <a:solidFill>
                  <a:srgbClr val="000000"/>
                </a:solidFill>
                <a:prstDash val="solid"/>
                <a:round/>
              </a:ln>
            </p:spPr>
          </p:sp>
          <p:sp>
            <p:nvSpPr>
              <p:cNvPr id="290" name="直线"/>
              <p:cNvSpPr/>
              <p:nvPr/>
            </p:nvSpPr>
            <p:spPr>
              <a:xfrm>
                <a:off x="2530475" y="5746269"/>
                <a:ext cx="231775" cy="7952"/>
              </a:xfrm>
              <a:prstGeom prst="line">
                <a:avLst/>
              </a:prstGeom>
              <a:noFill/>
              <a:ln w="38100" cap="flat" cmpd="sng">
                <a:solidFill>
                  <a:srgbClr val="000000"/>
                </a:solidFill>
                <a:prstDash val="solid"/>
                <a:round/>
              </a:ln>
            </p:spPr>
          </p:sp>
        </p:grpSp>
        <p:sp>
          <p:nvSpPr>
            <p:cNvPr id="292" name="直线"/>
            <p:cNvSpPr/>
            <p:nvPr/>
          </p:nvSpPr>
          <p:spPr>
            <a:xfrm flipH="1">
              <a:off x="1741487" y="4098925"/>
              <a:ext cx="0" cy="496887"/>
            </a:xfrm>
            <a:prstGeom prst="line">
              <a:avLst/>
            </a:prstGeom>
            <a:noFill/>
            <a:ln w="38100" cap="flat" cmpd="sng">
              <a:solidFill>
                <a:srgbClr val="000000"/>
              </a:solidFill>
              <a:prstDash val="solid"/>
              <a:round/>
            </a:ln>
          </p:spPr>
        </p:sp>
        <p:sp>
          <p:nvSpPr>
            <p:cNvPr id="293" name="矩形"/>
            <p:cNvSpPr/>
            <p:nvPr/>
          </p:nvSpPr>
          <p:spPr>
            <a:xfrm>
              <a:off x="1012825" y="3052762"/>
              <a:ext cx="808036"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B1</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94" name="直线"/>
            <p:cNvSpPr/>
            <p:nvPr/>
          </p:nvSpPr>
          <p:spPr>
            <a:xfrm>
              <a:off x="1744662" y="3624262"/>
              <a:ext cx="0" cy="528637"/>
            </a:xfrm>
            <a:prstGeom prst="line">
              <a:avLst/>
            </a:prstGeom>
            <a:noFill/>
            <a:ln w="38100" cap="flat" cmpd="sng">
              <a:solidFill>
                <a:srgbClr val="000000"/>
              </a:solidFill>
              <a:prstDash val="solid"/>
              <a:round/>
            </a:ln>
          </p:spPr>
        </p:sp>
        <p:sp>
          <p:nvSpPr>
            <p:cNvPr id="295" name="直线"/>
            <p:cNvSpPr/>
            <p:nvPr/>
          </p:nvSpPr>
          <p:spPr>
            <a:xfrm flipH="1" flipV="1">
              <a:off x="1751012" y="2894012"/>
              <a:ext cx="0" cy="339724"/>
            </a:xfrm>
            <a:prstGeom prst="line">
              <a:avLst/>
            </a:prstGeom>
            <a:noFill/>
            <a:ln w="38100" cap="flat" cmpd="sng">
              <a:solidFill>
                <a:srgbClr val="000000"/>
              </a:solidFill>
              <a:prstDash val="solid"/>
              <a:round/>
            </a:ln>
          </p:spPr>
        </p:sp>
        <p:sp>
          <p:nvSpPr>
            <p:cNvPr id="296" name="矩形"/>
            <p:cNvSpPr/>
            <p:nvPr/>
          </p:nvSpPr>
          <p:spPr>
            <a:xfrm>
              <a:off x="1681162" y="3232150"/>
              <a:ext cx="136525" cy="371474"/>
            </a:xfrm>
            <a:prstGeom prst="rect">
              <a:avLst/>
            </a:prstGeom>
            <a:noFill/>
            <a:ln w="38100" cap="flat" cmpd="sng">
              <a:solidFill>
                <a:srgbClr val="000000"/>
              </a:solidFill>
              <a:prstDash val="solid"/>
              <a:miter/>
            </a:ln>
          </p:spPr>
        </p:sp>
        <p:sp>
          <p:nvSpPr>
            <p:cNvPr id="297" name="直线"/>
            <p:cNvSpPr/>
            <p:nvPr/>
          </p:nvSpPr>
          <p:spPr>
            <a:xfrm>
              <a:off x="1751012" y="2906712"/>
              <a:ext cx="1852611" cy="0"/>
            </a:xfrm>
            <a:prstGeom prst="line">
              <a:avLst/>
            </a:prstGeom>
            <a:noFill/>
            <a:ln w="38100" cap="flat" cmpd="sng">
              <a:solidFill>
                <a:srgbClr val="000000"/>
              </a:solidFill>
              <a:prstDash val="solid"/>
              <a:round/>
            </a:ln>
          </p:spPr>
        </p:sp>
        <p:sp>
          <p:nvSpPr>
            <p:cNvPr id="298" name="直线"/>
            <p:cNvSpPr/>
            <p:nvPr/>
          </p:nvSpPr>
          <p:spPr>
            <a:xfrm flipV="1">
              <a:off x="2636837" y="2898774"/>
              <a:ext cx="0" cy="312736"/>
            </a:xfrm>
            <a:prstGeom prst="line">
              <a:avLst/>
            </a:prstGeom>
            <a:noFill/>
            <a:ln w="38100" cap="flat" cmpd="sng">
              <a:solidFill>
                <a:srgbClr val="000000"/>
              </a:solidFill>
              <a:prstDash val="solid"/>
              <a:round/>
            </a:ln>
          </p:spPr>
        </p:sp>
        <p:sp>
          <p:nvSpPr>
            <p:cNvPr id="299" name="直线"/>
            <p:cNvSpPr/>
            <p:nvPr/>
          </p:nvSpPr>
          <p:spPr>
            <a:xfrm>
              <a:off x="2452687" y="3979863"/>
              <a:ext cx="0" cy="368300"/>
            </a:xfrm>
            <a:prstGeom prst="line">
              <a:avLst/>
            </a:prstGeom>
            <a:noFill/>
            <a:ln w="38100" cap="flat" cmpd="sng">
              <a:solidFill>
                <a:srgbClr val="000000"/>
              </a:solidFill>
              <a:prstDash val="solid"/>
              <a:round/>
            </a:ln>
          </p:spPr>
        </p:sp>
        <p:sp>
          <p:nvSpPr>
            <p:cNvPr id="300" name="直线"/>
            <p:cNvSpPr/>
            <p:nvPr/>
          </p:nvSpPr>
          <p:spPr>
            <a:xfrm>
              <a:off x="2452687" y="4229101"/>
              <a:ext cx="201611" cy="190498"/>
            </a:xfrm>
            <a:prstGeom prst="line">
              <a:avLst/>
            </a:prstGeom>
            <a:noFill/>
            <a:ln w="38100" cap="flat" cmpd="sng">
              <a:solidFill>
                <a:srgbClr val="000000"/>
              </a:solidFill>
              <a:prstDash val="solid"/>
              <a:round/>
              <a:tailEnd type="triangle" w="sm" len="lg"/>
            </a:ln>
          </p:spPr>
        </p:sp>
        <p:sp>
          <p:nvSpPr>
            <p:cNvPr id="301" name="直线"/>
            <p:cNvSpPr/>
            <p:nvPr/>
          </p:nvSpPr>
          <p:spPr>
            <a:xfrm flipV="1">
              <a:off x="2452687" y="3962400"/>
              <a:ext cx="201611" cy="166687"/>
            </a:xfrm>
            <a:prstGeom prst="line">
              <a:avLst/>
            </a:prstGeom>
            <a:noFill/>
            <a:ln w="38100" cap="flat" cmpd="sng">
              <a:solidFill>
                <a:srgbClr val="000000"/>
              </a:solidFill>
              <a:prstDash val="solid"/>
              <a:round/>
            </a:ln>
          </p:spPr>
        </p:sp>
        <p:sp>
          <p:nvSpPr>
            <p:cNvPr id="302" name="直线"/>
            <p:cNvSpPr/>
            <p:nvPr/>
          </p:nvSpPr>
          <p:spPr>
            <a:xfrm>
              <a:off x="2641600" y="3629024"/>
              <a:ext cx="0" cy="363537"/>
            </a:xfrm>
            <a:prstGeom prst="line">
              <a:avLst/>
            </a:prstGeom>
            <a:noFill/>
            <a:ln w="38100" cap="flat" cmpd="sng">
              <a:solidFill>
                <a:srgbClr val="000000"/>
              </a:solidFill>
              <a:prstDash val="solid"/>
              <a:round/>
            </a:ln>
          </p:spPr>
        </p:sp>
        <p:sp>
          <p:nvSpPr>
            <p:cNvPr id="303" name="直线"/>
            <p:cNvSpPr/>
            <p:nvPr/>
          </p:nvSpPr>
          <p:spPr>
            <a:xfrm flipH="1">
              <a:off x="2643187" y="4383088"/>
              <a:ext cx="0" cy="371474"/>
            </a:xfrm>
            <a:prstGeom prst="line">
              <a:avLst/>
            </a:prstGeom>
            <a:noFill/>
            <a:ln w="38100" cap="flat" cmpd="sng">
              <a:solidFill>
                <a:srgbClr val="000000"/>
              </a:solidFill>
              <a:prstDash val="solid"/>
              <a:round/>
            </a:ln>
          </p:spPr>
        </p:sp>
        <p:sp>
          <p:nvSpPr>
            <p:cNvPr id="304" name="直线"/>
            <p:cNvSpPr/>
            <p:nvPr/>
          </p:nvSpPr>
          <p:spPr>
            <a:xfrm>
              <a:off x="1354137" y="4149725"/>
              <a:ext cx="1104899" cy="0"/>
            </a:xfrm>
            <a:prstGeom prst="line">
              <a:avLst/>
            </a:prstGeom>
            <a:noFill/>
            <a:ln w="38100" cap="flat" cmpd="sng">
              <a:solidFill>
                <a:srgbClr val="000000"/>
              </a:solidFill>
              <a:prstDash val="solid"/>
              <a:round/>
            </a:ln>
          </p:spPr>
        </p:sp>
        <p:sp>
          <p:nvSpPr>
            <p:cNvPr id="305" name="直线"/>
            <p:cNvSpPr/>
            <p:nvPr/>
          </p:nvSpPr>
          <p:spPr>
            <a:xfrm>
              <a:off x="739774" y="5522913"/>
              <a:ext cx="3059112" cy="0"/>
            </a:xfrm>
            <a:prstGeom prst="line">
              <a:avLst/>
            </a:prstGeom>
            <a:noFill/>
            <a:ln w="38100" cap="flat" cmpd="sng">
              <a:solidFill>
                <a:srgbClr val="000000"/>
              </a:solidFill>
              <a:prstDash val="solid"/>
              <a:round/>
            </a:ln>
          </p:spPr>
        </p:sp>
        <p:sp>
          <p:nvSpPr>
            <p:cNvPr id="306" name="直线"/>
            <p:cNvSpPr/>
            <p:nvPr/>
          </p:nvSpPr>
          <p:spPr>
            <a:xfrm flipH="1">
              <a:off x="2644775" y="5124451"/>
              <a:ext cx="0" cy="449262"/>
            </a:xfrm>
            <a:prstGeom prst="line">
              <a:avLst/>
            </a:prstGeom>
            <a:noFill/>
            <a:ln w="38100" cap="flat" cmpd="sng">
              <a:solidFill>
                <a:srgbClr val="000000"/>
              </a:solidFill>
              <a:prstDash val="solid"/>
              <a:round/>
            </a:ln>
          </p:spPr>
        </p:sp>
        <p:sp>
          <p:nvSpPr>
            <p:cNvPr id="307" name="矩形"/>
            <p:cNvSpPr/>
            <p:nvPr/>
          </p:nvSpPr>
          <p:spPr>
            <a:xfrm>
              <a:off x="2576512" y="3238500"/>
              <a:ext cx="133350" cy="371474"/>
            </a:xfrm>
            <a:prstGeom prst="rect">
              <a:avLst/>
            </a:prstGeom>
            <a:noFill/>
            <a:ln w="38100" cap="flat" cmpd="sng">
              <a:solidFill>
                <a:srgbClr val="000000"/>
              </a:solidFill>
              <a:prstDash val="solid"/>
              <a:miter/>
            </a:ln>
          </p:spPr>
        </p:sp>
        <p:sp>
          <p:nvSpPr>
            <p:cNvPr id="308" name="椭圆"/>
            <p:cNvSpPr/>
            <p:nvPr/>
          </p:nvSpPr>
          <p:spPr>
            <a:xfrm>
              <a:off x="3616325" y="2840037"/>
              <a:ext cx="109536" cy="104773"/>
            </a:xfrm>
            <a:prstGeom prst="ellipse">
              <a:avLst/>
            </a:prstGeom>
            <a:noFill/>
            <a:ln w="38100" cap="flat" cmpd="sng">
              <a:solidFill>
                <a:srgbClr val="000000"/>
              </a:solidFill>
              <a:prstDash val="solid"/>
              <a:round/>
            </a:ln>
          </p:spPr>
        </p:sp>
        <p:grpSp>
          <p:nvGrpSpPr>
            <p:cNvPr id="311" name="组合"/>
            <p:cNvGrpSpPr/>
            <p:nvPr/>
          </p:nvGrpSpPr>
          <p:grpSpPr>
            <a:xfrm>
              <a:off x="1265237" y="3992562"/>
              <a:ext cx="96836" cy="334961"/>
              <a:chOff x="1265237" y="3992562"/>
              <a:chExt cx="96836" cy="334961"/>
            </a:xfrm>
          </p:grpSpPr>
          <p:sp>
            <p:nvSpPr>
              <p:cNvPr id="309" name="直线"/>
              <p:cNvSpPr/>
              <p:nvPr/>
            </p:nvSpPr>
            <p:spPr>
              <a:xfrm>
                <a:off x="1265237" y="3992562"/>
                <a:ext cx="0" cy="334961"/>
              </a:xfrm>
              <a:prstGeom prst="line">
                <a:avLst/>
              </a:prstGeom>
              <a:noFill/>
              <a:ln w="38100" cap="flat" cmpd="sng">
                <a:solidFill>
                  <a:srgbClr val="000000"/>
                </a:solidFill>
                <a:prstDash val="solid"/>
                <a:round/>
              </a:ln>
            </p:spPr>
          </p:sp>
          <p:sp>
            <p:nvSpPr>
              <p:cNvPr id="310" name="直线"/>
              <p:cNvSpPr/>
              <p:nvPr/>
            </p:nvSpPr>
            <p:spPr>
              <a:xfrm>
                <a:off x="1362074" y="3992562"/>
                <a:ext cx="0" cy="334961"/>
              </a:xfrm>
              <a:prstGeom prst="line">
                <a:avLst/>
              </a:prstGeom>
              <a:noFill/>
              <a:ln w="38100" cap="flat" cmpd="sng">
                <a:solidFill>
                  <a:srgbClr val="000000"/>
                </a:solidFill>
                <a:prstDash val="solid"/>
                <a:round/>
              </a:ln>
            </p:spPr>
          </p:sp>
        </p:grpSp>
        <p:sp>
          <p:nvSpPr>
            <p:cNvPr id="312" name="直线"/>
            <p:cNvSpPr/>
            <p:nvPr/>
          </p:nvSpPr>
          <p:spPr>
            <a:xfrm>
              <a:off x="739774" y="4149725"/>
              <a:ext cx="517524" cy="0"/>
            </a:xfrm>
            <a:prstGeom prst="line">
              <a:avLst/>
            </a:prstGeom>
            <a:noFill/>
            <a:ln w="38100" cap="flat" cmpd="sng">
              <a:solidFill>
                <a:srgbClr val="000000"/>
              </a:solidFill>
              <a:prstDash val="solid"/>
              <a:round/>
            </a:ln>
          </p:spPr>
        </p:sp>
        <p:grpSp>
          <p:nvGrpSpPr>
            <p:cNvPr id="315" name="组合"/>
            <p:cNvGrpSpPr/>
            <p:nvPr/>
          </p:nvGrpSpPr>
          <p:grpSpPr>
            <a:xfrm flipH="1">
              <a:off x="3286126" y="3683000"/>
              <a:ext cx="98424" cy="336549"/>
              <a:chOff x="3286126" y="3683000"/>
              <a:chExt cx="98424" cy="336549"/>
            </a:xfrm>
          </p:grpSpPr>
          <p:sp>
            <p:nvSpPr>
              <p:cNvPr id="313" name="直线"/>
              <p:cNvSpPr/>
              <p:nvPr/>
            </p:nvSpPr>
            <p:spPr>
              <a:xfrm>
                <a:off x="3286126" y="3683000"/>
                <a:ext cx="0" cy="336549"/>
              </a:xfrm>
              <a:prstGeom prst="line">
                <a:avLst/>
              </a:prstGeom>
              <a:noFill/>
              <a:ln w="38100" cap="flat" cmpd="sng">
                <a:solidFill>
                  <a:srgbClr val="000000"/>
                </a:solidFill>
                <a:prstDash val="solid"/>
                <a:round/>
              </a:ln>
            </p:spPr>
          </p:sp>
          <p:sp>
            <p:nvSpPr>
              <p:cNvPr id="314" name="直线"/>
              <p:cNvSpPr/>
              <p:nvPr/>
            </p:nvSpPr>
            <p:spPr>
              <a:xfrm>
                <a:off x="3384550" y="3683000"/>
                <a:ext cx="0" cy="336549"/>
              </a:xfrm>
              <a:prstGeom prst="line">
                <a:avLst/>
              </a:prstGeom>
              <a:noFill/>
              <a:ln w="38100" cap="flat" cmpd="sng">
                <a:solidFill>
                  <a:srgbClr val="000000"/>
                </a:solidFill>
                <a:prstDash val="solid"/>
                <a:round/>
              </a:ln>
            </p:spPr>
          </p:sp>
        </p:grpSp>
        <p:sp>
          <p:nvSpPr>
            <p:cNvPr id="316" name="直线"/>
            <p:cNvSpPr/>
            <p:nvPr/>
          </p:nvSpPr>
          <p:spPr>
            <a:xfrm flipH="1" flipV="1">
              <a:off x="3379788" y="3833813"/>
              <a:ext cx="420687" cy="0"/>
            </a:xfrm>
            <a:prstGeom prst="line">
              <a:avLst/>
            </a:prstGeom>
            <a:noFill/>
            <a:ln w="38100" cap="flat" cmpd="sng">
              <a:solidFill>
                <a:srgbClr val="000000"/>
              </a:solidFill>
              <a:prstDash val="solid"/>
              <a:round/>
            </a:ln>
          </p:spPr>
        </p:sp>
        <p:sp>
          <p:nvSpPr>
            <p:cNvPr id="317" name="直线"/>
            <p:cNvSpPr/>
            <p:nvPr/>
          </p:nvSpPr>
          <p:spPr>
            <a:xfrm>
              <a:off x="2636837" y="3841750"/>
              <a:ext cx="650875" cy="0"/>
            </a:xfrm>
            <a:prstGeom prst="line">
              <a:avLst/>
            </a:prstGeom>
            <a:noFill/>
            <a:ln w="38100" cap="flat" cmpd="sng">
              <a:solidFill>
                <a:srgbClr val="000000"/>
              </a:solidFill>
              <a:prstDash val="solid"/>
              <a:round/>
            </a:ln>
          </p:spPr>
        </p:sp>
        <p:sp>
          <p:nvSpPr>
            <p:cNvPr id="318" name="矩形"/>
            <p:cNvSpPr/>
            <p:nvPr/>
          </p:nvSpPr>
          <p:spPr>
            <a:xfrm>
              <a:off x="1984375" y="3136900"/>
              <a:ext cx="687386"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C</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19" name="矩形"/>
            <p:cNvSpPr/>
            <p:nvPr/>
          </p:nvSpPr>
          <p:spPr>
            <a:xfrm>
              <a:off x="958850" y="3495675"/>
              <a:ext cx="647699"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C</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0" name="矩形"/>
            <p:cNvSpPr/>
            <p:nvPr/>
          </p:nvSpPr>
          <p:spPr>
            <a:xfrm>
              <a:off x="3041650" y="3208337"/>
              <a:ext cx="623887"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C</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1" name="椭圆"/>
            <p:cNvSpPr/>
            <p:nvPr/>
          </p:nvSpPr>
          <p:spPr>
            <a:xfrm>
              <a:off x="2605087" y="5476876"/>
              <a:ext cx="109536" cy="104775"/>
            </a:xfrm>
            <a:prstGeom prst="ellipse">
              <a:avLst/>
            </a:prstGeom>
            <a:solidFill>
              <a:schemeClr val="tx1"/>
            </a:solidFill>
            <a:ln w="38100" cap="flat" cmpd="sng">
              <a:solidFill>
                <a:srgbClr val="000000"/>
              </a:solidFill>
              <a:prstDash val="solid"/>
              <a:round/>
            </a:ln>
          </p:spPr>
        </p:sp>
        <p:sp>
          <p:nvSpPr>
            <p:cNvPr id="322" name="矩形"/>
            <p:cNvSpPr/>
            <p:nvPr/>
          </p:nvSpPr>
          <p:spPr>
            <a:xfrm>
              <a:off x="1681162" y="4621213"/>
              <a:ext cx="136525" cy="371474"/>
            </a:xfrm>
            <a:prstGeom prst="rect">
              <a:avLst/>
            </a:prstGeom>
            <a:noFill/>
            <a:ln w="38100" cap="flat" cmpd="sng">
              <a:solidFill>
                <a:srgbClr val="252731"/>
              </a:solidFill>
              <a:prstDash val="solid"/>
              <a:miter/>
            </a:ln>
          </p:spPr>
        </p:sp>
        <p:sp>
          <p:nvSpPr>
            <p:cNvPr id="323" name="矩形"/>
            <p:cNvSpPr/>
            <p:nvPr/>
          </p:nvSpPr>
          <p:spPr>
            <a:xfrm>
              <a:off x="1012825" y="4494213"/>
              <a:ext cx="808036"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B2</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4" name="矩形"/>
            <p:cNvSpPr/>
            <p:nvPr/>
          </p:nvSpPr>
          <p:spPr>
            <a:xfrm>
              <a:off x="2576512" y="4748213"/>
              <a:ext cx="133350" cy="371475"/>
            </a:xfrm>
            <a:prstGeom prst="rect">
              <a:avLst/>
            </a:prstGeom>
            <a:noFill/>
            <a:ln w="38100" cap="flat" cmpd="sng">
              <a:solidFill>
                <a:srgbClr val="252731"/>
              </a:solidFill>
              <a:prstDash val="solid"/>
              <a:miter/>
            </a:ln>
          </p:spPr>
        </p:sp>
        <p:sp>
          <p:nvSpPr>
            <p:cNvPr id="325" name="直线"/>
            <p:cNvSpPr/>
            <p:nvPr/>
          </p:nvSpPr>
          <p:spPr>
            <a:xfrm flipH="1">
              <a:off x="3781425" y="3854450"/>
              <a:ext cx="0" cy="617536"/>
            </a:xfrm>
            <a:prstGeom prst="line">
              <a:avLst/>
            </a:prstGeom>
            <a:noFill/>
            <a:ln w="38100" cap="flat" cmpd="sng">
              <a:solidFill>
                <a:srgbClr val="000000"/>
              </a:solidFill>
              <a:prstDash val="solid"/>
              <a:round/>
            </a:ln>
          </p:spPr>
        </p:sp>
        <p:sp>
          <p:nvSpPr>
            <p:cNvPr id="326" name="矩形"/>
            <p:cNvSpPr/>
            <p:nvPr/>
          </p:nvSpPr>
          <p:spPr>
            <a:xfrm>
              <a:off x="3714750" y="4494213"/>
              <a:ext cx="133350" cy="371474"/>
            </a:xfrm>
            <a:prstGeom prst="rect">
              <a:avLst/>
            </a:prstGeom>
            <a:noFill/>
            <a:ln w="38100" cap="flat" cmpd="sng">
              <a:solidFill>
                <a:srgbClr val="000000"/>
              </a:solidFill>
              <a:prstDash val="solid"/>
              <a:miter/>
            </a:ln>
          </p:spPr>
        </p:sp>
        <p:sp>
          <p:nvSpPr>
            <p:cNvPr id="327" name="矩形"/>
            <p:cNvSpPr/>
            <p:nvPr/>
          </p:nvSpPr>
          <p:spPr>
            <a:xfrm>
              <a:off x="2012950" y="4618038"/>
              <a:ext cx="687387"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E</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8" name="矩形"/>
            <p:cNvSpPr/>
            <p:nvPr/>
          </p:nvSpPr>
          <p:spPr>
            <a:xfrm>
              <a:off x="3160712" y="4400550"/>
              <a:ext cx="646112"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L</a:t>
              </a:r>
              <a:endParaRPr lang="zh-CN" altLang="en-US"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29" name="矩形"/>
            <p:cNvSpPr/>
            <p:nvPr/>
          </p:nvSpPr>
          <p:spPr>
            <a:xfrm>
              <a:off x="1330325" y="3740150"/>
              <a:ext cx="384175"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0" name="矩形"/>
            <p:cNvSpPr/>
            <p:nvPr/>
          </p:nvSpPr>
          <p:spPr>
            <a:xfrm>
              <a:off x="2957512" y="3446462"/>
              <a:ext cx="384175"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1" name="矩形"/>
            <p:cNvSpPr/>
            <p:nvPr/>
          </p:nvSpPr>
          <p:spPr>
            <a:xfrm>
              <a:off x="3506786" y="2816225"/>
              <a:ext cx="1019174"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4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CC</a:t>
              </a:r>
              <a:endParaRPr lang="zh-CN" altLang="en-US" sz="24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32" name="矩形"/>
            <p:cNvSpPr/>
            <p:nvPr/>
          </p:nvSpPr>
          <p:spPr>
            <a:xfrm>
              <a:off x="533400" y="4535488"/>
              <a:ext cx="533400" cy="52546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33" name="矩形"/>
            <p:cNvSpPr/>
            <p:nvPr/>
          </p:nvSpPr>
          <p:spPr>
            <a:xfrm>
              <a:off x="3810000" y="4321176"/>
              <a:ext cx="619124" cy="52546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o</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34" name="矩形" descr="新闻纸"/>
            <p:cNvSpPr/>
            <p:nvPr/>
          </p:nvSpPr>
          <p:spPr>
            <a:xfrm>
              <a:off x="3943350" y="3925888"/>
              <a:ext cx="384175"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5" name="矩形" descr="新闻纸"/>
            <p:cNvSpPr/>
            <p:nvPr/>
          </p:nvSpPr>
          <p:spPr>
            <a:xfrm>
              <a:off x="533400" y="4084638"/>
              <a:ext cx="346075" cy="525461"/>
            </a:xfrm>
            <a:prstGeom prst="rect">
              <a:avLst/>
            </a:prstGeom>
            <a:noFill/>
            <a:ln w="9525" cap="flat" cmpd="sng">
              <a:noFill/>
              <a:prstDash val="solid"/>
              <a:round/>
            </a:ln>
          </p:spPr>
          <p:txBody>
            <a:bodyPr vert="horz" wrap="squar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6" name="矩形" descr="新闻纸"/>
            <p:cNvSpPr/>
            <p:nvPr/>
          </p:nvSpPr>
          <p:spPr>
            <a:xfrm>
              <a:off x="3940174" y="4884738"/>
              <a:ext cx="374649"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7" name="矩形" descr="新闻纸"/>
            <p:cNvSpPr/>
            <p:nvPr/>
          </p:nvSpPr>
          <p:spPr>
            <a:xfrm>
              <a:off x="552450" y="4999038"/>
              <a:ext cx="374649"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38" name="直线"/>
            <p:cNvSpPr/>
            <p:nvPr/>
          </p:nvSpPr>
          <p:spPr>
            <a:xfrm>
              <a:off x="3781425" y="4903788"/>
              <a:ext cx="0" cy="633412"/>
            </a:xfrm>
            <a:prstGeom prst="line">
              <a:avLst/>
            </a:prstGeom>
            <a:noFill/>
            <a:ln w="38100" cap="flat" cmpd="sng">
              <a:solidFill>
                <a:srgbClr val="000000"/>
              </a:solidFill>
              <a:prstDash val="solid"/>
              <a:round/>
            </a:ln>
          </p:spPr>
        </p:sp>
        <p:sp>
          <p:nvSpPr>
            <p:cNvPr id="339" name="直线"/>
            <p:cNvSpPr/>
            <p:nvPr/>
          </p:nvSpPr>
          <p:spPr>
            <a:xfrm>
              <a:off x="1741487" y="5027613"/>
              <a:ext cx="0" cy="493711"/>
            </a:xfrm>
            <a:prstGeom prst="line">
              <a:avLst/>
            </a:prstGeom>
            <a:noFill/>
            <a:ln w="38100" cap="flat" cmpd="sng">
              <a:solidFill>
                <a:srgbClr val="000000"/>
              </a:solidFill>
              <a:prstDash val="solid"/>
              <a:round/>
            </a:ln>
          </p:spPr>
        </p:sp>
        <p:sp>
          <p:nvSpPr>
            <p:cNvPr id="340" name="椭圆"/>
            <p:cNvSpPr/>
            <p:nvPr/>
          </p:nvSpPr>
          <p:spPr>
            <a:xfrm flipH="1" flipV="1">
              <a:off x="1693862" y="4110038"/>
              <a:ext cx="107949" cy="107949"/>
            </a:xfrm>
            <a:prstGeom prst="ellipse">
              <a:avLst/>
            </a:prstGeom>
            <a:solidFill>
              <a:schemeClr val="tx1"/>
            </a:solidFill>
            <a:ln w="38100" cap="flat" cmpd="sng">
              <a:solidFill>
                <a:srgbClr val="000000"/>
              </a:solidFill>
              <a:prstDash val="solid"/>
              <a:round/>
            </a:ln>
          </p:spPr>
        </p:sp>
        <p:sp>
          <p:nvSpPr>
            <p:cNvPr id="341" name="椭圆"/>
            <p:cNvSpPr/>
            <p:nvPr/>
          </p:nvSpPr>
          <p:spPr>
            <a:xfrm>
              <a:off x="669925" y="4095750"/>
              <a:ext cx="69849" cy="68261"/>
            </a:xfrm>
            <a:prstGeom prst="ellipse">
              <a:avLst/>
            </a:prstGeom>
            <a:solidFill>
              <a:srgbClr val="FFFFFF"/>
            </a:solidFill>
            <a:ln w="38100" cap="flat" cmpd="sng">
              <a:solidFill>
                <a:srgbClr val="000000"/>
              </a:solidFill>
              <a:prstDash val="solid"/>
              <a:round/>
            </a:ln>
          </p:spPr>
        </p:sp>
        <p:sp>
          <p:nvSpPr>
            <p:cNvPr id="342" name="椭圆"/>
            <p:cNvSpPr/>
            <p:nvPr/>
          </p:nvSpPr>
          <p:spPr>
            <a:xfrm>
              <a:off x="669925" y="5467351"/>
              <a:ext cx="69849" cy="68262"/>
            </a:xfrm>
            <a:prstGeom prst="ellipse">
              <a:avLst/>
            </a:prstGeom>
            <a:solidFill>
              <a:srgbClr val="FFFFFF"/>
            </a:solidFill>
            <a:ln w="38100" cap="flat" cmpd="sng">
              <a:solidFill>
                <a:srgbClr val="000000"/>
              </a:solidFill>
              <a:prstDash val="solid"/>
              <a:round/>
            </a:ln>
          </p:spPr>
        </p:sp>
      </p:grpSp>
      <p:sp>
        <p:nvSpPr>
          <p:cNvPr id="344" name="文本框"/>
          <p:cNvSpPr>
            <a:spLocks noGrp="1"/>
          </p:cNvSpPr>
          <p:nvPr>
            <p:ph type="subTitle" idx="1"/>
          </p:nvPr>
        </p:nvSpPr>
        <p:spPr>
          <a:xfrm>
            <a:off x="609600" y="838200"/>
            <a:ext cx="8229600" cy="685800"/>
          </a:xfrm>
          <a:prstGeom prst="rect">
            <a:avLst/>
          </a:prstGeom>
          <a:noFill/>
          <a:ln w="9525" cap="flat" cmpd="sng">
            <a:noFill/>
            <a:prstDash val="solid"/>
            <a:miter/>
          </a:ln>
        </p:spPr>
        <p:txBody>
          <a:bodyPr vert="horz" wrap="square" lIns="91440" tIns="45720" rIns="91440" bIns="45720" anchor="t" anchorCtr="0"/>
          <a:lstStyle/>
          <a:p>
            <a:pPr marL="0" indent="0" algn="l" eaLnBrk="1" latinLnBrk="0" hangingPunct="1">
              <a:lnSpc>
                <a:spcPct val="100000"/>
              </a:lnSpc>
              <a:spcBef>
                <a:spcPct val="50000"/>
              </a:spcBef>
              <a:spcAft>
                <a:spcPts val="0"/>
              </a:spcAft>
              <a:buNone/>
            </a:pPr>
            <a:r>
              <a:rPr lang="en-US" altLang="zh-CN"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15.6.1  </a:t>
            </a:r>
            <a:r>
              <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什么是放大电路中的负反馈</a:t>
            </a:r>
            <a:endParaRPr lang="zh-CN" altLang="en-US" sz="32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45" name="矩形"/>
          <p:cNvSpPr/>
          <p:nvPr/>
        </p:nvSpPr>
        <p:spPr>
          <a:xfrm>
            <a:off x="609600" y="1447800"/>
            <a:ext cx="8077200" cy="103187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28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将放大电路输出端的信号</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电压或电流</a:t>
            </a: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a:t>
            </a:r>
            <a:r>
              <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的</a:t>
            </a:r>
            <a:endPar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l">
              <a:lnSpc>
                <a:spcPct val="100000"/>
              </a:lnSpc>
              <a:spcBef>
                <a:spcPct val="20000"/>
              </a:spcBef>
              <a:spcAft>
                <a:spcPts val="0"/>
              </a:spcAft>
              <a:buNone/>
            </a:pPr>
            <a:r>
              <a:rPr lang="en-US" altLang="zh-CN"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      一部分或全部通过某种电路引回到输入端。</a:t>
            </a:r>
            <a:endParaRPr lang="zh-CN" altLang="en-US" sz="2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46" name="文本框"/>
          <p:cNvSpPr>
            <a:spLocks noGrp="1"/>
          </p:cNvSpPr>
          <p:nvPr>
            <p:ph type="ctrTitle"/>
          </p:nvPr>
        </p:nvSpPr>
        <p:spPr>
          <a:xfrm>
            <a:off x="457200" y="228600"/>
            <a:ext cx="8153400" cy="685800"/>
          </a:xfrm>
          <a:prstGeom prst="rect">
            <a:avLst/>
          </a:prstGeom>
          <a:noFill/>
          <a:ln w="9525" cap="flat" cmpd="sng">
            <a:noFill/>
            <a:prstDash val="solid"/>
            <a:miter/>
          </a:ln>
        </p:spPr>
        <p:txBody>
          <a:bodyPr vert="horz" wrap="square" lIns="91440" tIns="45720" rIns="91440" bIns="45720" anchor="t" anchorCtr="0"/>
          <a:lstStyle/>
          <a:p>
            <a:pPr marL="0" indent="0" algn="ctr" eaLnBrk="1" latinLnBrk="0" hangingPunct="1">
              <a:lnSpc>
                <a:spcPct val="100000"/>
              </a:lnSpc>
              <a:spcBef>
                <a:spcPts val="0"/>
              </a:spcBef>
              <a:spcAft>
                <a:spcPts val="0"/>
              </a:spcAft>
              <a:buNone/>
            </a:pPr>
            <a:r>
              <a:rPr lang="en-US" altLang="zh-CN"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16.2  </a:t>
            </a:r>
            <a:r>
              <a:rPr lang="zh-CN" altLang="en-US"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放大电路中的负反馈</a:t>
            </a:r>
            <a:endParaRPr lang="zh-CN" altLang="en-US" sz="3600" b="1" i="0" u="none" strike="noStrike" kern="1200" cap="none" spc="0" baseline="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grpSp>
        <p:nvGrpSpPr>
          <p:cNvPr id="402" name="组合"/>
          <p:cNvGrpSpPr/>
          <p:nvPr/>
        </p:nvGrpSpPr>
        <p:grpSpPr>
          <a:xfrm>
            <a:off x="3959225" y="2803525"/>
            <a:ext cx="4965699" cy="3086101"/>
            <a:chOff x="3959225" y="2803525"/>
            <a:chExt cx="4965699" cy="3086101"/>
          </a:xfrm>
        </p:grpSpPr>
        <p:sp>
          <p:nvSpPr>
            <p:cNvPr id="347" name="矩形"/>
            <p:cNvSpPr/>
            <p:nvPr/>
          </p:nvSpPr>
          <p:spPr>
            <a:xfrm>
              <a:off x="3959225" y="4956175"/>
              <a:ext cx="909637" cy="587375"/>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32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e</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s</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grpSp>
          <p:nvGrpSpPr>
            <p:cNvPr id="401" name="组合"/>
            <p:cNvGrpSpPr/>
            <p:nvPr/>
          </p:nvGrpSpPr>
          <p:grpSpPr>
            <a:xfrm>
              <a:off x="4127500" y="2803525"/>
              <a:ext cx="4797424" cy="3086101"/>
              <a:chOff x="4127500" y="2803525"/>
              <a:chExt cx="4797424" cy="3086101"/>
            </a:xfrm>
          </p:grpSpPr>
          <p:sp>
            <p:nvSpPr>
              <p:cNvPr id="348" name="矩形"/>
              <p:cNvSpPr/>
              <p:nvPr/>
            </p:nvSpPr>
            <p:spPr>
              <a:xfrm>
                <a:off x="5364163" y="3116262"/>
                <a:ext cx="657224"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B</a:t>
                </a:r>
                <a:endParaRPr lang="zh-CN" altLang="en-US"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49" name="直线"/>
              <p:cNvSpPr/>
              <p:nvPr/>
            </p:nvSpPr>
            <p:spPr>
              <a:xfrm>
                <a:off x="6007100" y="3700462"/>
                <a:ext cx="0" cy="431799"/>
              </a:xfrm>
              <a:prstGeom prst="line">
                <a:avLst/>
              </a:prstGeom>
              <a:noFill/>
              <a:ln w="38100" cap="flat" cmpd="sng">
                <a:solidFill>
                  <a:srgbClr val="000000"/>
                </a:solidFill>
                <a:prstDash val="solid"/>
                <a:round/>
              </a:ln>
            </p:spPr>
          </p:sp>
          <p:sp>
            <p:nvSpPr>
              <p:cNvPr id="350" name="直线"/>
              <p:cNvSpPr/>
              <p:nvPr/>
            </p:nvSpPr>
            <p:spPr>
              <a:xfrm flipH="1" flipV="1">
                <a:off x="6013450" y="2868612"/>
                <a:ext cx="0" cy="465136"/>
              </a:xfrm>
              <a:prstGeom prst="line">
                <a:avLst/>
              </a:prstGeom>
              <a:noFill/>
              <a:ln w="38100" cap="flat" cmpd="sng">
                <a:solidFill>
                  <a:srgbClr val="000000"/>
                </a:solidFill>
                <a:prstDash val="solid"/>
                <a:round/>
              </a:ln>
            </p:spPr>
          </p:sp>
          <p:sp>
            <p:nvSpPr>
              <p:cNvPr id="351" name="矩形"/>
              <p:cNvSpPr/>
              <p:nvPr/>
            </p:nvSpPr>
            <p:spPr>
              <a:xfrm>
                <a:off x="5938838" y="3325812"/>
                <a:ext cx="147637" cy="371474"/>
              </a:xfrm>
              <a:prstGeom prst="rect">
                <a:avLst/>
              </a:prstGeom>
              <a:noFill/>
              <a:ln w="38100" cap="flat" cmpd="sng">
                <a:solidFill>
                  <a:srgbClr val="000000"/>
                </a:solidFill>
                <a:prstDash val="solid"/>
                <a:miter/>
              </a:ln>
            </p:spPr>
          </p:sp>
          <p:sp>
            <p:nvSpPr>
              <p:cNvPr id="352" name="直线"/>
              <p:cNvSpPr/>
              <p:nvPr/>
            </p:nvSpPr>
            <p:spPr>
              <a:xfrm>
                <a:off x="6642100" y="3846513"/>
                <a:ext cx="0" cy="479425"/>
              </a:xfrm>
              <a:prstGeom prst="line">
                <a:avLst/>
              </a:prstGeom>
              <a:noFill/>
              <a:ln w="38100" cap="flat" cmpd="sng">
                <a:solidFill>
                  <a:srgbClr val="000000"/>
                </a:solidFill>
                <a:prstDash val="solid"/>
                <a:round/>
              </a:ln>
            </p:spPr>
          </p:sp>
          <p:sp>
            <p:nvSpPr>
              <p:cNvPr id="353" name="直线"/>
              <p:cNvSpPr/>
              <p:nvPr/>
            </p:nvSpPr>
            <p:spPr>
              <a:xfrm flipV="1">
                <a:off x="6642100" y="3870325"/>
                <a:ext cx="215899" cy="157161"/>
              </a:xfrm>
              <a:prstGeom prst="line">
                <a:avLst/>
              </a:prstGeom>
              <a:noFill/>
              <a:ln w="38100" cap="flat" cmpd="sng">
                <a:solidFill>
                  <a:srgbClr val="000000"/>
                </a:solidFill>
                <a:prstDash val="solid"/>
                <a:round/>
              </a:ln>
            </p:spPr>
          </p:sp>
          <p:sp>
            <p:nvSpPr>
              <p:cNvPr id="354" name="直线"/>
              <p:cNvSpPr/>
              <p:nvPr/>
            </p:nvSpPr>
            <p:spPr>
              <a:xfrm>
                <a:off x="6848475" y="2879724"/>
                <a:ext cx="0" cy="1039812"/>
              </a:xfrm>
              <a:prstGeom prst="line">
                <a:avLst/>
              </a:prstGeom>
              <a:noFill/>
              <a:ln w="38100" cap="flat" cmpd="sng">
                <a:solidFill>
                  <a:srgbClr val="000000"/>
                </a:solidFill>
                <a:prstDash val="solid"/>
                <a:round/>
              </a:ln>
            </p:spPr>
          </p:sp>
          <p:sp>
            <p:nvSpPr>
              <p:cNvPr id="355" name="直线"/>
              <p:cNvSpPr/>
              <p:nvPr/>
            </p:nvSpPr>
            <p:spPr>
              <a:xfrm>
                <a:off x="6827838" y="4348163"/>
                <a:ext cx="0" cy="585787"/>
              </a:xfrm>
              <a:prstGeom prst="line">
                <a:avLst/>
              </a:prstGeom>
              <a:noFill/>
              <a:ln w="38100" cap="flat" cmpd="sng">
                <a:solidFill>
                  <a:srgbClr val="000000"/>
                </a:solidFill>
                <a:prstDash val="solid"/>
                <a:round/>
              </a:ln>
            </p:spPr>
          </p:sp>
          <p:sp>
            <p:nvSpPr>
              <p:cNvPr id="356" name="直线"/>
              <p:cNvSpPr/>
              <p:nvPr/>
            </p:nvSpPr>
            <p:spPr>
              <a:xfrm flipH="1">
                <a:off x="6827838" y="5354638"/>
                <a:ext cx="0" cy="293686"/>
              </a:xfrm>
              <a:prstGeom prst="line">
                <a:avLst/>
              </a:prstGeom>
              <a:noFill/>
              <a:ln w="38100" cap="flat" cmpd="sng">
                <a:solidFill>
                  <a:srgbClr val="000000"/>
                </a:solidFill>
                <a:prstDash val="solid"/>
                <a:round/>
              </a:ln>
            </p:spPr>
          </p:sp>
          <p:sp>
            <p:nvSpPr>
              <p:cNvPr id="357" name="直线"/>
              <p:cNvSpPr/>
              <p:nvPr/>
            </p:nvSpPr>
            <p:spPr>
              <a:xfrm flipV="1">
                <a:off x="4765675" y="5656262"/>
                <a:ext cx="3308350" cy="0"/>
              </a:xfrm>
              <a:prstGeom prst="line">
                <a:avLst/>
              </a:prstGeom>
              <a:noFill/>
              <a:ln w="38100" cap="flat" cmpd="sng">
                <a:solidFill>
                  <a:srgbClr val="000000"/>
                </a:solidFill>
                <a:prstDash val="solid"/>
                <a:round/>
              </a:ln>
            </p:spPr>
          </p:sp>
          <p:sp>
            <p:nvSpPr>
              <p:cNvPr id="358" name="矩形"/>
              <p:cNvSpPr/>
              <p:nvPr/>
            </p:nvSpPr>
            <p:spPr>
              <a:xfrm>
                <a:off x="7905749" y="2906712"/>
                <a:ext cx="1019175"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l" eaLnBrk="1" latinLnBrk="0" hangingPunct="1">
                  <a:lnSpc>
                    <a:spcPct val="100000"/>
                  </a:lnSpc>
                  <a:spcBef>
                    <a:spcPct val="50000"/>
                  </a:spcBef>
                  <a:spcAft>
                    <a:spcPts val="0"/>
                  </a:spcAft>
                  <a:buNone/>
                </a:pPr>
                <a:r>
                  <a:rPr lang="en-US" altLang="zh-CN" sz="2800" b="1" i="1"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4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CC</a:t>
                </a:r>
                <a:endParaRPr lang="zh-CN" altLang="en-US" sz="24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59" name="椭圆"/>
              <p:cNvSpPr/>
              <p:nvPr/>
            </p:nvSpPr>
            <p:spPr>
              <a:xfrm>
                <a:off x="8180388" y="2803525"/>
                <a:ext cx="109536" cy="104773"/>
              </a:xfrm>
              <a:prstGeom prst="ellipse">
                <a:avLst/>
              </a:prstGeom>
              <a:noFill/>
              <a:ln w="38100" cap="flat" cmpd="sng">
                <a:solidFill>
                  <a:srgbClr val="000000"/>
                </a:solidFill>
                <a:prstDash val="solid"/>
                <a:round/>
              </a:ln>
            </p:spPr>
          </p:sp>
          <p:grpSp>
            <p:nvGrpSpPr>
              <p:cNvPr id="362" name="组合"/>
              <p:cNvGrpSpPr/>
              <p:nvPr/>
            </p:nvGrpSpPr>
            <p:grpSpPr>
              <a:xfrm>
                <a:off x="5356224" y="3989386"/>
                <a:ext cx="103188" cy="319087"/>
                <a:chOff x="5356224" y="3989386"/>
                <a:chExt cx="103188" cy="319087"/>
              </a:xfrm>
            </p:grpSpPr>
            <p:sp>
              <p:nvSpPr>
                <p:cNvPr id="360" name="直线"/>
                <p:cNvSpPr/>
                <p:nvPr/>
              </p:nvSpPr>
              <p:spPr>
                <a:xfrm>
                  <a:off x="5356224" y="3989386"/>
                  <a:ext cx="0" cy="319087"/>
                </a:xfrm>
                <a:prstGeom prst="line">
                  <a:avLst/>
                </a:prstGeom>
                <a:noFill/>
                <a:ln w="38100" cap="flat" cmpd="sng">
                  <a:solidFill>
                    <a:srgbClr val="000000"/>
                  </a:solidFill>
                  <a:prstDash val="solid"/>
                  <a:round/>
                </a:ln>
              </p:spPr>
            </p:sp>
            <p:sp>
              <p:nvSpPr>
                <p:cNvPr id="361" name="直线"/>
                <p:cNvSpPr/>
                <p:nvPr/>
              </p:nvSpPr>
              <p:spPr>
                <a:xfrm>
                  <a:off x="5459413" y="3989386"/>
                  <a:ext cx="0" cy="319087"/>
                </a:xfrm>
                <a:prstGeom prst="line">
                  <a:avLst/>
                </a:prstGeom>
                <a:noFill/>
                <a:ln w="38100" cap="flat" cmpd="sng">
                  <a:solidFill>
                    <a:srgbClr val="000000"/>
                  </a:solidFill>
                  <a:prstDash val="solid"/>
                  <a:round/>
                </a:ln>
              </p:spPr>
            </p:sp>
          </p:grpSp>
          <p:sp>
            <p:nvSpPr>
              <p:cNvPr id="363" name="直线"/>
              <p:cNvSpPr/>
              <p:nvPr/>
            </p:nvSpPr>
            <p:spPr>
              <a:xfrm>
                <a:off x="4783137" y="4138612"/>
                <a:ext cx="587375" cy="0"/>
              </a:xfrm>
              <a:prstGeom prst="line">
                <a:avLst/>
              </a:prstGeom>
              <a:noFill/>
              <a:ln w="38100" cap="flat" cmpd="sng">
                <a:solidFill>
                  <a:srgbClr val="000000"/>
                </a:solidFill>
                <a:prstDash val="solid"/>
                <a:round/>
              </a:ln>
            </p:spPr>
          </p:sp>
          <p:grpSp>
            <p:nvGrpSpPr>
              <p:cNvPr id="366" name="组合"/>
              <p:cNvGrpSpPr/>
              <p:nvPr/>
            </p:nvGrpSpPr>
            <p:grpSpPr>
              <a:xfrm flipH="1">
                <a:off x="7519986" y="4410075"/>
                <a:ext cx="103188" cy="317499"/>
                <a:chOff x="7519986" y="4410075"/>
                <a:chExt cx="103188" cy="317499"/>
              </a:xfrm>
            </p:grpSpPr>
            <p:sp>
              <p:nvSpPr>
                <p:cNvPr id="364" name="直线"/>
                <p:cNvSpPr/>
                <p:nvPr/>
              </p:nvSpPr>
              <p:spPr>
                <a:xfrm>
                  <a:off x="7519987" y="4410075"/>
                  <a:ext cx="0" cy="317499"/>
                </a:xfrm>
                <a:prstGeom prst="line">
                  <a:avLst/>
                </a:prstGeom>
                <a:noFill/>
                <a:ln w="38100" cap="flat" cmpd="sng">
                  <a:solidFill>
                    <a:srgbClr val="000000"/>
                  </a:solidFill>
                  <a:prstDash val="solid"/>
                  <a:round/>
                </a:ln>
              </p:spPr>
            </p:sp>
            <p:sp>
              <p:nvSpPr>
                <p:cNvPr id="365" name="直线"/>
                <p:cNvSpPr/>
                <p:nvPr/>
              </p:nvSpPr>
              <p:spPr>
                <a:xfrm>
                  <a:off x="7623175" y="4410075"/>
                  <a:ext cx="0" cy="317499"/>
                </a:xfrm>
                <a:prstGeom prst="line">
                  <a:avLst/>
                </a:prstGeom>
                <a:noFill/>
                <a:ln w="38100" cap="flat" cmpd="sng">
                  <a:solidFill>
                    <a:srgbClr val="000000"/>
                  </a:solidFill>
                  <a:prstDash val="solid"/>
                  <a:round/>
                </a:ln>
              </p:spPr>
            </p:sp>
          </p:grpSp>
          <p:sp>
            <p:nvSpPr>
              <p:cNvPr id="367" name="直线"/>
              <p:cNvSpPr/>
              <p:nvPr/>
            </p:nvSpPr>
            <p:spPr>
              <a:xfrm>
                <a:off x="6826250" y="4552950"/>
                <a:ext cx="693737" cy="0"/>
              </a:xfrm>
              <a:prstGeom prst="line">
                <a:avLst/>
              </a:prstGeom>
              <a:noFill/>
              <a:ln w="38100" cap="flat" cmpd="sng">
                <a:solidFill>
                  <a:srgbClr val="000000"/>
                </a:solidFill>
                <a:prstDash val="solid"/>
                <a:round/>
              </a:ln>
            </p:spPr>
          </p:sp>
          <p:sp>
            <p:nvSpPr>
              <p:cNvPr id="368" name="矩形"/>
              <p:cNvSpPr/>
              <p:nvPr/>
            </p:nvSpPr>
            <p:spPr>
              <a:xfrm>
                <a:off x="4953000" y="3502025"/>
                <a:ext cx="736599" cy="525461"/>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C</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1</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69" name="矩形"/>
              <p:cNvSpPr/>
              <p:nvPr/>
            </p:nvSpPr>
            <p:spPr>
              <a:xfrm>
                <a:off x="7264400" y="3906837"/>
                <a:ext cx="647700"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C</a:t>
                </a:r>
                <a:r>
                  <a:rPr lang="en-US" altLang="zh-CN" sz="28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2</a:t>
                </a:r>
                <a:endParaRPr lang="zh-CN" altLang="en-US"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70" name="直线"/>
              <p:cNvSpPr/>
              <p:nvPr/>
            </p:nvSpPr>
            <p:spPr>
              <a:xfrm>
                <a:off x="6013450" y="2860675"/>
                <a:ext cx="2152651" cy="7936"/>
              </a:xfrm>
              <a:prstGeom prst="line">
                <a:avLst/>
              </a:prstGeom>
              <a:noFill/>
              <a:ln w="38100" cap="flat" cmpd="sng">
                <a:solidFill>
                  <a:srgbClr val="000000"/>
                </a:solidFill>
                <a:prstDash val="solid"/>
                <a:round/>
              </a:ln>
            </p:spPr>
          </p:sp>
          <p:sp>
            <p:nvSpPr>
              <p:cNvPr id="371" name="椭圆"/>
              <p:cNvSpPr/>
              <p:nvPr/>
            </p:nvSpPr>
            <p:spPr>
              <a:xfrm>
                <a:off x="6772275" y="5589588"/>
                <a:ext cx="109536" cy="104775"/>
              </a:xfrm>
              <a:prstGeom prst="ellipse">
                <a:avLst/>
              </a:prstGeom>
              <a:solidFill>
                <a:schemeClr val="tx1"/>
              </a:solidFill>
              <a:ln w="38100" cap="flat" cmpd="sng">
                <a:solidFill>
                  <a:srgbClr val="000000"/>
                </a:solidFill>
                <a:prstDash val="solid"/>
                <a:round/>
              </a:ln>
            </p:spPr>
          </p:sp>
          <p:sp>
            <p:nvSpPr>
              <p:cNvPr id="372" name="矩形"/>
              <p:cNvSpPr/>
              <p:nvPr/>
            </p:nvSpPr>
            <p:spPr>
              <a:xfrm>
                <a:off x="6759576" y="4957763"/>
                <a:ext cx="142875" cy="371475"/>
              </a:xfrm>
              <a:prstGeom prst="rect">
                <a:avLst/>
              </a:prstGeom>
              <a:noFill/>
              <a:ln w="38100" cap="flat" cmpd="sng">
                <a:solidFill>
                  <a:srgbClr val="000000"/>
                </a:solidFill>
                <a:prstDash val="solid"/>
                <a:miter/>
              </a:ln>
            </p:spPr>
          </p:sp>
          <p:sp>
            <p:nvSpPr>
              <p:cNvPr id="373" name="直线"/>
              <p:cNvSpPr/>
              <p:nvPr/>
            </p:nvSpPr>
            <p:spPr>
              <a:xfrm flipH="1">
                <a:off x="8066086" y="4568825"/>
                <a:ext cx="0" cy="366711"/>
              </a:xfrm>
              <a:prstGeom prst="line">
                <a:avLst/>
              </a:prstGeom>
              <a:noFill/>
              <a:ln w="38100" cap="flat" cmpd="sng">
                <a:solidFill>
                  <a:srgbClr val="000000"/>
                </a:solidFill>
                <a:prstDash val="solid"/>
                <a:round/>
              </a:ln>
            </p:spPr>
          </p:sp>
          <p:sp>
            <p:nvSpPr>
              <p:cNvPr id="374" name="矩形"/>
              <p:cNvSpPr/>
              <p:nvPr/>
            </p:nvSpPr>
            <p:spPr>
              <a:xfrm>
                <a:off x="7983537" y="4957763"/>
                <a:ext cx="146048" cy="371475"/>
              </a:xfrm>
              <a:prstGeom prst="rect">
                <a:avLst/>
              </a:prstGeom>
              <a:noFill/>
              <a:ln w="38100" cap="flat" cmpd="sng">
                <a:solidFill>
                  <a:srgbClr val="000000"/>
                </a:solidFill>
                <a:prstDash val="solid"/>
                <a:miter/>
              </a:ln>
            </p:spPr>
          </p:sp>
          <p:sp>
            <p:nvSpPr>
              <p:cNvPr id="375" name="矩形"/>
              <p:cNvSpPr/>
              <p:nvPr/>
            </p:nvSpPr>
            <p:spPr>
              <a:xfrm>
                <a:off x="6086474" y="4884737"/>
                <a:ext cx="627062" cy="525462"/>
              </a:xfrm>
              <a:prstGeom prst="rect">
                <a:avLst/>
              </a:prstGeom>
              <a:noFill/>
              <a:ln w="38100" cap="flat" cmpd="sng">
                <a:noFill/>
                <a:prstDash val="solid"/>
                <a:miter/>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000" b="1" i="1"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E</a:t>
                </a:r>
                <a:endParaRPr lang="zh-CN" altLang="en-US" sz="2000" b="1" i="1"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376" name="矩形"/>
              <p:cNvSpPr/>
              <p:nvPr/>
            </p:nvSpPr>
            <p:spPr>
              <a:xfrm>
                <a:off x="7412037" y="4849813"/>
                <a:ext cx="646111"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L</a:t>
                </a:r>
                <a:endParaRPr lang="zh-CN" altLang="en-US"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77" name="直线"/>
              <p:cNvSpPr/>
              <p:nvPr/>
            </p:nvSpPr>
            <p:spPr>
              <a:xfrm>
                <a:off x="7623175" y="4552950"/>
                <a:ext cx="468311" cy="0"/>
              </a:xfrm>
              <a:prstGeom prst="line">
                <a:avLst/>
              </a:prstGeom>
              <a:noFill/>
              <a:ln w="38100" cap="flat" cmpd="sng">
                <a:solidFill>
                  <a:srgbClr val="000000"/>
                </a:solidFill>
                <a:prstDash val="solid"/>
                <a:round/>
              </a:ln>
            </p:spPr>
          </p:sp>
          <p:sp>
            <p:nvSpPr>
              <p:cNvPr id="378" name="直线"/>
              <p:cNvSpPr/>
              <p:nvPr/>
            </p:nvSpPr>
            <p:spPr>
              <a:xfrm flipH="1">
                <a:off x="5451475" y="4124324"/>
                <a:ext cx="1200150" cy="0"/>
              </a:xfrm>
              <a:prstGeom prst="line">
                <a:avLst/>
              </a:prstGeom>
              <a:noFill/>
              <a:ln w="38100" cap="flat" cmpd="sng">
                <a:solidFill>
                  <a:srgbClr val="000000"/>
                </a:solidFill>
                <a:prstDash val="solid"/>
                <a:round/>
              </a:ln>
            </p:spPr>
          </p:sp>
          <p:sp>
            <p:nvSpPr>
              <p:cNvPr id="379" name="直线"/>
              <p:cNvSpPr/>
              <p:nvPr/>
            </p:nvSpPr>
            <p:spPr>
              <a:xfrm>
                <a:off x="6651626" y="4165600"/>
                <a:ext cx="198437" cy="195262"/>
              </a:xfrm>
              <a:prstGeom prst="line">
                <a:avLst/>
              </a:prstGeom>
              <a:noFill/>
              <a:ln w="38100" cap="flat" cmpd="sng">
                <a:solidFill>
                  <a:srgbClr val="000000"/>
                </a:solidFill>
                <a:prstDash val="solid"/>
                <a:round/>
                <a:tailEnd type="triangle" w="sm" len="med"/>
              </a:ln>
            </p:spPr>
          </p:sp>
          <p:grpSp>
            <p:nvGrpSpPr>
              <p:cNvPr id="383" name="组合"/>
              <p:cNvGrpSpPr/>
              <p:nvPr/>
            </p:nvGrpSpPr>
            <p:grpSpPr>
              <a:xfrm>
                <a:off x="4725988" y="4306888"/>
                <a:ext cx="846136" cy="1370012"/>
                <a:chOff x="4725988" y="4306888"/>
                <a:chExt cx="846136" cy="1370012"/>
              </a:xfrm>
            </p:grpSpPr>
            <p:sp>
              <p:nvSpPr>
                <p:cNvPr id="380" name="矩形"/>
                <p:cNvSpPr/>
                <p:nvPr/>
              </p:nvSpPr>
              <p:spPr>
                <a:xfrm>
                  <a:off x="4725988" y="4636276"/>
                  <a:ext cx="846136" cy="524580"/>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i</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81" name="矩形" descr="新闻纸"/>
                <p:cNvSpPr/>
                <p:nvPr/>
              </p:nvSpPr>
              <p:spPr>
                <a:xfrm>
                  <a:off x="4905470" y="4306888"/>
                  <a:ext cx="384607" cy="525800"/>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382" name="矩形" descr="新闻纸"/>
                <p:cNvSpPr/>
                <p:nvPr/>
              </p:nvSpPr>
              <p:spPr>
                <a:xfrm>
                  <a:off x="4925007" y="5151099"/>
                  <a:ext cx="373619" cy="52580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grpSp>
          <p:grpSp>
            <p:nvGrpSpPr>
              <p:cNvPr id="387" name="组合"/>
              <p:cNvGrpSpPr/>
              <p:nvPr/>
            </p:nvGrpSpPr>
            <p:grpSpPr>
              <a:xfrm>
                <a:off x="7927975" y="4421187"/>
                <a:ext cx="908048" cy="1287461"/>
                <a:chOff x="7927975" y="4421187"/>
                <a:chExt cx="908048" cy="1287461"/>
              </a:xfrm>
            </p:grpSpPr>
            <p:sp>
              <p:nvSpPr>
                <p:cNvPr id="384" name="矩形"/>
                <p:cNvSpPr/>
                <p:nvPr/>
              </p:nvSpPr>
              <p:spPr>
                <a:xfrm>
                  <a:off x="7927975" y="4706067"/>
                  <a:ext cx="908048" cy="520853"/>
                </a:xfrm>
                <a:prstGeom prst="rect">
                  <a:avLst/>
                </a:prstGeom>
                <a:noFill/>
                <a:ln w="9525" cap="flat" cmpd="sng">
                  <a:noFill/>
                  <a:prstDash val="solid"/>
                  <a:round/>
                </a:ln>
              </p:spPr>
              <p:txBody>
                <a:bodyPr vert="horz" wrap="squar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rPr>
                    <a:t>u</a:t>
                  </a:r>
                  <a:r>
                    <a:rPr lang="en-US" altLang="zh-CN" sz="2800" b="1" i="1" u="none" strike="noStrike" kern="1200" cap="none" spc="0" baseline="-25000">
                      <a:solidFill>
                        <a:srgbClr val="000099"/>
                      </a:solidFill>
                      <a:latin typeface="Times New Roman" panose="02020603050405020304" charset="0"/>
                      <a:ea typeface="宋体" panose="02010600030101010101" pitchFamily="2" charset="-122"/>
                      <a:cs typeface="Times New Roman" panose="02020603050405020304" charset="0"/>
                    </a:rPr>
                    <a:t>o</a:t>
                  </a:r>
                  <a:endParaRPr lang="zh-CN" altLang="en-US" sz="2800" b="1" i="1" u="none" strike="noStrike" kern="1200" cap="none" spc="0" baseline="0">
                    <a:solidFill>
                      <a:srgbClr val="000099"/>
                    </a:solidFill>
                    <a:latin typeface="Times New Roman" panose="02020603050405020304" charset="0"/>
                    <a:ea typeface="宋体" panose="02010600030101010101" pitchFamily="2" charset="-122"/>
                    <a:cs typeface="Times New Roman" panose="02020603050405020304" charset="0"/>
                  </a:endParaRPr>
                </a:p>
              </p:txBody>
            </p:sp>
            <p:sp>
              <p:nvSpPr>
                <p:cNvPr id="385" name="矩形" descr="新闻纸"/>
                <p:cNvSpPr/>
                <p:nvPr/>
              </p:nvSpPr>
              <p:spPr>
                <a:xfrm>
                  <a:off x="8159869" y="4421187"/>
                  <a:ext cx="384456" cy="525744"/>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386" name="矩形" descr="新闻纸"/>
                <p:cNvSpPr/>
                <p:nvPr/>
              </p:nvSpPr>
              <p:spPr>
                <a:xfrm>
                  <a:off x="8150105" y="5182906"/>
                  <a:ext cx="374691" cy="525743"/>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grpSp>
          <p:sp>
            <p:nvSpPr>
              <p:cNvPr id="388" name="矩形" descr="新闻纸"/>
              <p:cNvSpPr/>
              <p:nvPr/>
            </p:nvSpPr>
            <p:spPr>
              <a:xfrm>
                <a:off x="7189788" y="4156074"/>
                <a:ext cx="384174"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389" name="矩形" descr="新闻纸"/>
              <p:cNvSpPr/>
              <p:nvPr/>
            </p:nvSpPr>
            <p:spPr>
              <a:xfrm>
                <a:off x="5430838" y="3703637"/>
                <a:ext cx="384174"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0000"/>
                  </a:solidFill>
                  <a:latin typeface="Times New Roman" panose="02020603050405020304" charset="0"/>
                  <a:ea typeface="宋体" panose="02010600030101010101" pitchFamily="2" charset="-122"/>
                  <a:cs typeface="Times New Roman" panose="02020603050405020304" charset="0"/>
                </a:endParaRPr>
              </a:p>
            </p:txBody>
          </p:sp>
          <p:grpSp>
            <p:nvGrpSpPr>
              <p:cNvPr id="392" name="组合"/>
              <p:cNvGrpSpPr/>
              <p:nvPr/>
            </p:nvGrpSpPr>
            <p:grpSpPr>
              <a:xfrm>
                <a:off x="6710362" y="5654676"/>
                <a:ext cx="234950" cy="234950"/>
                <a:chOff x="6710362" y="5654676"/>
                <a:chExt cx="234950" cy="234950"/>
              </a:xfrm>
            </p:grpSpPr>
            <p:sp>
              <p:nvSpPr>
                <p:cNvPr id="390" name="直线"/>
                <p:cNvSpPr/>
                <p:nvPr/>
              </p:nvSpPr>
              <p:spPr>
                <a:xfrm>
                  <a:off x="6827837" y="5654676"/>
                  <a:ext cx="0" cy="234950"/>
                </a:xfrm>
                <a:prstGeom prst="line">
                  <a:avLst/>
                </a:prstGeom>
                <a:noFill/>
                <a:ln w="38100" cap="flat" cmpd="sng">
                  <a:solidFill>
                    <a:srgbClr val="000000"/>
                  </a:solidFill>
                  <a:prstDash val="solid"/>
                  <a:round/>
                </a:ln>
              </p:spPr>
            </p:sp>
            <p:sp>
              <p:nvSpPr>
                <p:cNvPr id="391" name="直线"/>
                <p:cNvSpPr/>
                <p:nvPr/>
              </p:nvSpPr>
              <p:spPr>
                <a:xfrm>
                  <a:off x="6710362" y="5889626"/>
                  <a:ext cx="234950" cy="0"/>
                </a:xfrm>
                <a:prstGeom prst="line">
                  <a:avLst/>
                </a:prstGeom>
                <a:noFill/>
                <a:ln w="38100" cap="flat" cmpd="sng">
                  <a:solidFill>
                    <a:srgbClr val="000000"/>
                  </a:solidFill>
                  <a:prstDash val="solid"/>
                  <a:round/>
                </a:ln>
              </p:spPr>
            </p:sp>
          </p:grpSp>
          <p:sp>
            <p:nvSpPr>
              <p:cNvPr id="393" name="直线"/>
              <p:cNvSpPr/>
              <p:nvPr/>
            </p:nvSpPr>
            <p:spPr>
              <a:xfrm>
                <a:off x="8066086" y="5321300"/>
                <a:ext cx="0" cy="358773"/>
              </a:xfrm>
              <a:prstGeom prst="line">
                <a:avLst/>
              </a:prstGeom>
              <a:noFill/>
              <a:ln w="38100" cap="flat" cmpd="sng">
                <a:solidFill>
                  <a:srgbClr val="000000"/>
                </a:solidFill>
                <a:prstDash val="solid"/>
                <a:round/>
              </a:ln>
            </p:spPr>
          </p:sp>
          <p:sp>
            <p:nvSpPr>
              <p:cNvPr id="394" name="矩形"/>
              <p:cNvSpPr/>
              <p:nvPr/>
            </p:nvSpPr>
            <p:spPr>
              <a:xfrm>
                <a:off x="4692650" y="4406900"/>
                <a:ext cx="142874" cy="371474"/>
              </a:xfrm>
              <a:prstGeom prst="rect">
                <a:avLst/>
              </a:prstGeom>
              <a:noFill/>
              <a:ln w="38100" cap="flat" cmpd="sng">
                <a:solidFill>
                  <a:srgbClr val="000000"/>
                </a:solidFill>
                <a:prstDash val="solid"/>
                <a:miter/>
              </a:ln>
            </p:spPr>
          </p:sp>
          <p:sp>
            <p:nvSpPr>
              <p:cNvPr id="395" name="直线"/>
              <p:cNvSpPr/>
              <p:nvPr/>
            </p:nvSpPr>
            <p:spPr>
              <a:xfrm>
                <a:off x="4765675" y="4129086"/>
                <a:ext cx="0" cy="276223"/>
              </a:xfrm>
              <a:prstGeom prst="line">
                <a:avLst/>
              </a:prstGeom>
              <a:noFill/>
              <a:ln w="38100" cap="flat" cmpd="sng">
                <a:solidFill>
                  <a:srgbClr val="000000"/>
                </a:solidFill>
                <a:prstDash val="solid"/>
                <a:round/>
              </a:ln>
            </p:spPr>
          </p:sp>
          <p:sp>
            <p:nvSpPr>
              <p:cNvPr id="396" name="直线"/>
              <p:cNvSpPr/>
              <p:nvPr/>
            </p:nvSpPr>
            <p:spPr>
              <a:xfrm>
                <a:off x="4765675" y="4789488"/>
                <a:ext cx="0" cy="863599"/>
              </a:xfrm>
              <a:prstGeom prst="line">
                <a:avLst/>
              </a:prstGeom>
              <a:noFill/>
              <a:ln w="38100" cap="flat" cmpd="sng">
                <a:solidFill>
                  <a:srgbClr val="000000"/>
                </a:solidFill>
                <a:prstDash val="solid"/>
                <a:round/>
              </a:ln>
            </p:spPr>
          </p:sp>
          <p:sp>
            <p:nvSpPr>
              <p:cNvPr id="397" name="椭圆"/>
              <p:cNvSpPr/>
              <p:nvPr/>
            </p:nvSpPr>
            <p:spPr>
              <a:xfrm>
                <a:off x="4619625" y="5184775"/>
                <a:ext cx="287337" cy="287336"/>
              </a:xfrm>
              <a:prstGeom prst="ellipse">
                <a:avLst/>
              </a:prstGeom>
              <a:noFill/>
              <a:ln w="38100" cap="flat" cmpd="sng">
                <a:solidFill>
                  <a:srgbClr val="000000"/>
                </a:solidFill>
                <a:prstDash val="solid"/>
                <a:round/>
              </a:ln>
            </p:spPr>
          </p:sp>
          <p:sp>
            <p:nvSpPr>
              <p:cNvPr id="398" name="矩形" descr="新闻纸"/>
              <p:cNvSpPr/>
              <p:nvPr/>
            </p:nvSpPr>
            <p:spPr>
              <a:xfrm>
                <a:off x="4387850" y="4789488"/>
                <a:ext cx="384173"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399" name="矩形" descr="新闻纸"/>
              <p:cNvSpPr/>
              <p:nvPr/>
            </p:nvSpPr>
            <p:spPr>
              <a:xfrm>
                <a:off x="4406900" y="5289550"/>
                <a:ext cx="374649" cy="525462"/>
              </a:xfrm>
              <a:prstGeom prst="rect">
                <a:avLst/>
              </a:prstGeom>
              <a:noFill/>
              <a:ln w="9525" cap="flat" cmpd="sng">
                <a:noFill/>
                <a:prstDash val="solid"/>
                <a:round/>
              </a:ln>
            </p:spPr>
            <p:txBody>
              <a:bodyPr vert="horz" wrap="none" lIns="90000" tIns="46800" rIns="90000" bIns="46800" anchor="ctr" anchorCtr="0">
                <a:spAutoFit/>
              </a:bodyPr>
              <a:lstStyle/>
              <a:p>
                <a:pPr marL="0" indent="0" algn="ctr">
                  <a:lnSpc>
                    <a:spcPct val="100000"/>
                  </a:lnSpc>
                  <a:spcBef>
                    <a:spcPct val="50000"/>
                  </a:spcBef>
                  <a:spcAft>
                    <a:spcPts val="0"/>
                  </a:spcAft>
                  <a:buNone/>
                </a:pPr>
                <a:r>
                  <a:rPr lang="en-US" altLang="zh-CN"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rPr>
                  <a:t>–</a:t>
                </a:r>
                <a:endParaRPr lang="zh-CN" altLang="en-US" sz="2800" b="1" i="0" u="none" strike="noStrike" kern="1200" cap="none" spc="0" baseline="0">
                  <a:solidFill>
                    <a:srgbClr val="FF3300"/>
                  </a:solidFill>
                  <a:latin typeface="Times New Roman" panose="02020603050405020304" charset="0"/>
                  <a:ea typeface="宋体" panose="02010600030101010101" pitchFamily="2" charset="-122"/>
                  <a:cs typeface="Times New Roman" panose="02020603050405020304" charset="0"/>
                </a:endParaRPr>
              </a:p>
            </p:txBody>
          </p:sp>
          <p:sp>
            <p:nvSpPr>
              <p:cNvPr id="400" name="矩形"/>
              <p:cNvSpPr/>
              <p:nvPr/>
            </p:nvSpPr>
            <p:spPr>
              <a:xfrm>
                <a:off x="4127500" y="4262438"/>
                <a:ext cx="634999" cy="525461"/>
              </a:xfrm>
              <a:prstGeom prst="rect">
                <a:avLst/>
              </a:prstGeom>
              <a:noFill/>
              <a:ln w="9525" cap="flat" cmpd="sng">
                <a:noFill/>
                <a:prstDash val="solid"/>
                <a:round/>
              </a:ln>
            </p:spPr>
            <p:txBody>
              <a:bodyPr vert="horz" wrap="none" lIns="90000" tIns="46800" rIns="90000" bIns="46800" anchor="ctr" anchorCtr="0">
                <a:spAutoFit/>
              </a:bodyPr>
              <a:lstStyle/>
              <a:p>
                <a:pPr marL="0" indent="0" algn="ctr" eaLnBrk="1" latinLnBrk="0" hangingPunct="1">
                  <a:lnSpc>
                    <a:spcPct val="100000"/>
                  </a:lnSpc>
                  <a:spcBef>
                    <a:spcPct val="50000"/>
                  </a:spcBef>
                  <a:spcAft>
                    <a:spcPts val="0"/>
                  </a:spcAft>
                  <a:buNone/>
                </a:pPr>
                <a:r>
                  <a:rPr lang="en-US" altLang="zh-CN" sz="28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400" b="1" i="1" u="none" strike="noStrike" kern="1200" cap="none" spc="0" baseline="-25000">
                    <a:solidFill>
                      <a:schemeClr val="tx1"/>
                    </a:solidFill>
                    <a:latin typeface="Times New Roman" panose="02020603050405020304" charset="0"/>
                    <a:ea typeface="宋体" panose="02010600030101010101" pitchFamily="2" charset="-122"/>
                    <a:cs typeface="Times New Roman" panose="02020603050405020304" charset="0"/>
                  </a:rPr>
                  <a:t>S</a:t>
                </a:r>
                <a:endParaRPr lang="zh-CN" altLang="en-US" sz="2400" b="1" i="1"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endParaRPr>
              </a:p>
            </p:txBody>
          </p:sp>
        </p:grpSp>
      </p:grpSp>
      <p:sp>
        <p:nvSpPr>
          <p:cNvPr id="403" name="圆角矩形标注" descr="75%"/>
          <p:cNvSpPr/>
          <p:nvPr/>
        </p:nvSpPr>
        <p:spPr>
          <a:xfrm>
            <a:off x="6934200" y="3124200"/>
            <a:ext cx="1790700" cy="1177925"/>
          </a:xfrm>
          <a:prstGeom prst="wedgeRoundRectCallout">
            <a:avLst>
              <a:gd name="adj1" fmla="val -55671"/>
              <a:gd name="adj2" fmla="val 116972"/>
              <a:gd name="adj3" fmla="val 16667"/>
            </a:avLst>
          </a:prstGeom>
          <a:pattFill prst="pct75">
            <a:fgClr>
              <a:srgbClr val="FFFF66"/>
            </a:fgClr>
            <a:bgClr>
              <a:srgbClr val="FFFFFF"/>
            </a:bgClr>
          </a:pattFill>
          <a:ln w="28575" cap="flat" cmpd="sng">
            <a:solidFill>
              <a:srgbClr val="0066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通过</a:t>
            </a:r>
            <a:r>
              <a:rPr lang="en-US" altLang="zh-CN" sz="1800" b="1" i="0" u="none" strike="noStrike" kern="1200" cap="none" spc="0" baseline="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1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E</a:t>
            </a:r>
            <a:endParaRPr lang="en-US" altLang="zh-CN" sz="1800" b="1" i="0" u="none" strike="noStrike" kern="1200" cap="none" spc="0" baseline="-25000">
              <a:solidFill>
                <a:schemeClr val="tx1"/>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将输出电压</a:t>
            </a:r>
            <a:endParaRPr lang="en-US" altLang="zh-CN"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反馈到输入</a:t>
            </a:r>
            <a:endParaRPr lang="zh-CN" altLang="en-US"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
        <p:nvSpPr>
          <p:cNvPr id="404" name="圆角矩形标注" descr="90%"/>
          <p:cNvSpPr/>
          <p:nvPr/>
        </p:nvSpPr>
        <p:spPr>
          <a:xfrm>
            <a:off x="2721688" y="2911822"/>
            <a:ext cx="1905000" cy="1254125"/>
          </a:xfrm>
          <a:prstGeom prst="wedgeRoundRectCallout">
            <a:avLst>
              <a:gd name="adj1" fmla="val -54000"/>
              <a:gd name="adj2" fmla="val 102013"/>
              <a:gd name="adj3" fmla="val 16667"/>
            </a:avLst>
          </a:prstGeom>
          <a:pattFill prst="pct90">
            <a:fgClr>
              <a:srgbClr val="CCFF33"/>
            </a:fgClr>
            <a:bgClr>
              <a:srgbClr val="FFFFFF"/>
            </a:bgClr>
          </a:pattFill>
          <a:ln w="28575" cap="flat" cmpd="sng">
            <a:solidFill>
              <a:srgbClr val="008000"/>
            </a:solidFill>
            <a:prstDash val="solid"/>
            <a:miter/>
          </a:ln>
        </p:spPr>
        <p:txBody>
          <a:bodyPr vert="horz" wrap="none" lIns="91440" tIns="45720" rIns="91440" bIns="45720" anchor="ctr" anchorCtr="0"/>
          <a:lstStyle/>
          <a:p>
            <a:pPr marL="0" indent="0" algn="ctr">
              <a:lnSpc>
                <a:spcPct val="100000"/>
              </a:lnSpc>
              <a:spcBef>
                <a:spcPts val="0"/>
              </a:spcBef>
              <a:spcAft>
                <a:spcPts val="0"/>
              </a:spcAft>
              <a:buNone/>
            </a:pPr>
            <a:r>
              <a:rPr lang="zh-CN" altLang="en-US" sz="1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通过</a:t>
            </a:r>
            <a:r>
              <a:rPr lang="en-US" altLang="zh-CN" sz="1800" b="1" i="0" u="none" strike="noStrike" kern="1200" cap="none" spc="0" baseline="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R</a:t>
            </a:r>
            <a:r>
              <a:rPr lang="en-US" altLang="zh-CN" sz="1800" b="1" i="0" u="none" strike="noStrike" kern="1200" cap="none" spc="0" baseline="-2500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E</a:t>
            </a:r>
            <a:endParaRPr lang="en-US" altLang="zh-CN" sz="1800" b="1" i="0" u="none" strike="noStrike" kern="1200" cap="none" spc="0" baseline="-2500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1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将输出电流</a:t>
            </a:r>
            <a:endParaRPr lang="en-US" altLang="zh-CN" sz="1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a:p>
            <a:pPr marL="0" indent="0" algn="ctr">
              <a:lnSpc>
                <a:spcPct val="100000"/>
              </a:lnSpc>
              <a:spcBef>
                <a:spcPts val="0"/>
              </a:spcBef>
              <a:spcAft>
                <a:spcPts val="0"/>
              </a:spcAft>
              <a:buNone/>
            </a:pPr>
            <a:r>
              <a:rPr lang="zh-CN" altLang="en-US" sz="1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rPr>
              <a:t>反馈到输入</a:t>
            </a:r>
            <a:endParaRPr lang="zh-CN" altLang="en-US" sz="1800" b="1" i="0" u="none" strike="noStrike" kern="1200" cap="none" spc="0" baseline="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animEffect transition="in" filter="wipe(left)">
                                      <p:cBhvr>
                                        <p:cTn id="7" dur="500"/>
                                        <p:tgtEl>
                                          <p:spTgt spid="3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5"/>
                                        </p:tgtEl>
                                        <p:attrNameLst>
                                          <p:attrName>style.visibility</p:attrName>
                                        </p:attrNameLst>
                                      </p:cBhvr>
                                      <p:to>
                                        <p:strVal val="visible"/>
                                      </p:to>
                                    </p:set>
                                    <p:animEffect transition="in" filter="wipe(left)">
                                      <p:cBhvr>
                                        <p:cTn id="12" dur="500"/>
                                        <p:tgtEl>
                                          <p:spTgt spid="34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3"/>
                                        </p:tgtEl>
                                        <p:attrNameLst>
                                          <p:attrName>style.visibility</p:attrName>
                                        </p:attrNameLst>
                                      </p:cBhvr>
                                      <p:to>
                                        <p:strVal val="visible"/>
                                      </p:to>
                                    </p:set>
                                    <p:animEffect transition="in" filter="box(out)">
                                      <p:cBhvr>
                                        <p:cTn id="17" dur="500"/>
                                        <p:tgtEl>
                                          <p:spTgt spid="3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wipe(up)">
                                      <p:cBhvr>
                                        <p:cTn id="22" dur="500"/>
                                        <p:tgtEl>
                                          <p:spTgt spid="4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wipe(left)">
                                      <p:cBhvr>
                                        <p:cTn id="27" dur="500"/>
                                        <p:tgtEl>
                                          <p:spTgt spid="4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03"/>
                                        </p:tgtEl>
                                        <p:attrNameLst>
                                          <p:attrName>style.visibility</p:attrName>
                                        </p:attrNameLst>
                                      </p:cBhvr>
                                      <p:to>
                                        <p:strVal val="visible"/>
                                      </p:to>
                                    </p:set>
                                    <p:animEffect transition="in" filter="wipe(up)">
                                      <p:cBhvr>
                                        <p:cTn id="32"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3" grpId="0" animBg="1"/>
      <p:bldP spid="404" grpId="0" animBg="1"/>
      <p:bldP spid="402" grpId="0" animBg="1"/>
      <p:bldP spid="403" grpId="0" animBg="1"/>
    </p:bldLst>
  </p:timing>
</p:sld>
</file>

<file path=ppt/theme/theme1.xml><?xml version="1.0" encoding="utf-8"?>
<a:theme xmlns:a="http://schemas.openxmlformats.org/drawingml/2006/main" name="Office Theme">
  <a:themeElements>
    <a:clrScheme name="Office Theme">
      <a:dk1>
        <a:srgbClr val="000000"/>
      </a:dk1>
      <a:lt1>
        <a:srgbClr val="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tesMaster1">
  <a:themeElements>
    <a:clrScheme name="notesMaster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andoutMaster1">
  <a:themeElements>
    <a:clrScheme name="handoutMaster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ndoutMaster1">
      <a:majorFont>
        <a:latin typeface=""/>
        <a:ea typeface=""/>
        <a:cs typeface=""/>
      </a:majorFont>
      <a:minorFont>
        <a:latin typeface=""/>
        <a:ea typeface=""/>
        <a:cs typeface=""/>
      </a:minorFont>
    </a:fontScheme>
    <a:fmtScheme name="handoutMaster1">
      <a:fillStyleLst>
        <a:solidFill>
          <a:schemeClr val="phClr"/>
        </a:solidFill>
        <a:gradFill/>
        <a:gradFill/>
      </a:fillStyleLst>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Normal.eit</Template>
  <TotalTime>0</TotalTime>
  <Words>12215</Words>
  <Application>WPS 演示</Application>
  <PresentationFormat/>
  <Paragraphs>3505</Paragraphs>
  <Slides>86</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166</vt:i4>
      </vt:variant>
      <vt:variant>
        <vt:lpstr>幻灯片标题</vt:lpstr>
      </vt:variant>
      <vt:variant>
        <vt:i4>86</vt:i4>
      </vt:variant>
    </vt:vector>
  </HeadingPairs>
  <TitlesOfParts>
    <vt:vector size="267" baseType="lpstr">
      <vt:lpstr>Arial</vt:lpstr>
      <vt:lpstr>宋体</vt:lpstr>
      <vt:lpstr>Wingdings</vt:lpstr>
      <vt:lpstr>Times New Roman</vt:lpstr>
      <vt:lpstr>Calibri</vt:lpstr>
      <vt:lpstr>华文新魏</vt:lpstr>
      <vt:lpstr>楷体_GB2312</vt:lpstr>
      <vt:lpstr>Symbol</vt:lpstr>
      <vt:lpstr>创艺简宋体</vt:lpstr>
      <vt:lpstr>创艺繁标宋</vt:lpstr>
      <vt:lpstr>微软雅黑</vt:lpstr>
      <vt:lpstr>长城楷体</vt:lpstr>
      <vt:lpstr>新宋体</vt:lpstr>
      <vt:lpstr>方正舒体</vt:lpstr>
      <vt:lpstr>Office Theme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第16章  集成运算放大器的应用</vt:lpstr>
      <vt:lpstr>PowerPoint 演示文稿</vt:lpstr>
      <vt:lpstr>16.1 集成运算放大器的简单介绍</vt:lpstr>
      <vt:lpstr>16.1.2  电路的简单说明</vt:lpstr>
      <vt:lpstr>16.1.3   主要参数</vt:lpstr>
      <vt:lpstr>16.1.4   理想运算放大器及其分析依据</vt:lpstr>
      <vt:lpstr>3.  理想运放工作在线性区的特点</vt:lpstr>
      <vt:lpstr>PowerPoint 演示文稿</vt:lpstr>
      <vt:lpstr>16.2  放大电路中的负反馈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16.2.3  运算放大器电路中的负反馈</vt:lpstr>
      <vt:lpstr>16.2.3.2  串联电压负反馈</vt:lpstr>
      <vt:lpstr>16.2.3.3  串联电流负反馈</vt:lpstr>
      <vt:lpstr>16.2.3.4  并联电流负反馈</vt:lpstr>
      <vt:lpstr>16.2.3.4  并联电流负反馈</vt:lpstr>
      <vt:lpstr>PowerPoint 演示文稿</vt:lpstr>
      <vt:lpstr>例1：</vt:lpstr>
      <vt:lpstr>例2：</vt:lpstr>
      <vt:lpstr>16.2.3  负反馈对放大电路性能的影响</vt:lpstr>
      <vt:lpstr>1. 降低放大倍数</vt:lpstr>
      <vt:lpstr>2.提高放大倍数的稳定性</vt:lpstr>
      <vt:lpstr>PowerPoint 演示文稿</vt:lpstr>
      <vt:lpstr>3. 改善波形失真</vt:lpstr>
      <vt:lpstr>4.展宽通频带</vt:lpstr>
      <vt:lpstr>5. 对输入电阻的影响</vt:lpstr>
      <vt:lpstr>PowerPoint 演示文稿</vt:lpstr>
      <vt:lpstr>PowerPoint 演示文稿</vt:lpstr>
      <vt:lpstr>16.3  运算放大器在信号运算方面的运用</vt:lpstr>
      <vt:lpstr>16.3.1    比例运算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16.3.2    加法运算电路</vt:lpstr>
      <vt:lpstr>PowerPoint 演示文稿</vt:lpstr>
      <vt:lpstr>PowerPoint 演示文稿</vt:lpstr>
      <vt:lpstr>16.3.3   减法运算电路</vt:lpstr>
      <vt:lpstr>PowerPoint 演示文稿</vt:lpstr>
      <vt:lpstr>16.3.4   积分运算电路</vt:lpstr>
      <vt:lpstr>PowerPoint 演示文稿</vt:lpstr>
      <vt:lpstr>16.3.5   微分运算电路</vt:lpstr>
      <vt:lpstr>16.4  运放在信号处理方面的应用</vt:lpstr>
      <vt:lpstr>1. 有源低通滤波器</vt:lpstr>
      <vt:lpstr>PowerPoint 演示文稿</vt:lpstr>
      <vt:lpstr>PowerPoint 演示文稿</vt:lpstr>
      <vt:lpstr>PowerPoint 演示文稿</vt:lpstr>
      <vt:lpstr>2.  有源高通滤波器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16.5  运放在信号测量方面的应用</vt:lpstr>
      <vt:lpstr>测量放大器的原理电路</vt:lpstr>
      <vt:lpstr>16.6  运放在波形产生方面的应用</vt:lpstr>
      <vt:lpstr>16.6.1   矩形波发生器</vt:lpstr>
      <vt:lpstr>PowerPoint 演示文稿</vt:lpstr>
      <vt:lpstr>3. 工作波形</vt:lpstr>
      <vt:lpstr>PowerPoint 演示文稿</vt:lpstr>
      <vt:lpstr>16.6.3   三角波发生器</vt:lpstr>
      <vt:lpstr>PowerPoint 演示文稿</vt:lpstr>
      <vt:lpstr>3.  工作波形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asus</cp:lastModifiedBy>
  <cp:revision>136</cp:revision>
  <dcterms:created xsi:type="dcterms:W3CDTF">2010-04-12T23:12:00Z</dcterms:created>
  <dcterms:modified xsi:type="dcterms:W3CDTF">2017-06-19T13:08:07Z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2052-10.1.0.6235</vt:lpwstr>
  </property>
</Properties>
</file>